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0"/>
  </p:notesMasterIdLst>
  <p:handoutMasterIdLst>
    <p:handoutMasterId r:id="rId31"/>
  </p:handoutMasterIdLst>
  <p:sldIdLst>
    <p:sldId id="575" r:id="rId2"/>
    <p:sldId id="576" r:id="rId3"/>
    <p:sldId id="647" r:id="rId4"/>
    <p:sldId id="715" r:id="rId5"/>
    <p:sldId id="593" r:id="rId6"/>
    <p:sldId id="716" r:id="rId7"/>
    <p:sldId id="598" r:id="rId8"/>
    <p:sldId id="599" r:id="rId9"/>
    <p:sldId id="600" r:id="rId10"/>
    <p:sldId id="729" r:id="rId11"/>
    <p:sldId id="730" r:id="rId12"/>
    <p:sldId id="731" r:id="rId13"/>
    <p:sldId id="732" r:id="rId14"/>
    <p:sldId id="733" r:id="rId15"/>
    <p:sldId id="603" r:id="rId16"/>
    <p:sldId id="604" r:id="rId17"/>
    <p:sldId id="725" r:id="rId18"/>
    <p:sldId id="726" r:id="rId19"/>
    <p:sldId id="724" r:id="rId20"/>
    <p:sldId id="728" r:id="rId21"/>
    <p:sldId id="605" r:id="rId22"/>
    <p:sldId id="606" r:id="rId23"/>
    <p:sldId id="727" r:id="rId24"/>
    <p:sldId id="723" r:id="rId25"/>
    <p:sldId id="608" r:id="rId26"/>
    <p:sldId id="570" r:id="rId27"/>
    <p:sldId id="610" r:id="rId28"/>
    <p:sldId id="612" r:id="rId29"/>
  </p:sldIdLst>
  <p:sldSz cx="9906000" cy="6858000" type="A4"/>
  <p:notesSz cx="6797675" cy="9926638"/>
  <p:defaultTextStyle>
    <a:defPPr>
      <a:defRPr lang="it-IT"/>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lvia De Paola" initials="SDP"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C0ACAC"/>
    <a:srgbClr val="FFFF00"/>
    <a:srgbClr val="FFCC99"/>
    <a:srgbClr val="99FFCC"/>
    <a:srgbClr val="FFFF99"/>
    <a:srgbClr val="CCFF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Stile chiaro 1 - Color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4397" autoAdjust="0"/>
    <p:restoredTop sz="94881" autoAdjust="0"/>
  </p:normalViewPr>
  <p:slideViewPr>
    <p:cSldViewPr>
      <p:cViewPr>
        <p:scale>
          <a:sx n="100" d="100"/>
          <a:sy n="100" d="100"/>
        </p:scale>
        <p:origin x="-1644" y="-324"/>
      </p:cViewPr>
      <p:guideLst>
        <p:guide orient="horz" pos="2160"/>
        <p:guide pos="3120"/>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 y="0"/>
            <a:ext cx="2944813" cy="496888"/>
          </a:xfrm>
          <a:prstGeom prst="rect">
            <a:avLst/>
          </a:prstGeom>
        </p:spPr>
        <p:txBody>
          <a:bodyPr vert="horz" lIns="91430" tIns="45716" rIns="91430" bIns="45716" rtlCol="0"/>
          <a:lstStyle>
            <a:lvl1pPr algn="l">
              <a:defRPr sz="1200">
                <a:latin typeface="Arial" charset="0"/>
              </a:defRPr>
            </a:lvl1pPr>
          </a:lstStyle>
          <a:p>
            <a:pPr>
              <a:defRPr/>
            </a:pPr>
            <a:endParaRPr lang="it-IT"/>
          </a:p>
        </p:txBody>
      </p:sp>
      <p:sp>
        <p:nvSpPr>
          <p:cNvPr id="3" name="Segnaposto data 2"/>
          <p:cNvSpPr>
            <a:spLocks noGrp="1"/>
          </p:cNvSpPr>
          <p:nvPr>
            <p:ph type="dt" sz="quarter" idx="1"/>
          </p:nvPr>
        </p:nvSpPr>
        <p:spPr>
          <a:xfrm>
            <a:off x="3851276" y="0"/>
            <a:ext cx="2944813" cy="496888"/>
          </a:xfrm>
          <a:prstGeom prst="rect">
            <a:avLst/>
          </a:prstGeom>
        </p:spPr>
        <p:txBody>
          <a:bodyPr vert="horz" lIns="91430" tIns="45716" rIns="91430" bIns="45716" rtlCol="0"/>
          <a:lstStyle>
            <a:lvl1pPr algn="r">
              <a:defRPr sz="1200">
                <a:latin typeface="Arial" charset="0"/>
              </a:defRPr>
            </a:lvl1pPr>
          </a:lstStyle>
          <a:p>
            <a:pPr>
              <a:defRPr/>
            </a:pPr>
            <a:fld id="{64CA27CD-7F6E-4A5F-9AE4-CC8603C11A19}" type="datetimeFigureOut">
              <a:rPr lang="it-IT"/>
              <a:pPr>
                <a:defRPr/>
              </a:pPr>
              <a:t>20/10/2021</a:t>
            </a:fld>
            <a:endParaRPr lang="it-IT"/>
          </a:p>
        </p:txBody>
      </p:sp>
      <p:sp>
        <p:nvSpPr>
          <p:cNvPr id="4" name="Segnaposto piè di pagina 3"/>
          <p:cNvSpPr>
            <a:spLocks noGrp="1"/>
          </p:cNvSpPr>
          <p:nvPr>
            <p:ph type="ftr" sz="quarter" idx="2"/>
          </p:nvPr>
        </p:nvSpPr>
        <p:spPr>
          <a:xfrm>
            <a:off x="1" y="9428163"/>
            <a:ext cx="2944813" cy="496887"/>
          </a:xfrm>
          <a:prstGeom prst="rect">
            <a:avLst/>
          </a:prstGeom>
        </p:spPr>
        <p:txBody>
          <a:bodyPr vert="horz" lIns="91430" tIns="45716" rIns="91430" bIns="45716" rtlCol="0" anchor="b"/>
          <a:lstStyle>
            <a:lvl1pPr algn="l">
              <a:defRPr sz="1200">
                <a:latin typeface="Arial" charset="0"/>
              </a:defRPr>
            </a:lvl1pPr>
          </a:lstStyle>
          <a:p>
            <a:pPr>
              <a:defRPr/>
            </a:pPr>
            <a:endParaRPr lang="it-IT"/>
          </a:p>
        </p:txBody>
      </p:sp>
      <p:sp>
        <p:nvSpPr>
          <p:cNvPr id="5" name="Segnaposto numero diapositiva 4"/>
          <p:cNvSpPr>
            <a:spLocks noGrp="1"/>
          </p:cNvSpPr>
          <p:nvPr>
            <p:ph type="sldNum" sz="quarter" idx="3"/>
          </p:nvPr>
        </p:nvSpPr>
        <p:spPr>
          <a:xfrm>
            <a:off x="3851276" y="9428163"/>
            <a:ext cx="2944813" cy="496887"/>
          </a:xfrm>
          <a:prstGeom prst="rect">
            <a:avLst/>
          </a:prstGeom>
        </p:spPr>
        <p:txBody>
          <a:bodyPr vert="horz" lIns="91430" tIns="45716" rIns="91430" bIns="45716" rtlCol="0" anchor="b"/>
          <a:lstStyle>
            <a:lvl1pPr algn="r">
              <a:defRPr sz="1200">
                <a:latin typeface="Arial" charset="0"/>
              </a:defRPr>
            </a:lvl1pPr>
          </a:lstStyle>
          <a:p>
            <a:pPr>
              <a:defRPr/>
            </a:pPr>
            <a:fld id="{AA7FB7AF-96E8-4B15-95BE-244748BA2585}" type="slidenum">
              <a:rPr lang="it-IT"/>
              <a:pPr>
                <a:defRPr/>
              </a:pPr>
              <a:t>‹N›</a:t>
            </a:fld>
            <a:endParaRPr lang="it-IT"/>
          </a:p>
        </p:txBody>
      </p:sp>
    </p:spTree>
    <p:extLst>
      <p:ext uri="{BB962C8B-B14F-4D97-AF65-F5344CB8AC3E}">
        <p14:creationId xmlns:p14="http://schemas.microsoft.com/office/powerpoint/2010/main" val="2819788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 y="0"/>
            <a:ext cx="2946400" cy="496888"/>
          </a:xfrm>
          <a:prstGeom prst="rect">
            <a:avLst/>
          </a:prstGeom>
        </p:spPr>
        <p:txBody>
          <a:bodyPr vert="horz" lIns="90608" tIns="45304" rIns="90608" bIns="45304" rtlCol="0"/>
          <a:lstStyle>
            <a:lvl1pPr algn="l" fontAlgn="auto">
              <a:spcBef>
                <a:spcPts val="0"/>
              </a:spcBef>
              <a:spcAft>
                <a:spcPts val="0"/>
              </a:spcAft>
              <a:defRPr sz="1200">
                <a:latin typeface="+mn-lt"/>
              </a:defRPr>
            </a:lvl1pPr>
          </a:lstStyle>
          <a:p>
            <a:pPr>
              <a:defRPr/>
            </a:pPr>
            <a:endParaRPr lang="it-IT"/>
          </a:p>
        </p:txBody>
      </p:sp>
      <p:sp>
        <p:nvSpPr>
          <p:cNvPr id="3" name="Segnaposto data 2"/>
          <p:cNvSpPr>
            <a:spLocks noGrp="1"/>
          </p:cNvSpPr>
          <p:nvPr>
            <p:ph type="dt" idx="1"/>
          </p:nvPr>
        </p:nvSpPr>
        <p:spPr>
          <a:xfrm>
            <a:off x="3849688" y="0"/>
            <a:ext cx="2946400" cy="496888"/>
          </a:xfrm>
          <a:prstGeom prst="rect">
            <a:avLst/>
          </a:prstGeom>
        </p:spPr>
        <p:txBody>
          <a:bodyPr vert="horz" lIns="90608" tIns="45304" rIns="90608" bIns="45304" rtlCol="0"/>
          <a:lstStyle>
            <a:lvl1pPr algn="r" fontAlgn="auto">
              <a:spcBef>
                <a:spcPts val="0"/>
              </a:spcBef>
              <a:spcAft>
                <a:spcPts val="0"/>
              </a:spcAft>
              <a:defRPr sz="1200">
                <a:latin typeface="+mn-lt"/>
              </a:defRPr>
            </a:lvl1pPr>
          </a:lstStyle>
          <a:p>
            <a:pPr>
              <a:defRPr/>
            </a:pPr>
            <a:fld id="{11756DB8-A2C1-4338-B087-1551D98A8D81}" type="datetimeFigureOut">
              <a:rPr lang="it-IT"/>
              <a:pPr>
                <a:defRPr/>
              </a:pPr>
              <a:t>20/10/2021</a:t>
            </a:fld>
            <a:endParaRPr lang="it-IT"/>
          </a:p>
        </p:txBody>
      </p:sp>
      <p:sp>
        <p:nvSpPr>
          <p:cNvPr id="4" name="Segnaposto immagine diapositiva 3"/>
          <p:cNvSpPr>
            <a:spLocks noGrp="1" noRot="1" noChangeAspect="1"/>
          </p:cNvSpPr>
          <p:nvPr>
            <p:ph type="sldImg" idx="2"/>
          </p:nvPr>
        </p:nvSpPr>
        <p:spPr>
          <a:xfrm>
            <a:off x="712788" y="744538"/>
            <a:ext cx="5373687" cy="3721100"/>
          </a:xfrm>
          <a:prstGeom prst="rect">
            <a:avLst/>
          </a:prstGeom>
          <a:noFill/>
          <a:ln w="12700">
            <a:solidFill>
              <a:prstClr val="black"/>
            </a:solidFill>
          </a:ln>
        </p:spPr>
        <p:txBody>
          <a:bodyPr vert="horz" lIns="90608" tIns="45304" rIns="90608" bIns="45304" rtlCol="0" anchor="ctr"/>
          <a:lstStyle/>
          <a:p>
            <a:pPr lvl="0"/>
            <a:endParaRPr lang="it-IT" noProof="0"/>
          </a:p>
        </p:txBody>
      </p:sp>
      <p:sp>
        <p:nvSpPr>
          <p:cNvPr id="5" name="Segnaposto note 4"/>
          <p:cNvSpPr>
            <a:spLocks noGrp="1"/>
          </p:cNvSpPr>
          <p:nvPr>
            <p:ph type="body" sz="quarter" idx="3"/>
          </p:nvPr>
        </p:nvSpPr>
        <p:spPr>
          <a:xfrm>
            <a:off x="681039" y="4714876"/>
            <a:ext cx="5437187" cy="4467225"/>
          </a:xfrm>
          <a:prstGeom prst="rect">
            <a:avLst/>
          </a:prstGeom>
        </p:spPr>
        <p:txBody>
          <a:bodyPr vert="horz" lIns="90608" tIns="45304" rIns="90608" bIns="45304" rtlCol="0">
            <a:normAutofit/>
          </a:bodyPr>
          <a:lstStyle/>
          <a:p>
            <a:pPr lvl="0"/>
            <a:r>
              <a:rPr lang="it-IT" noProof="0" smtClean="0"/>
              <a:t>Fare clic per modificare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endParaRPr lang="it-IT" noProof="0"/>
          </a:p>
        </p:txBody>
      </p:sp>
      <p:sp>
        <p:nvSpPr>
          <p:cNvPr id="6" name="Segnaposto piè di pagina 5"/>
          <p:cNvSpPr>
            <a:spLocks noGrp="1"/>
          </p:cNvSpPr>
          <p:nvPr>
            <p:ph type="ftr" sz="quarter" idx="4"/>
          </p:nvPr>
        </p:nvSpPr>
        <p:spPr>
          <a:xfrm>
            <a:off x="1" y="9428163"/>
            <a:ext cx="2946400" cy="496887"/>
          </a:xfrm>
          <a:prstGeom prst="rect">
            <a:avLst/>
          </a:prstGeom>
        </p:spPr>
        <p:txBody>
          <a:bodyPr vert="horz" lIns="90608" tIns="45304" rIns="90608" bIns="45304" rtlCol="0" anchor="b"/>
          <a:lstStyle>
            <a:lvl1pPr algn="l" fontAlgn="auto">
              <a:spcBef>
                <a:spcPts val="0"/>
              </a:spcBef>
              <a:spcAft>
                <a:spcPts val="0"/>
              </a:spcAft>
              <a:defRPr sz="1200">
                <a:latin typeface="+mn-lt"/>
              </a:defRPr>
            </a:lvl1pPr>
          </a:lstStyle>
          <a:p>
            <a:pPr>
              <a:defRPr/>
            </a:pPr>
            <a:endParaRPr lang="it-IT"/>
          </a:p>
        </p:txBody>
      </p:sp>
      <p:sp>
        <p:nvSpPr>
          <p:cNvPr id="7" name="Segnaposto numero diapositiva 6"/>
          <p:cNvSpPr>
            <a:spLocks noGrp="1"/>
          </p:cNvSpPr>
          <p:nvPr>
            <p:ph type="sldNum" sz="quarter" idx="5"/>
          </p:nvPr>
        </p:nvSpPr>
        <p:spPr>
          <a:xfrm>
            <a:off x="3849688" y="9428163"/>
            <a:ext cx="2946400" cy="496887"/>
          </a:xfrm>
          <a:prstGeom prst="rect">
            <a:avLst/>
          </a:prstGeom>
        </p:spPr>
        <p:txBody>
          <a:bodyPr vert="horz" lIns="90608" tIns="45304" rIns="90608" bIns="45304" rtlCol="0" anchor="b"/>
          <a:lstStyle>
            <a:lvl1pPr algn="r" fontAlgn="auto">
              <a:spcBef>
                <a:spcPts val="0"/>
              </a:spcBef>
              <a:spcAft>
                <a:spcPts val="0"/>
              </a:spcAft>
              <a:defRPr sz="1200">
                <a:latin typeface="+mn-lt"/>
              </a:defRPr>
            </a:lvl1pPr>
          </a:lstStyle>
          <a:p>
            <a:pPr>
              <a:defRPr/>
            </a:pPr>
            <a:fld id="{7FE26C08-2CE5-41D4-BE0B-1DA7F09D55A7}" type="slidenum">
              <a:rPr lang="it-IT"/>
              <a:pPr>
                <a:defRPr/>
              </a:pPr>
              <a:t>‹N›</a:t>
            </a:fld>
            <a:endParaRPr lang="it-IT"/>
          </a:p>
        </p:txBody>
      </p:sp>
    </p:spTree>
    <p:extLst>
      <p:ext uri="{BB962C8B-B14F-4D97-AF65-F5344CB8AC3E}">
        <p14:creationId xmlns:p14="http://schemas.microsoft.com/office/powerpoint/2010/main" val="358435314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egnaposto immagine diapositiva 1"/>
          <p:cNvSpPr>
            <a:spLocks noGrp="1" noRot="1" noChangeAspect="1" noTextEdit="1"/>
          </p:cNvSpPr>
          <p:nvPr>
            <p:ph type="sldImg"/>
          </p:nvPr>
        </p:nvSpPr>
        <p:spPr bwMode="auto">
          <a:xfrm>
            <a:off x="712788" y="742950"/>
            <a:ext cx="5373687" cy="3721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dirty="0" smtClean="0"/>
          </a:p>
        </p:txBody>
      </p:sp>
      <p:sp>
        <p:nvSpPr>
          <p:cNvPr id="17411" name="Segnaposto numero diapositiva 3"/>
          <p:cNvSpPr txBox="1">
            <a:spLocks noGrp="1"/>
          </p:cNvSpPr>
          <p:nvPr/>
        </p:nvSpPr>
        <p:spPr bwMode="auto">
          <a:xfrm>
            <a:off x="3849688" y="9428163"/>
            <a:ext cx="2946400" cy="496887"/>
          </a:xfrm>
          <a:prstGeom prst="rect">
            <a:avLst/>
          </a:prstGeom>
          <a:noFill/>
          <a:ln>
            <a:miter lim="800000"/>
            <a:headEnd/>
            <a:tailEnd/>
          </a:ln>
        </p:spPr>
        <p:txBody>
          <a:bodyPr lIns="91543" tIns="45773" rIns="91543" bIns="45773" anchor="b"/>
          <a:lstStyle/>
          <a:p>
            <a:pPr algn="r">
              <a:defRPr/>
            </a:pPr>
            <a:fld id="{996FE1CF-8B60-4BE0-8D3A-596CE8806BF5}" type="slidenum">
              <a:rPr lang="it-IT" sz="1200">
                <a:latin typeface="+mn-lt"/>
              </a:rPr>
              <a:pPr algn="r">
                <a:defRPr/>
              </a:pPr>
              <a:t>13</a:t>
            </a:fld>
            <a:endParaRPr lang="it-IT" sz="1200" dirty="0">
              <a:latin typeface="+mn-l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egnaposto immagine diapositiva 1"/>
          <p:cNvSpPr>
            <a:spLocks noGrp="1" noRot="1" noChangeAspect="1" noTextEdit="1"/>
          </p:cNvSpPr>
          <p:nvPr>
            <p:ph type="sldImg"/>
          </p:nvPr>
        </p:nvSpPr>
        <p:spPr bwMode="auto">
          <a:xfrm>
            <a:off x="712788" y="742950"/>
            <a:ext cx="5373687" cy="3721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dirty="0" smtClean="0"/>
          </a:p>
        </p:txBody>
      </p:sp>
      <p:sp>
        <p:nvSpPr>
          <p:cNvPr id="17411" name="Segnaposto numero diapositiva 3"/>
          <p:cNvSpPr txBox="1">
            <a:spLocks noGrp="1"/>
          </p:cNvSpPr>
          <p:nvPr/>
        </p:nvSpPr>
        <p:spPr bwMode="auto">
          <a:xfrm>
            <a:off x="3849688" y="9428163"/>
            <a:ext cx="2946400" cy="496887"/>
          </a:xfrm>
          <a:prstGeom prst="rect">
            <a:avLst/>
          </a:prstGeom>
          <a:noFill/>
          <a:ln>
            <a:miter lim="800000"/>
            <a:headEnd/>
            <a:tailEnd/>
          </a:ln>
        </p:spPr>
        <p:txBody>
          <a:bodyPr lIns="91543" tIns="45773" rIns="91543" bIns="45773" anchor="b"/>
          <a:lstStyle/>
          <a:p>
            <a:pPr algn="r">
              <a:defRPr/>
            </a:pPr>
            <a:fld id="{996FE1CF-8B60-4BE0-8D3A-596CE8806BF5}" type="slidenum">
              <a:rPr lang="it-IT" sz="1200">
                <a:latin typeface="+mn-lt"/>
              </a:rPr>
              <a:pPr algn="r">
                <a:defRPr/>
              </a:pPr>
              <a:t>14</a:t>
            </a:fld>
            <a:endParaRPr lang="it-IT" sz="1200" dirty="0">
              <a:latin typeface="+mn-l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7FE26C08-2CE5-41D4-BE0B-1DA7F09D55A7}" type="slidenum">
              <a:rPr lang="it-IT" smtClean="0"/>
              <a:pPr>
                <a:defRPr/>
              </a:pPr>
              <a:t>25</a:t>
            </a:fld>
            <a:endParaRPr lang="it-IT"/>
          </a:p>
        </p:txBody>
      </p:sp>
    </p:spTree>
    <p:extLst>
      <p:ext uri="{BB962C8B-B14F-4D97-AF65-F5344CB8AC3E}">
        <p14:creationId xmlns:p14="http://schemas.microsoft.com/office/powerpoint/2010/main" val="2569347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17411"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0D24B5F-439F-4961-B2BA-74969951F920}" type="slidenum">
              <a:rPr lang="it-IT"/>
              <a:pPr fontAlgn="base">
                <a:spcBef>
                  <a:spcPct val="0"/>
                </a:spcBef>
                <a:spcAft>
                  <a:spcPct val="0"/>
                </a:spcAft>
                <a:defRPr/>
              </a:pPr>
              <a:t>2</a:t>
            </a:fld>
            <a:endParaRPr 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altLang="it-IT" smtClean="0"/>
          </a:p>
        </p:txBody>
      </p:sp>
      <p:sp>
        <p:nvSpPr>
          <p:cNvPr id="4" name="Segnaposto numero diapositiva 3"/>
          <p:cNvSpPr>
            <a:spLocks noGrp="1"/>
          </p:cNvSpPr>
          <p:nvPr>
            <p:ph type="sldNum" sz="quarter" idx="5"/>
          </p:nvPr>
        </p:nvSpPr>
        <p:spPr/>
        <p:txBody>
          <a:bodyPr/>
          <a:lstStyle/>
          <a:p>
            <a:pPr>
              <a:defRPr/>
            </a:pPr>
            <a:fld id="{42975B1E-3493-41BD-AEC8-F3F1D7C092A6}" type="slidenum">
              <a:rPr lang="it-IT" smtClean="0">
                <a:solidFill>
                  <a:prstClr val="black"/>
                </a:solidFill>
              </a:rPr>
              <a:pPr>
                <a:defRPr/>
              </a:pPr>
              <a:t>5</a:t>
            </a:fld>
            <a:endParaRPr lang="it-IT">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egnaposto immagine diapositiva 1"/>
          <p:cNvSpPr>
            <a:spLocks noGrp="1" noRot="1" noChangeAspect="1" noTextEdit="1"/>
          </p:cNvSpPr>
          <p:nvPr>
            <p:ph type="sldImg"/>
          </p:nvPr>
        </p:nvSpPr>
        <p:spPr bwMode="auto">
          <a:xfrm>
            <a:off x="712788" y="742950"/>
            <a:ext cx="5373687" cy="3721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17411" name="Segnaposto numero diapositiva 3"/>
          <p:cNvSpPr txBox="1">
            <a:spLocks noGrp="1"/>
          </p:cNvSpPr>
          <p:nvPr/>
        </p:nvSpPr>
        <p:spPr bwMode="auto">
          <a:xfrm>
            <a:off x="3849688" y="9428163"/>
            <a:ext cx="2946400" cy="496887"/>
          </a:xfrm>
          <a:prstGeom prst="rect">
            <a:avLst/>
          </a:prstGeom>
          <a:noFill/>
          <a:ln>
            <a:miter lim="800000"/>
            <a:headEnd/>
            <a:tailEnd/>
          </a:ln>
        </p:spPr>
        <p:txBody>
          <a:bodyPr lIns="91543" tIns="45773" rIns="91543" bIns="45773" anchor="b"/>
          <a:lstStyle/>
          <a:p>
            <a:pPr algn="r">
              <a:defRPr/>
            </a:pPr>
            <a:fld id="{E309DFF0-6F4D-43F5-B67D-A928E48E1070}" type="slidenum">
              <a:rPr lang="it-IT" sz="1200">
                <a:latin typeface="+mn-lt"/>
              </a:rPr>
              <a:pPr algn="r">
                <a:defRPr/>
              </a:pPr>
              <a:t>7</a:t>
            </a:fld>
            <a:endParaRPr lang="it-IT" sz="1200" dirty="0">
              <a:latin typeface="+mn-lt"/>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egnaposto immagine diapositiva 1"/>
          <p:cNvSpPr>
            <a:spLocks noGrp="1" noRot="1" noChangeAspect="1" noTextEdit="1"/>
          </p:cNvSpPr>
          <p:nvPr>
            <p:ph type="sldImg"/>
          </p:nvPr>
        </p:nvSpPr>
        <p:spPr bwMode="auto">
          <a:xfrm>
            <a:off x="712788" y="742950"/>
            <a:ext cx="5373687" cy="3721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17411" name="Segnaposto numero diapositiva 3"/>
          <p:cNvSpPr txBox="1">
            <a:spLocks noGrp="1"/>
          </p:cNvSpPr>
          <p:nvPr/>
        </p:nvSpPr>
        <p:spPr bwMode="auto">
          <a:xfrm>
            <a:off x="3849688" y="9428163"/>
            <a:ext cx="2946400" cy="496887"/>
          </a:xfrm>
          <a:prstGeom prst="rect">
            <a:avLst/>
          </a:prstGeom>
          <a:noFill/>
          <a:ln>
            <a:miter lim="800000"/>
            <a:headEnd/>
            <a:tailEnd/>
          </a:ln>
        </p:spPr>
        <p:txBody>
          <a:bodyPr lIns="91543" tIns="45773" rIns="91543" bIns="45773" anchor="b"/>
          <a:lstStyle/>
          <a:p>
            <a:pPr algn="r">
              <a:defRPr/>
            </a:pPr>
            <a:fld id="{1436E566-3373-40FE-A063-CA2BAFCE517D}" type="slidenum">
              <a:rPr lang="it-IT" sz="1200">
                <a:latin typeface="+mn-lt"/>
              </a:rPr>
              <a:pPr algn="r">
                <a:defRPr/>
              </a:pPr>
              <a:t>8</a:t>
            </a:fld>
            <a:endParaRPr lang="it-IT" sz="1200" dirty="0">
              <a:latin typeface="+mn-l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egnaposto immagine diapositiva 1"/>
          <p:cNvSpPr>
            <a:spLocks noGrp="1" noRot="1" noChangeAspect="1" noTextEdit="1"/>
          </p:cNvSpPr>
          <p:nvPr>
            <p:ph type="sldImg"/>
          </p:nvPr>
        </p:nvSpPr>
        <p:spPr bwMode="auto">
          <a:xfrm>
            <a:off x="712788" y="742950"/>
            <a:ext cx="5373687" cy="3721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dirty="0" smtClean="0"/>
          </a:p>
        </p:txBody>
      </p:sp>
      <p:sp>
        <p:nvSpPr>
          <p:cNvPr id="17411" name="Segnaposto numero diapositiva 3"/>
          <p:cNvSpPr txBox="1">
            <a:spLocks noGrp="1"/>
          </p:cNvSpPr>
          <p:nvPr/>
        </p:nvSpPr>
        <p:spPr bwMode="auto">
          <a:xfrm>
            <a:off x="3849688" y="9428163"/>
            <a:ext cx="2946400" cy="496887"/>
          </a:xfrm>
          <a:prstGeom prst="rect">
            <a:avLst/>
          </a:prstGeom>
          <a:noFill/>
          <a:ln>
            <a:miter lim="800000"/>
            <a:headEnd/>
            <a:tailEnd/>
          </a:ln>
        </p:spPr>
        <p:txBody>
          <a:bodyPr lIns="91543" tIns="45773" rIns="91543" bIns="45773" anchor="b"/>
          <a:lstStyle/>
          <a:p>
            <a:pPr algn="r">
              <a:defRPr/>
            </a:pPr>
            <a:fld id="{996FE1CF-8B60-4BE0-8D3A-596CE8806BF5}" type="slidenum">
              <a:rPr lang="it-IT" sz="1200">
                <a:latin typeface="+mn-lt"/>
              </a:rPr>
              <a:pPr algn="r">
                <a:defRPr/>
              </a:pPr>
              <a:t>9</a:t>
            </a:fld>
            <a:endParaRPr lang="it-IT" sz="1200" dirty="0">
              <a:latin typeface="+mn-l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egnaposto immagine diapositiva 1"/>
          <p:cNvSpPr>
            <a:spLocks noGrp="1" noRot="1" noChangeAspect="1" noTextEdit="1"/>
          </p:cNvSpPr>
          <p:nvPr>
            <p:ph type="sldImg"/>
          </p:nvPr>
        </p:nvSpPr>
        <p:spPr bwMode="auto">
          <a:xfrm>
            <a:off x="712788" y="742950"/>
            <a:ext cx="5373687" cy="3721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dirty="0" smtClean="0"/>
          </a:p>
        </p:txBody>
      </p:sp>
      <p:sp>
        <p:nvSpPr>
          <p:cNvPr id="17411" name="Segnaposto numero diapositiva 3"/>
          <p:cNvSpPr txBox="1">
            <a:spLocks noGrp="1"/>
          </p:cNvSpPr>
          <p:nvPr/>
        </p:nvSpPr>
        <p:spPr bwMode="auto">
          <a:xfrm>
            <a:off x="3849688" y="9428163"/>
            <a:ext cx="2946400" cy="496887"/>
          </a:xfrm>
          <a:prstGeom prst="rect">
            <a:avLst/>
          </a:prstGeom>
          <a:noFill/>
          <a:ln>
            <a:miter lim="800000"/>
            <a:headEnd/>
            <a:tailEnd/>
          </a:ln>
        </p:spPr>
        <p:txBody>
          <a:bodyPr lIns="91543" tIns="45773" rIns="91543" bIns="45773" anchor="b"/>
          <a:lstStyle/>
          <a:p>
            <a:pPr algn="r">
              <a:defRPr/>
            </a:pPr>
            <a:fld id="{996FE1CF-8B60-4BE0-8D3A-596CE8806BF5}" type="slidenum">
              <a:rPr lang="it-IT" sz="1200">
                <a:latin typeface="+mn-lt"/>
              </a:rPr>
              <a:pPr algn="r">
                <a:defRPr/>
              </a:pPr>
              <a:t>10</a:t>
            </a:fld>
            <a:endParaRPr lang="it-IT" sz="1200" dirty="0">
              <a:latin typeface="+mn-l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egnaposto immagine diapositiva 1"/>
          <p:cNvSpPr>
            <a:spLocks noGrp="1" noRot="1" noChangeAspect="1" noTextEdit="1"/>
          </p:cNvSpPr>
          <p:nvPr>
            <p:ph type="sldImg"/>
          </p:nvPr>
        </p:nvSpPr>
        <p:spPr bwMode="auto">
          <a:xfrm>
            <a:off x="712788" y="742950"/>
            <a:ext cx="5373687" cy="3721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dirty="0" smtClean="0"/>
          </a:p>
        </p:txBody>
      </p:sp>
      <p:sp>
        <p:nvSpPr>
          <p:cNvPr id="17411" name="Segnaposto numero diapositiva 3"/>
          <p:cNvSpPr txBox="1">
            <a:spLocks noGrp="1"/>
          </p:cNvSpPr>
          <p:nvPr/>
        </p:nvSpPr>
        <p:spPr bwMode="auto">
          <a:xfrm>
            <a:off x="3849688" y="9428163"/>
            <a:ext cx="2946400" cy="496887"/>
          </a:xfrm>
          <a:prstGeom prst="rect">
            <a:avLst/>
          </a:prstGeom>
          <a:noFill/>
          <a:ln>
            <a:miter lim="800000"/>
            <a:headEnd/>
            <a:tailEnd/>
          </a:ln>
        </p:spPr>
        <p:txBody>
          <a:bodyPr lIns="91543" tIns="45773" rIns="91543" bIns="45773" anchor="b"/>
          <a:lstStyle/>
          <a:p>
            <a:pPr algn="r">
              <a:defRPr/>
            </a:pPr>
            <a:fld id="{996FE1CF-8B60-4BE0-8D3A-596CE8806BF5}" type="slidenum">
              <a:rPr lang="it-IT" sz="1200">
                <a:latin typeface="+mn-lt"/>
              </a:rPr>
              <a:pPr algn="r">
                <a:defRPr/>
              </a:pPr>
              <a:t>11</a:t>
            </a:fld>
            <a:endParaRPr lang="it-IT" sz="1200" dirty="0">
              <a:latin typeface="+mn-l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egnaposto immagine diapositiva 1"/>
          <p:cNvSpPr>
            <a:spLocks noGrp="1" noRot="1" noChangeAspect="1" noTextEdit="1"/>
          </p:cNvSpPr>
          <p:nvPr>
            <p:ph type="sldImg"/>
          </p:nvPr>
        </p:nvSpPr>
        <p:spPr bwMode="auto">
          <a:xfrm>
            <a:off x="712788" y="742950"/>
            <a:ext cx="5373687" cy="3721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dirty="0" smtClean="0"/>
          </a:p>
        </p:txBody>
      </p:sp>
      <p:sp>
        <p:nvSpPr>
          <p:cNvPr id="17411" name="Segnaposto numero diapositiva 3"/>
          <p:cNvSpPr txBox="1">
            <a:spLocks noGrp="1"/>
          </p:cNvSpPr>
          <p:nvPr/>
        </p:nvSpPr>
        <p:spPr bwMode="auto">
          <a:xfrm>
            <a:off x="3849688" y="9428163"/>
            <a:ext cx="2946400" cy="496887"/>
          </a:xfrm>
          <a:prstGeom prst="rect">
            <a:avLst/>
          </a:prstGeom>
          <a:noFill/>
          <a:ln>
            <a:miter lim="800000"/>
            <a:headEnd/>
            <a:tailEnd/>
          </a:ln>
        </p:spPr>
        <p:txBody>
          <a:bodyPr lIns="91543" tIns="45773" rIns="91543" bIns="45773" anchor="b"/>
          <a:lstStyle/>
          <a:p>
            <a:pPr algn="r">
              <a:defRPr/>
            </a:pPr>
            <a:fld id="{996FE1CF-8B60-4BE0-8D3A-596CE8806BF5}" type="slidenum">
              <a:rPr lang="it-IT" sz="1200">
                <a:latin typeface="+mn-lt"/>
              </a:rPr>
              <a:pPr algn="r">
                <a:defRPr/>
              </a:pPr>
              <a:t>12</a:t>
            </a:fld>
            <a:endParaRPr lang="it-IT" sz="1200" dirty="0">
              <a:latin typeface="+mn-l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742950" y="2130426"/>
            <a:ext cx="84201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BE61913A-90E7-4557-B771-324A864ADD09}" type="slidenum">
              <a:rPr lang="it-IT"/>
              <a:pPr>
                <a:defRPr/>
              </a:pPr>
              <a:t>‹N›</a:t>
            </a:fld>
            <a:endParaRPr lang="it-IT"/>
          </a:p>
        </p:txBody>
      </p:sp>
    </p:spTree>
    <p:extLst>
      <p:ext uri="{BB962C8B-B14F-4D97-AF65-F5344CB8AC3E}">
        <p14:creationId xmlns:p14="http://schemas.microsoft.com/office/powerpoint/2010/main" val="29805872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D0AA14C5-E347-4F38-8C63-EB138ABCAD4B}" type="slidenum">
              <a:rPr lang="it-IT"/>
              <a:pPr>
                <a:defRPr/>
              </a:pPr>
              <a:t>‹N›</a:t>
            </a:fld>
            <a:endParaRPr lang="it-IT"/>
          </a:p>
        </p:txBody>
      </p:sp>
    </p:spTree>
    <p:extLst>
      <p:ext uri="{BB962C8B-B14F-4D97-AF65-F5344CB8AC3E}">
        <p14:creationId xmlns:p14="http://schemas.microsoft.com/office/powerpoint/2010/main" val="3899140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7181850" y="274639"/>
            <a:ext cx="222885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95300" y="274639"/>
            <a:ext cx="652145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1390968A-FCA0-4B39-A9DA-F4D3CFA43E58}" type="slidenum">
              <a:rPr lang="it-IT"/>
              <a:pPr>
                <a:defRPr/>
              </a:pPr>
              <a:t>‹N›</a:t>
            </a:fld>
            <a:endParaRPr lang="it-IT"/>
          </a:p>
        </p:txBody>
      </p:sp>
    </p:spTree>
    <p:extLst>
      <p:ext uri="{BB962C8B-B14F-4D97-AF65-F5344CB8AC3E}">
        <p14:creationId xmlns:p14="http://schemas.microsoft.com/office/powerpoint/2010/main" val="238588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95055" y="274411"/>
            <a:ext cx="8915891" cy="1143000"/>
          </a:xfrm>
          <a:prstGeom prst="rect">
            <a:avLst/>
          </a:prstGeom>
        </p:spPr>
        <p:txBody>
          <a:bodyPr lIns="68415" tIns="34208" rIns="68415" bIns="34208"/>
          <a:lstStyle/>
          <a:p>
            <a:r>
              <a:rPr lang="it-IT" smtClean="0"/>
              <a:t>Fare clic per modificare lo stile del titolo</a:t>
            </a:r>
            <a:endParaRPr lang="it-IT"/>
          </a:p>
        </p:txBody>
      </p:sp>
      <p:sp>
        <p:nvSpPr>
          <p:cNvPr id="3" name="Segnaposto contenuto 2"/>
          <p:cNvSpPr>
            <a:spLocks noGrp="1"/>
          </p:cNvSpPr>
          <p:nvPr>
            <p:ph idx="1"/>
          </p:nvPr>
        </p:nvSpPr>
        <p:spPr>
          <a:xfrm>
            <a:off x="495055" y="1599974"/>
            <a:ext cx="8915891" cy="4526643"/>
          </a:xfrm>
          <a:prstGeom prst="rect">
            <a:avLst/>
          </a:prstGeom>
        </p:spPr>
        <p:txBody>
          <a:bodyPr lIns="68415" tIns="34208" rIns="68415" bIns="34208"/>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val="534295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pertina">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3077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cumento_">
    <p:spTree>
      <p:nvGrpSpPr>
        <p:cNvPr id="1" name=""/>
        <p:cNvGrpSpPr/>
        <p:nvPr/>
      </p:nvGrpSpPr>
      <p:grpSpPr>
        <a:xfrm>
          <a:off x="0" y="0"/>
          <a:ext cx="0" cy="0"/>
          <a:chOff x="0" y="0"/>
          <a:chExt cx="0" cy="0"/>
        </a:xfrm>
      </p:grpSpPr>
      <p:pic>
        <p:nvPicPr>
          <p:cNvPr id="2" name="Picture 24" descr="logo_agenzia_demanio_mini"/>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124325" y="6348413"/>
            <a:ext cx="16256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11"/>
          <p:cNvSpPr txBox="1">
            <a:spLocks noChangeArrowheads="1"/>
          </p:cNvSpPr>
          <p:nvPr userDrawn="1"/>
        </p:nvSpPr>
        <p:spPr bwMode="auto">
          <a:xfrm>
            <a:off x="344488" y="1588"/>
            <a:ext cx="9194800" cy="246221"/>
          </a:xfrm>
          <a:prstGeom prst="rect">
            <a:avLst/>
          </a:prstGeom>
          <a:noFill/>
          <a:ln>
            <a:noFill/>
          </a:ln>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defRPr/>
            </a:pPr>
            <a:r>
              <a:rPr lang="it-IT" altLang="it-IT" sz="1000" b="1" i="1" dirty="0" smtClean="0">
                <a:solidFill>
                  <a:srgbClr val="7F7F7F"/>
                </a:solidFill>
                <a:cs typeface="Arial" pitchFamily="34" charset="0"/>
              </a:rPr>
              <a:t>CAMMINI</a:t>
            </a:r>
            <a:r>
              <a:rPr lang="it-IT" altLang="it-IT" sz="1000" b="1" i="1" baseline="0" dirty="0" smtClean="0">
                <a:solidFill>
                  <a:srgbClr val="7F7F7F"/>
                </a:solidFill>
                <a:cs typeface="Arial" pitchFamily="34" charset="0"/>
              </a:rPr>
              <a:t> E PERCORSI                                                                     </a:t>
            </a:r>
            <a:r>
              <a:rPr lang="it-IT" altLang="it-IT" sz="1000" b="1" dirty="0" smtClean="0">
                <a:solidFill>
                  <a:srgbClr val="7F7F7F"/>
                </a:solidFill>
                <a:cs typeface="Arial" pitchFamily="34" charset="0"/>
              </a:rPr>
              <a:t>INFORMATION MEMORANDUM – </a:t>
            </a:r>
            <a:r>
              <a:rPr lang="it-IT" altLang="it-IT" sz="1000" b="1" dirty="0" smtClean="0">
                <a:solidFill>
                  <a:schemeClr val="tx1"/>
                </a:solidFill>
                <a:cs typeface="Arial" pitchFamily="34" charset="0"/>
              </a:rPr>
              <a:t>Ex</a:t>
            </a:r>
            <a:r>
              <a:rPr lang="it-IT" altLang="it-IT" sz="1000" b="1" baseline="0" dirty="0" smtClean="0">
                <a:solidFill>
                  <a:schemeClr val="tx1"/>
                </a:solidFill>
                <a:cs typeface="Arial" pitchFamily="34" charset="0"/>
              </a:rPr>
              <a:t> Caserma CC – Città di Ozieri (SS) - SARDEGNA</a:t>
            </a:r>
            <a:endParaRPr lang="it-IT" altLang="it-IT" sz="1000" b="1" dirty="0" smtClean="0">
              <a:solidFill>
                <a:schemeClr val="tx1"/>
              </a:solidFill>
              <a:cs typeface="Arial" pitchFamily="34" charset="0"/>
            </a:endParaRPr>
          </a:p>
        </p:txBody>
      </p:sp>
      <p:cxnSp>
        <p:nvCxnSpPr>
          <p:cNvPr id="4" name="Connettore 1 3"/>
          <p:cNvCxnSpPr/>
          <p:nvPr userDrawn="1"/>
        </p:nvCxnSpPr>
        <p:spPr>
          <a:xfrm>
            <a:off x="452438" y="247650"/>
            <a:ext cx="8980487"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Connettore 1 4"/>
          <p:cNvCxnSpPr/>
          <p:nvPr userDrawn="1"/>
        </p:nvCxnSpPr>
        <p:spPr>
          <a:xfrm>
            <a:off x="452438" y="6357938"/>
            <a:ext cx="8980487"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Segnaposto numero diapositiva 20"/>
          <p:cNvSpPr>
            <a:spLocks noGrp="1"/>
          </p:cNvSpPr>
          <p:nvPr>
            <p:ph type="sldNum" sz="quarter" idx="10"/>
          </p:nvPr>
        </p:nvSpPr>
        <p:spPr>
          <a:xfrm>
            <a:off x="7099300" y="6051550"/>
            <a:ext cx="2311400" cy="365125"/>
          </a:xfrm>
        </p:spPr>
        <p:txBody>
          <a:bodyPr/>
          <a:lstStyle>
            <a:lvl1pPr>
              <a:defRPr sz="1000">
                <a:latin typeface="Arial" pitchFamily="34" charset="0"/>
                <a:cs typeface="Arial" pitchFamily="34" charset="0"/>
              </a:defRPr>
            </a:lvl1pPr>
          </a:lstStyle>
          <a:p>
            <a:pPr>
              <a:defRPr/>
            </a:pPr>
            <a:fld id="{95E82E84-58B0-4BC1-9588-3FEFE64775A7}" type="slidenum">
              <a:rPr lang="it-IT"/>
              <a:pPr>
                <a:defRPr/>
              </a:pPr>
              <a:t>‹N›</a:t>
            </a:fld>
            <a:endParaRPr lang="it-IT"/>
          </a:p>
        </p:txBody>
      </p:sp>
    </p:spTree>
    <p:extLst>
      <p:ext uri="{BB962C8B-B14F-4D97-AF65-F5344CB8AC3E}">
        <p14:creationId xmlns:p14="http://schemas.microsoft.com/office/powerpoint/2010/main" val="41792796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82506" y="4406901"/>
            <a:ext cx="84201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073AC233-E011-427D-9814-2A60DBD8D628}" type="slidenum">
              <a:rPr lang="it-IT"/>
              <a:pPr>
                <a:defRPr/>
              </a:pPr>
              <a:t>‹N›</a:t>
            </a:fld>
            <a:endParaRPr lang="it-IT"/>
          </a:p>
        </p:txBody>
      </p:sp>
    </p:spTree>
    <p:extLst>
      <p:ext uri="{BB962C8B-B14F-4D97-AF65-F5344CB8AC3E}">
        <p14:creationId xmlns:p14="http://schemas.microsoft.com/office/powerpoint/2010/main" val="683489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3448FFC2-2412-48C1-BE89-40F6404F3595}" type="slidenum">
              <a:rPr lang="it-IT"/>
              <a:pPr>
                <a:defRPr/>
              </a:pPr>
              <a:t>‹N›</a:t>
            </a:fld>
            <a:endParaRPr lang="it-IT"/>
          </a:p>
        </p:txBody>
      </p:sp>
    </p:spTree>
    <p:extLst>
      <p:ext uri="{BB962C8B-B14F-4D97-AF65-F5344CB8AC3E}">
        <p14:creationId xmlns:p14="http://schemas.microsoft.com/office/powerpoint/2010/main" val="1561040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A152EB20-F110-4876-B067-7B897B443EB6}" type="slidenum">
              <a:rPr lang="it-IT"/>
              <a:pPr>
                <a:defRPr/>
              </a:pPr>
              <a:t>‹N›</a:t>
            </a:fld>
            <a:endParaRPr lang="it-IT"/>
          </a:p>
        </p:txBody>
      </p:sp>
    </p:spTree>
    <p:extLst>
      <p:ext uri="{BB962C8B-B14F-4D97-AF65-F5344CB8AC3E}">
        <p14:creationId xmlns:p14="http://schemas.microsoft.com/office/powerpoint/2010/main" val="4046866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D11AE4F1-9DA5-4CAB-9A74-CCF130734405}" type="slidenum">
              <a:rPr lang="it-IT"/>
              <a:pPr>
                <a:defRPr/>
              </a:pPr>
              <a:t>‹N›</a:t>
            </a:fld>
            <a:endParaRPr lang="it-IT"/>
          </a:p>
        </p:txBody>
      </p:sp>
    </p:spTree>
    <p:extLst>
      <p:ext uri="{BB962C8B-B14F-4D97-AF65-F5344CB8AC3E}">
        <p14:creationId xmlns:p14="http://schemas.microsoft.com/office/powerpoint/2010/main" val="3146351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C901BADC-4A97-4B00-8FDF-88D49A2E2726}" type="slidenum">
              <a:rPr lang="it-IT"/>
              <a:pPr>
                <a:defRPr/>
              </a:pPr>
              <a:t>‹N›</a:t>
            </a:fld>
            <a:endParaRPr lang="it-IT"/>
          </a:p>
        </p:txBody>
      </p:sp>
    </p:spTree>
    <p:extLst>
      <p:ext uri="{BB962C8B-B14F-4D97-AF65-F5344CB8AC3E}">
        <p14:creationId xmlns:p14="http://schemas.microsoft.com/office/powerpoint/2010/main" val="398812247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941645" y="4800600"/>
            <a:ext cx="59436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996E00F2-7D41-4D3D-8860-9FEA908F28D7}" type="slidenum">
              <a:rPr lang="it-IT"/>
              <a:pPr>
                <a:defRPr/>
              </a:pPr>
              <a:t>‹N›</a:t>
            </a:fld>
            <a:endParaRPr lang="it-IT"/>
          </a:p>
        </p:txBody>
      </p:sp>
    </p:spTree>
    <p:extLst>
      <p:ext uri="{BB962C8B-B14F-4D97-AF65-F5344CB8AC3E}">
        <p14:creationId xmlns:p14="http://schemas.microsoft.com/office/powerpoint/2010/main" val="1875947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1027" name="Segnaposto testo 2"/>
          <p:cNvSpPr>
            <a:spLocks noGrp="1"/>
          </p:cNvSpPr>
          <p:nvPr>
            <p:ph type="body" idx="1"/>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4" name="Segnaposto data 3"/>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endParaRPr lang="it-IT"/>
          </a:p>
        </p:txBody>
      </p:sp>
      <p:sp>
        <p:nvSpPr>
          <p:cNvPr id="5" name="Segnaposto piè di pagina 4"/>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7099300" y="6356350"/>
            <a:ext cx="2311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9D4845B3-D4C0-4F05-A8C4-7CBF342DFCAF}"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5674" r:id="rId1"/>
    <p:sldLayoutId id="2147485683" r:id="rId2"/>
    <p:sldLayoutId id="2147485684" r:id="rId3"/>
    <p:sldLayoutId id="2147485675" r:id="rId4"/>
    <p:sldLayoutId id="2147485676" r:id="rId5"/>
    <p:sldLayoutId id="2147485677" r:id="rId6"/>
    <p:sldLayoutId id="2147485678" r:id="rId7"/>
    <p:sldLayoutId id="2147485679" r:id="rId8"/>
    <p:sldLayoutId id="2147485680" r:id="rId9"/>
    <p:sldLayoutId id="2147485681" r:id="rId10"/>
    <p:sldLayoutId id="2147485682" r:id="rId11"/>
    <p:sldLayoutId id="2147485685" r:id="rId12"/>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jpeg"/><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23.jpeg"/><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8.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8.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4.jpeg"/><Relationship Id="rId7" Type="http://schemas.openxmlformats.org/officeDocument/2006/relationships/image" Target="../media/image37.jpeg"/><Relationship Id="rId2" Type="http://schemas.openxmlformats.org/officeDocument/2006/relationships/image" Target="../media/image33.jpeg"/><Relationship Id="rId1" Type="http://schemas.openxmlformats.org/officeDocument/2006/relationships/slideLayout" Target="../slideLayouts/slideLayout8.xml"/><Relationship Id="rId6" Type="http://schemas.openxmlformats.org/officeDocument/2006/relationships/image" Target="../media/image21.jpeg"/><Relationship Id="rId5" Type="http://schemas.openxmlformats.org/officeDocument/2006/relationships/image" Target="../media/image36.jpeg"/><Relationship Id="rId10" Type="http://schemas.openxmlformats.org/officeDocument/2006/relationships/image" Target="../media/image40.jpeg"/><Relationship Id="rId4" Type="http://schemas.openxmlformats.org/officeDocument/2006/relationships/image" Target="../media/image35.jpeg"/><Relationship Id="rId9" Type="http://schemas.openxmlformats.org/officeDocument/2006/relationships/image" Target="../media/image39.jpeg"/></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8.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8.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jpeg"/><Relationship Id="rId12"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png"/><Relationship Id="rId10" Type="http://schemas.openxmlformats.org/officeDocument/2006/relationships/image" Target="../media/image13.jpeg"/><Relationship Id="rId4" Type="http://schemas.openxmlformats.org/officeDocument/2006/relationships/image" Target="../media/image7.png"/><Relationship Id="rId9"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16.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2432720" y="1556792"/>
            <a:ext cx="5040560" cy="576064"/>
          </a:xfrm>
        </p:spPr>
        <p:txBody>
          <a:bodyPr/>
          <a:lstStyle/>
          <a:p>
            <a:pPr eaLnBrk="1" hangingPunct="1">
              <a:defRPr/>
            </a:pPr>
            <a:r>
              <a:rPr lang="it-IT" altLang="it-IT" sz="2800" i="1" dirty="0" smtClean="0">
                <a:solidFill>
                  <a:srgbClr val="669900"/>
                </a:solidFill>
                <a:latin typeface="Swis721 Lt BT" pitchFamily="34" charset="0"/>
                <a:ea typeface="+mn-ea"/>
                <a:cs typeface="+mn-cs"/>
              </a:rPr>
              <a:t/>
            </a:r>
            <a:br>
              <a:rPr lang="it-IT" altLang="it-IT" sz="2800" i="1" dirty="0" smtClean="0">
                <a:solidFill>
                  <a:srgbClr val="669900"/>
                </a:solidFill>
                <a:latin typeface="Swis721 Lt BT" pitchFamily="34" charset="0"/>
                <a:ea typeface="+mn-ea"/>
                <a:cs typeface="+mn-cs"/>
              </a:rPr>
            </a:br>
            <a:r>
              <a:rPr lang="it-IT" altLang="it-IT" sz="2800" i="1" dirty="0" smtClean="0">
                <a:solidFill>
                  <a:srgbClr val="669900"/>
                </a:solidFill>
                <a:latin typeface="Swis721 Lt BT" pitchFamily="34" charset="0"/>
                <a:ea typeface="+mn-ea"/>
                <a:cs typeface="+mn-cs"/>
              </a:rPr>
              <a:t>SCHEDA INFORMATIVA </a:t>
            </a:r>
            <a:r>
              <a:rPr lang="it-IT" altLang="it-IT" sz="2800" i="1" dirty="0">
                <a:solidFill>
                  <a:srgbClr val="669900"/>
                </a:solidFill>
                <a:latin typeface="Swis721 Lt BT" pitchFamily="34" charset="0"/>
                <a:ea typeface="+mn-ea"/>
                <a:cs typeface="+mn-cs"/>
              </a:rPr>
              <a:t/>
            </a:r>
            <a:br>
              <a:rPr lang="it-IT" altLang="it-IT" sz="2800" i="1" dirty="0">
                <a:solidFill>
                  <a:srgbClr val="669900"/>
                </a:solidFill>
                <a:latin typeface="Swis721 Lt BT" pitchFamily="34" charset="0"/>
                <a:ea typeface="+mn-ea"/>
                <a:cs typeface="+mn-cs"/>
              </a:rPr>
            </a:br>
            <a:endParaRPr lang="it-IT" altLang="it-IT" sz="2800" i="1" dirty="0">
              <a:solidFill>
                <a:srgbClr val="669900"/>
              </a:solidFill>
              <a:latin typeface="Swis721 Lt BT" pitchFamily="34" charset="0"/>
              <a:ea typeface="+mn-ea"/>
              <a:cs typeface="+mn-cs"/>
            </a:endParaRPr>
          </a:p>
        </p:txBody>
      </p:sp>
      <p:sp>
        <p:nvSpPr>
          <p:cNvPr id="13" name="Text Box 4"/>
          <p:cNvSpPr txBox="1">
            <a:spLocks noChangeArrowheads="1"/>
          </p:cNvSpPr>
          <p:nvPr/>
        </p:nvSpPr>
        <p:spPr bwMode="auto">
          <a:xfrm>
            <a:off x="0" y="5300663"/>
            <a:ext cx="9906000" cy="738187"/>
          </a:xfrm>
          <a:prstGeom prst="rect">
            <a:avLst/>
          </a:prstGeom>
          <a:noFill/>
          <a:ln w="9525">
            <a:noFill/>
            <a:miter lim="800000"/>
            <a:headEnd/>
            <a:tailEnd/>
          </a:ln>
          <a:effectLst/>
        </p:spPr>
        <p:txBody>
          <a:bodyPr>
            <a:spAutoFit/>
          </a:bodyPr>
          <a:lstStyle/>
          <a:p>
            <a:pPr algn="ctr" fontAlgn="auto">
              <a:spcBef>
                <a:spcPct val="50000"/>
              </a:spcBef>
              <a:spcAft>
                <a:spcPts val="0"/>
              </a:spcAft>
              <a:defRPr/>
            </a:pPr>
            <a:r>
              <a:rPr lang="it-IT" sz="2000" dirty="0" smtClean="0">
                <a:latin typeface="Arial" pitchFamily="34" charset="0"/>
                <a:cs typeface="Arial" pitchFamily="34" charset="0"/>
              </a:rPr>
              <a:t>Ex Caserma CC, Ozieri (SS) - SARDEGNA</a:t>
            </a:r>
            <a:endParaRPr lang="it-IT" sz="2000" dirty="0">
              <a:latin typeface="Arial" pitchFamily="34" charset="0"/>
              <a:cs typeface="Arial" pitchFamily="34" charset="0"/>
            </a:endParaRPr>
          </a:p>
          <a:p>
            <a:pPr algn="ctr" fontAlgn="auto">
              <a:lnSpc>
                <a:spcPts val="1830"/>
              </a:lnSpc>
              <a:spcBef>
                <a:spcPct val="50000"/>
              </a:spcBef>
              <a:spcAft>
                <a:spcPts val="0"/>
              </a:spcAft>
              <a:defRPr/>
            </a:pPr>
            <a:endParaRPr lang="it-IT" sz="1400" dirty="0">
              <a:solidFill>
                <a:schemeClr val="bg1">
                  <a:lumMod val="50000"/>
                </a:schemeClr>
              </a:solidFill>
              <a:latin typeface="Arial" pitchFamily="34" charset="0"/>
              <a:cs typeface="Arial" pitchFamily="34" charset="0"/>
            </a:endParaRPr>
          </a:p>
        </p:txBody>
      </p:sp>
      <p:sp>
        <p:nvSpPr>
          <p:cNvPr id="7" name="Rettangolo 6"/>
          <p:cNvSpPr/>
          <p:nvPr/>
        </p:nvSpPr>
        <p:spPr>
          <a:xfrm>
            <a:off x="2432720" y="2276872"/>
            <a:ext cx="5040560" cy="2952353"/>
          </a:xfrm>
          <a:prstGeom prst="rect">
            <a:avLst/>
          </a:prstGeom>
          <a:solidFill>
            <a:schemeClr val="bg1">
              <a:lumMod val="8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r>
              <a:rPr lang="it-IT" altLang="it-IT" sz="1000" dirty="0">
                <a:solidFill>
                  <a:srgbClr val="FF0000"/>
                </a:solidFill>
                <a:latin typeface="Arial" charset="0"/>
                <a:cs typeface="Arial" charset="0"/>
              </a:rPr>
              <a:t>immagine fotografica immobile</a:t>
            </a:r>
          </a:p>
        </p:txBody>
      </p:sp>
      <p:pic>
        <p:nvPicPr>
          <p:cNvPr id="2" name="Immagin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2720" y="2294288"/>
            <a:ext cx="5040560" cy="2934937"/>
          </a:xfrm>
          <a:prstGeom prst="rect">
            <a:avLst/>
          </a:prstGeom>
        </p:spPr>
      </p:pic>
      <p:sp>
        <p:nvSpPr>
          <p:cNvPr id="11" name="Rectangle 2"/>
          <p:cNvSpPr txBox="1">
            <a:spLocks noChangeArrowheads="1"/>
          </p:cNvSpPr>
          <p:nvPr/>
        </p:nvSpPr>
        <p:spPr bwMode="auto">
          <a:xfrm>
            <a:off x="2360712" y="332655"/>
            <a:ext cx="5112568" cy="1238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it-IT" altLang="it-IT" sz="2800" i="1" dirty="0" smtClean="0">
                <a:solidFill>
                  <a:srgbClr val="669900"/>
                </a:solidFill>
                <a:latin typeface="Swis721 Lt BT" pitchFamily="34" charset="0"/>
                <a:ea typeface="+mn-ea"/>
                <a:cs typeface="+mn-cs"/>
              </a:rPr>
              <a:t/>
            </a:r>
            <a:br>
              <a:rPr lang="it-IT" altLang="it-IT" sz="2800" i="1" dirty="0" smtClean="0">
                <a:solidFill>
                  <a:srgbClr val="669900"/>
                </a:solidFill>
                <a:latin typeface="Swis721 Lt BT" pitchFamily="34" charset="0"/>
                <a:ea typeface="+mn-ea"/>
                <a:cs typeface="+mn-cs"/>
              </a:rPr>
            </a:br>
            <a:r>
              <a:rPr lang="it-IT" altLang="it-IT" sz="2800" i="1" dirty="0" smtClean="0">
                <a:solidFill>
                  <a:srgbClr val="669900"/>
                </a:solidFill>
                <a:latin typeface="Swis721 Lt BT" pitchFamily="34" charset="0"/>
                <a:ea typeface="+mn-ea"/>
                <a:cs typeface="+mn-cs"/>
              </a:rPr>
              <a:t/>
            </a:r>
            <a:br>
              <a:rPr lang="it-IT" altLang="it-IT" sz="2800" i="1" dirty="0" smtClean="0">
                <a:solidFill>
                  <a:srgbClr val="669900"/>
                </a:solidFill>
                <a:latin typeface="Swis721 Lt BT" pitchFamily="34" charset="0"/>
                <a:ea typeface="+mn-ea"/>
                <a:cs typeface="+mn-cs"/>
              </a:rPr>
            </a:br>
            <a:endParaRPr lang="it-IT" altLang="it-IT" sz="2800" i="1" dirty="0">
              <a:solidFill>
                <a:srgbClr val="669900"/>
              </a:solidFill>
              <a:latin typeface="Swis721 Lt BT" pitchFamily="34" charset="0"/>
              <a:ea typeface="+mn-ea"/>
              <a:cs typeface="+mn-cs"/>
            </a:endParaRPr>
          </a:p>
        </p:txBody>
      </p:sp>
      <p:sp>
        <p:nvSpPr>
          <p:cNvPr id="3" name="Rectangle 2"/>
          <p:cNvSpPr>
            <a:spLocks noChangeArrowheads="1"/>
          </p:cNvSpPr>
          <p:nvPr/>
        </p:nvSpPr>
        <p:spPr bwMode="auto">
          <a:xfrm>
            <a:off x="0" y="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1025" name="Immagine 1" descr="Logo-Comu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9821" y="359172"/>
            <a:ext cx="514350" cy="6572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1114425"/>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tabLst>
                <a:tab pos="3060700" algn="ctr"/>
                <a:tab pos="6119813" algn="r"/>
              </a:tabLst>
              <a:defRPr>
                <a:solidFill>
                  <a:schemeClr val="tx1"/>
                </a:solidFill>
                <a:latin typeface="Arial" pitchFamily="34" charset="0"/>
                <a:cs typeface="Arial" pitchFamily="34" charset="0"/>
              </a:defRPr>
            </a:lvl1pPr>
            <a:lvl2pPr>
              <a:tabLst>
                <a:tab pos="3060700" algn="ctr"/>
                <a:tab pos="6119813" algn="r"/>
              </a:tabLst>
              <a:defRPr>
                <a:solidFill>
                  <a:schemeClr val="tx1"/>
                </a:solidFill>
                <a:latin typeface="Arial" pitchFamily="34" charset="0"/>
                <a:cs typeface="Arial" pitchFamily="34" charset="0"/>
              </a:defRPr>
            </a:lvl2pPr>
            <a:lvl3pPr>
              <a:tabLst>
                <a:tab pos="3060700" algn="ctr"/>
                <a:tab pos="6119813" algn="r"/>
              </a:tabLst>
              <a:defRPr>
                <a:solidFill>
                  <a:schemeClr val="tx1"/>
                </a:solidFill>
                <a:latin typeface="Arial" pitchFamily="34" charset="0"/>
                <a:cs typeface="Arial" pitchFamily="34" charset="0"/>
              </a:defRPr>
            </a:lvl3pPr>
            <a:lvl4pPr>
              <a:tabLst>
                <a:tab pos="3060700" algn="ctr"/>
                <a:tab pos="6119813" algn="r"/>
              </a:tabLst>
              <a:defRPr>
                <a:solidFill>
                  <a:schemeClr val="tx1"/>
                </a:solidFill>
                <a:latin typeface="Arial" pitchFamily="34" charset="0"/>
                <a:cs typeface="Arial" pitchFamily="34" charset="0"/>
              </a:defRPr>
            </a:lvl4pPr>
            <a:lvl5pPr>
              <a:tabLst>
                <a:tab pos="3060700" algn="ctr"/>
                <a:tab pos="6119813" algn="r"/>
              </a:tabLst>
              <a:defRPr>
                <a:solidFill>
                  <a:schemeClr val="tx1"/>
                </a:solidFill>
                <a:latin typeface="Arial" pitchFamily="34" charset="0"/>
                <a:cs typeface="Arial" pitchFamily="34" charset="0"/>
              </a:defRPr>
            </a:lvl5pPr>
            <a:lvl6pPr fontAlgn="base">
              <a:spcBef>
                <a:spcPct val="0"/>
              </a:spcBef>
              <a:spcAft>
                <a:spcPct val="0"/>
              </a:spcAft>
              <a:tabLst>
                <a:tab pos="3060700" algn="ctr"/>
                <a:tab pos="6119813" algn="r"/>
              </a:tabLst>
              <a:defRPr>
                <a:solidFill>
                  <a:schemeClr val="tx1"/>
                </a:solidFill>
                <a:latin typeface="Arial" pitchFamily="34" charset="0"/>
                <a:cs typeface="Arial" pitchFamily="34" charset="0"/>
              </a:defRPr>
            </a:lvl6pPr>
            <a:lvl7pPr fontAlgn="base">
              <a:spcBef>
                <a:spcPct val="0"/>
              </a:spcBef>
              <a:spcAft>
                <a:spcPct val="0"/>
              </a:spcAft>
              <a:tabLst>
                <a:tab pos="3060700" algn="ctr"/>
                <a:tab pos="6119813" algn="r"/>
              </a:tabLst>
              <a:defRPr>
                <a:solidFill>
                  <a:schemeClr val="tx1"/>
                </a:solidFill>
                <a:latin typeface="Arial" pitchFamily="34" charset="0"/>
                <a:cs typeface="Arial" pitchFamily="34" charset="0"/>
              </a:defRPr>
            </a:lvl7pPr>
            <a:lvl8pPr fontAlgn="base">
              <a:spcBef>
                <a:spcPct val="0"/>
              </a:spcBef>
              <a:spcAft>
                <a:spcPct val="0"/>
              </a:spcAft>
              <a:tabLst>
                <a:tab pos="3060700" algn="ctr"/>
                <a:tab pos="6119813" algn="r"/>
              </a:tabLst>
              <a:defRPr>
                <a:solidFill>
                  <a:schemeClr val="tx1"/>
                </a:solidFill>
                <a:latin typeface="Arial" pitchFamily="34" charset="0"/>
                <a:cs typeface="Arial" pitchFamily="34" charset="0"/>
              </a:defRPr>
            </a:lvl8pPr>
            <a:lvl9pPr fontAlgn="base">
              <a:spcBef>
                <a:spcPct val="0"/>
              </a:spcBef>
              <a:spcAft>
                <a:spcPct val="0"/>
              </a:spcAft>
              <a:tabLst>
                <a:tab pos="3060700" algn="ctr"/>
                <a:tab pos="6119813" algn="r"/>
              </a:tabLs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3060700" algn="ctr"/>
                <a:tab pos="6119813" algn="r"/>
              </a:tabLst>
            </a:pPr>
            <a:r>
              <a:rPr kumimoji="0" lang="it-IT" altLang="it-IT" sz="1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Città di Ozieri</a:t>
            </a:r>
            <a:endParaRPr kumimoji="0" lang="it-IT" altLang="it-IT"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it-IT" altLang="it-IT" sz="9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Provincia di Sassari</a:t>
            </a:r>
            <a:endParaRPr kumimoji="0" lang="it-IT" altLang="it-IT"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 name="Rettangolo 22"/>
          <p:cNvSpPr/>
          <p:nvPr/>
        </p:nvSpPr>
        <p:spPr>
          <a:xfrm>
            <a:off x="546993" y="1484784"/>
            <a:ext cx="8644259" cy="4960366"/>
          </a:xfrm>
          <a:prstGeom prst="rect">
            <a:avLst/>
          </a:prstGeom>
          <a:solidFill>
            <a:schemeClr val="bg1">
              <a:lumMod val="8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it-IT" sz="1000" dirty="0">
                <a:solidFill>
                  <a:schemeClr val="tx1"/>
                </a:solidFill>
              </a:rPr>
              <a:t>Il territorio interessato dal GAL LOGUDORO GOCEANO ricomprende 34 comuni all’interno delle aree del </a:t>
            </a:r>
            <a:r>
              <a:rPr lang="it-IT" sz="1000" dirty="0" err="1">
                <a:solidFill>
                  <a:schemeClr val="tx1"/>
                </a:solidFill>
              </a:rPr>
              <a:t>Goceano</a:t>
            </a:r>
            <a:r>
              <a:rPr lang="it-IT" sz="1000" dirty="0">
                <a:solidFill>
                  <a:schemeClr val="tx1"/>
                </a:solidFill>
              </a:rPr>
              <a:t>, </a:t>
            </a:r>
            <a:r>
              <a:rPr lang="it-IT" sz="1000" dirty="0" err="1">
                <a:solidFill>
                  <a:schemeClr val="tx1"/>
                </a:solidFill>
              </a:rPr>
              <a:t>Mejlogu</a:t>
            </a:r>
            <a:r>
              <a:rPr lang="it-IT" sz="1000" dirty="0">
                <a:solidFill>
                  <a:schemeClr val="tx1"/>
                </a:solidFill>
              </a:rPr>
              <a:t>, Monte Acuto e Villanova con una superficie totale di 2.085,254 kmq, pari a circa il 49% 4 del territorio dell’intera provincia di Sassari. La popolazione residente in queste aree è di 51.933 abitanti, poco più del 15% del totale provinciale a dimostrazione del diffuso fenomeno di spopolamento che interessa il territorio. La matrice identitaria fondamentale del GAL </a:t>
            </a:r>
            <a:r>
              <a:rPr lang="it-IT" sz="1000" dirty="0" err="1">
                <a:solidFill>
                  <a:schemeClr val="tx1"/>
                </a:solidFill>
              </a:rPr>
              <a:t>Logudoro</a:t>
            </a:r>
            <a:r>
              <a:rPr lang="it-IT" sz="1000" dirty="0">
                <a:solidFill>
                  <a:schemeClr val="tx1"/>
                </a:solidFill>
              </a:rPr>
              <a:t> </a:t>
            </a:r>
            <a:r>
              <a:rPr lang="it-IT" sz="1000" dirty="0" err="1">
                <a:solidFill>
                  <a:schemeClr val="tx1"/>
                </a:solidFill>
              </a:rPr>
              <a:t>Goceano</a:t>
            </a:r>
            <a:r>
              <a:rPr lang="it-IT" sz="1000" dirty="0">
                <a:solidFill>
                  <a:schemeClr val="tx1"/>
                </a:solidFill>
              </a:rPr>
              <a:t> si rileva nella parlata logudorese, variante della lingua sarda che in questa parte di Sardegna accomuna in maniera determinante la popolazione e la sua storia. Il logudorese viene continuamente valorizzato in eventi e concorsi che, sempre più partecipati, hanno ormai raggiunto un livello importante soprattutto nelle manifestazioni specificamente dedicate di Benetutti, Bonorva, </a:t>
            </a:r>
            <a:r>
              <a:rPr lang="it-IT" sz="1000" b="1" dirty="0">
                <a:solidFill>
                  <a:schemeClr val="tx1"/>
                </a:solidFill>
              </a:rPr>
              <a:t>Ozieri</a:t>
            </a:r>
            <a:r>
              <a:rPr lang="it-IT" sz="1000" dirty="0">
                <a:solidFill>
                  <a:schemeClr val="tx1"/>
                </a:solidFill>
              </a:rPr>
              <a:t> e Villanova Monteleone. Il contesto economico si caratterizza per la prevalente presenza del settore agricolo intorno al quale gravitano altre attività (artigianato, turismo, produzioni tipiche, silvicoltura, ricettività rurale, ecc.).</a:t>
            </a:r>
          </a:p>
          <a:p>
            <a:pPr algn="just"/>
            <a:r>
              <a:rPr lang="it-IT" sz="1000" dirty="0">
                <a:solidFill>
                  <a:schemeClr val="tx1"/>
                </a:solidFill>
              </a:rPr>
              <a:t> </a:t>
            </a:r>
            <a:endParaRPr lang="it-IT" sz="1000" dirty="0" smtClean="0">
              <a:solidFill>
                <a:schemeClr val="tx1"/>
              </a:solidFill>
            </a:endParaRPr>
          </a:p>
          <a:p>
            <a:pPr algn="just"/>
            <a:r>
              <a:rPr lang="it-IT" sz="1000" dirty="0" smtClean="0">
                <a:solidFill>
                  <a:schemeClr val="tx1"/>
                </a:solidFill>
              </a:rPr>
              <a:t>Il </a:t>
            </a:r>
            <a:r>
              <a:rPr lang="it-IT" sz="1000" dirty="0">
                <a:solidFill>
                  <a:schemeClr val="tx1"/>
                </a:solidFill>
              </a:rPr>
              <a:t>ruolo fondamentale ricoperto dall’agricoltura è peraltro evidente, non solo per il contributo fornito a livello strettamente economico, ma anche per le influenze che lo stesso esercita sul piano ambientale, paesaggistico, sociale e culturale. È inoltre interessante rimarcare la forte propensione della componente femminile di queste comunità ad intraprendere attività e iniziative, confermata dal crescente successo delle attività agrituristiche, della rete dei “bed &amp; breakfast”, delle fattorie didattiche, dalla composizione delle società e cooperative che si occupano della gestione dei beni culturali, che vedono appunto una prevalente presenza femminile. </a:t>
            </a:r>
          </a:p>
          <a:p>
            <a:pPr algn="just"/>
            <a:endParaRPr lang="it-IT" sz="1000" dirty="0" smtClean="0">
              <a:solidFill>
                <a:schemeClr val="tx1"/>
              </a:solidFill>
            </a:endParaRPr>
          </a:p>
          <a:p>
            <a:pPr algn="just"/>
            <a:r>
              <a:rPr lang="it-IT" sz="1000" dirty="0" smtClean="0">
                <a:solidFill>
                  <a:schemeClr val="tx1"/>
                </a:solidFill>
              </a:rPr>
              <a:t>Il </a:t>
            </a:r>
            <a:r>
              <a:rPr lang="it-IT" sz="1000" dirty="0">
                <a:solidFill>
                  <a:schemeClr val="tx1"/>
                </a:solidFill>
              </a:rPr>
              <a:t>sistema produttivo dell’area manifesta tuttavia notevoli debolezze, peraltro non omogeneamente distribuite. Sono infatti riscontrabili elementi di fragilità dell’economia locale dovuti sia alla limitatezza degli insediamenti industriali, sia alla rapidità e alla misura del ridimensionamento del settore agricolo nell’ultimo decennio, sia infine per la limitata portata del settore dei servizi. Un’ulteriore criticità riguarda la mancanza di iniziative volte ad affrontare la condizione di scarsa liquidità che caratterizza molte aziende agro-zootecniche e agroalimentari, che limita le possibilità di investimento, anche laddove vi siano buoni progetti e un supporto pubblico al loro finanziamento. </a:t>
            </a:r>
          </a:p>
          <a:p>
            <a:pPr algn="just"/>
            <a:endParaRPr lang="it-IT" sz="1000" dirty="0" smtClean="0">
              <a:solidFill>
                <a:schemeClr val="tx1"/>
              </a:solidFill>
            </a:endParaRPr>
          </a:p>
          <a:p>
            <a:pPr algn="just"/>
            <a:r>
              <a:rPr lang="it-IT" sz="1000" dirty="0" smtClean="0">
                <a:solidFill>
                  <a:schemeClr val="tx1"/>
                </a:solidFill>
              </a:rPr>
              <a:t>Con </a:t>
            </a:r>
            <a:r>
              <a:rPr lang="it-IT" sz="1000" dirty="0">
                <a:solidFill>
                  <a:schemeClr val="tx1"/>
                </a:solidFill>
              </a:rPr>
              <a:t>riferimento alla dotazione del territorio, questo vanta un’articolata serie di risorse di molteplice natura: aree ambientali di grande pregio, aree SIC e ZPS, importanti siti archeologici, monumenti civili e religiosi di rilevante valore storico e architettonico, produzioni artigianali e agroalimentari di qualità. Solo alcuni </a:t>
            </a:r>
            <a:r>
              <a:rPr lang="it-IT" sz="1000" dirty="0" err="1">
                <a:solidFill>
                  <a:schemeClr val="tx1"/>
                </a:solidFill>
              </a:rPr>
              <a:t>asset</a:t>
            </a:r>
            <a:r>
              <a:rPr lang="it-IT" sz="1000" dirty="0">
                <a:solidFill>
                  <a:schemeClr val="tx1"/>
                </a:solidFill>
              </a:rPr>
              <a:t> sono però valorizzati a fini economici e sociali laddove invece l’implementazione di politiche integrate e congiunte assicurerebbero il giusto valore economico e sociale di queste risorse, rimuovendo anche gli attuali ostacoli dovuti all’inadeguatezza dei servizi e delle infrastrutture energetiche, idriche e di viabilità. </a:t>
            </a:r>
          </a:p>
          <a:p>
            <a:pPr algn="just">
              <a:lnSpc>
                <a:spcPct val="150000"/>
              </a:lnSpc>
            </a:pPr>
            <a:endParaRPr lang="it-IT" sz="1000" dirty="0">
              <a:solidFill>
                <a:schemeClr val="tx1"/>
              </a:solidFill>
            </a:endParaRPr>
          </a:p>
        </p:txBody>
      </p:sp>
      <p:sp>
        <p:nvSpPr>
          <p:cNvPr id="34821" name="AutoShape 7" descr="data:image/jpeg;base64,/9j/4AAQSkZJRgABAQAAAQABAAD/2wCEAAkGBhQSERUUExQVFRQWGBYaGBcYFxwcHBgfFxgYGRgfGhgcHCYeHB8kHBUaHy8gJCcpLCwsFyAxNTAqNSYrLCkBCQoKDgwOGg8PGiwfHBwtKSksLCkpKSkpLCkpKSksKSkpKSwsLywpKSksKSkpKSkpKSkpKSkpLCwpKSksKSkpLP/AABEIAH4AyAMBIgACEQEDEQH/xAAbAAABBQEBAAAAAAAAAAAAAAADAQIEBQYAB//EAD8QAAIBAwIDBQQJAgUDBQAAAAECEQADIQQSMUFRBQYTImEycYGRBxQjQlKhscHwM9EVJILh8RZDcxdjcrPC/8QAGgEAAwEBAQEAAAAAAAAAAAAAAAEDAgQFBv/EACcRAAICAgICAQQCAwAAAAAAAAABAhEDIRIxE0FRBCIyoRRhUoGR/9oADAMBAAIRAxEAPwDSbqcDQgadNetRwBlNOmhBqUGih2GBrg1B3Uoaih2G3Vwag7qXdSoLDeJXeL60Ga6aKAOLvr+tKbvqaBupCaKCyRv9aTxBQJriaKCw5cUniUEGmk0UFh/FFcboqPXA06CwvjUnjUNvdSUUhWwvj+lMN002up0gsRmPWmE09qQimIbNdS11AAhcPSlF2oq3/WnG/ToVkpbpPKnbzUQX/Wua/RQ7JZY/8Uni1F8f30+w25lX8RA+JMUqpWw7JIf0Pypd/oflQLdq75fsrg3eH/p37yd3Tbs83TcvXHILhZR4dwbivEEQHRnBI9CpUjkSOtc/8jF/kVWKfwG8X0Nd43pUZbtzH2b5VSPKcFlLgHHlgDaSeDGDxBo9q8ZTyuVZkmUYQGXfkcQdoI9GgHjR/IxfI/DP4HeL6VxvCrH69o5HkvjcFibRzvUus4kGFI5QTBzVBf1zNqB4Kg6dvC2qy7Hm6pIJJXqpxIg4MVKP1eNs0/p5InC6K7xRUC/2vp7ZUPd2FkFwAo2VM4GPawcYoadv6UxF8GUZh9m33eKmR7WD/erefGT8Uy1tuJHvFMbUaVpT6wV8rJO1wRuaSfZiRwB6VXabtvT3WCpeQbkLAtKAEGNpZoG7PD041pdLqLpvqs/Yi1aIIggud4YbwfNgDFcn1OSLpxZ0YYtWmiA93SbnnVhd3igAyNviEMIlcbIwTyNU3e7t5dOA+l1Ic3HcHa39MNbKrtgYgqSOOa3DXp5znn6Vi/pOb7CzJ/7zf/Wf+K58cnKSTLSVK0Yj/qm4CdrBdzEwGbmsc+hG73k1pe6/bdzUPdZ/ZAaInbL3N0ZxgYA5CsWzfLFbTua3+XPTxW93Ba9LHBJ6OTI9GiD+oriw60KfT9q6PhXQc4UNSM5PShR6iuA/5mgY+aSmAfGupgQg4/nOlEUHeaUGtGQ20cjXYnBxQzFdQAZbZ9PmKUErDAiRkQeBFBgjlH5VzcDSY0a7Xdk3RJtXb58jkbr0eaV2L7HskFs8RA607Vdk3Qp8PU3y0qYZ1AiQDnYeABPrAHOpnaevKad3twbgTyqQTJgQCOdRO2O2jb04ZHQ3otCDBMsfN5ZmQCa+cbPXQ212XeIbdqL24M23zWsqD5SfssEjMfCnWOyrrIN+ouox4gC0dvuPhiR8Bxqfd1ICswZZ2k8RxAxgeooHZWvN3T2mfaHYKWExBzI28R8aQyMOytSCB9ZvAbyD/SwsHa8eHnMDZynjihpodTKA6lxuZwx2WTtAna3s5LQMcp9Km9jdpNdF3eQPDutbWIEhYg+vH8qff1xGotWgAQ6OxacjYeEcMzxosVI8v+kHRXBftG45LtZEyqYh3AHkAB6zWUuWiB7U5/Co9+a3X0pn/NWf/B/+2rB/WSbjLOFg++c16WHcEc8+wd+3AyZyeQitZ9FTH644AkeETzxDDlw5mspcAIMlsnkCcAZ9xpm7OC4PUAg8q1OPKLRmLp2e/FeOPf8ADrWL+k+3FiwYj7YwY62zXm4vRMG4J9/6zmnPrm4brsHEEmI5iCf96hDA4yTs28lqhQ1a/unfI05AOPEb9FrKtqTclmJBWPaME8oUfCfhWk7rOPAP/kb9BXoYuzmydGg+st1HyFcNU3UflUcN7/nXbvfXRRzh/rTfiFKdSfxfkKjE+tNjNFICSdUfxfkBS1EAHrXUaC2NTUicniPw849/XFO+sg+nuFOiz+G78x/ak3acfjHvZanyRTiINQPX05Uq6zrXbrGY3+/cB+ZrjesjjvH+taOaFx/sf9Yk8zj+fKutagG6lr7zRGOUgH9fyongqF3Q4GwuTuHshdxOBnyxisz2v2x9W1dm8m0+HsMcRBEsD1O1vh8KhPMq+0pGD9nsWuuP4b+EwFwqQhPAHl1pNdqnVGKKXYbAFnbMmDJ5Yk/Cg3u3dOpUeJ7aqyjaZIdlVOXMuB8+lJb7StXPYuK0otwR+FpCtwEAlWHw4V4TTPT0P1etKxtTxJdVgQIBPmbPIDMc6dqFlCE2K0EKxUHaYME45caFYvK4lciWz1KkqfzBqQMcf5xpWMbo1K7t+1zvaCFAhTG0cMkZk+tNQ7mebSqoaFwPMsAyfjIj0owP8mmoM0WFHmf0oR9cRQIAs28R+JrhmsS13yE+H5uXUQTIjnP5VsvpMuf58xmLNr8wx/esg9eth/BHHP8AJjtMmOnu/nrUoHOTznl+1QrNyN1WPZdsOS7jyLII6tGOHL9xW5SUVbEiFctyQY4Ex6TPzxz9KHeQDPSndpaoC4VCqsdCc8SCATMRUQ3N2InqB8v1ojK1YmS00rsQ2x2TgSqzwPmj1yPmOtX3da+43Lt+zDCJXaSzmB5j6KTtHQ1oPo5CPbuad7YLWzvJJz5wvATMGBnGQKf9IujtppLb2gBN9PMpn2VuEQfSSKkvqGp8TTxpxsEb/HymM5nGOOaQ6k/hPz/2rALrHC7Qx2wyxjg3tAY5/vVnZ70ECGQzy2t+oI/Su6OS/wAjleOujWDWdVPzFKNaOh4Z4fHliqZe0GMCAJIE7p/ap2xuoiqqSZimiWe0M8/fjlS1X2Q7GBbIEgEkqAOHU+tLU3lgvZrhP4JH+HOpO6YknIB/2FGtgkwpWT0AOOvCfjU421gksDwJEEgzPuFE1ujtWLVm9dYpvD7WRTHtYmPQ9a45Z0jpWFkLTsVIMIwWcOpjh0xkcfhQncDgbZI4gqMCAWM+gIJHQzwpuo7a00hbbXbrsdvhpbct7xnMdMcak65tHp1NzUp4blYCBovYIjdbBI+4MtGBxqb+or0bWH+yxvKraK6zNDeFdBAdokIYETxiDBryb6o91EUI24kiAhAz5vZHp+VepL2pZt9n3L+k8AhcqsE7mO0xclixuRMkn7h5VW9v9uX/AKsj7z4plbhW37KMhhkbO0MTt/tXPGTtuijiqNppexxa8O2LrsFW3mRkwMiQYEiQOVeU92+1L1kXntAsGXwzEkjBKbTmIbPrt5TW+7H7zhbdhdQbnj7F3lkgScKD+HgP1qk7jdktZ+sJfNoMxTasq/JoMzHMiOPurKaSkaaeh/YPffwtObd1LnioGCeQwcMRuPGd3Hnn0rfabzBWEjcAR6SAf3iqq3oLFxQQisDEMOEgkmIPUt7poOl7OtHb4YjaV9osDCMxxmeLc8EHPKpSp7SNpNF5dIUAEiRA+fDNKtuskTMoqO6qz22bcOAzzaTxw3pRbGrf/wB2YAxH3OBHmweR61jix2ZTv5pjc7TuoXVPJb8zTAi2DnaCeZ5Vle3LqozwwYtc5SIA3AjIHPpjhXp+qsL4xvMLovNsIYWwwTackAg8RKwREdK857wo41Dh1+822VgkTIJU+8HhXfildL4Oaca2VNl+O2WmBgSJ5f8AFWPZN+7BtlG8JifOVICnG7zcIwOdRzpH2YldpkwYnBMkcz68qi3CzCWLMB1JIH9qu05aZjoBr7bC62SSCIOMjjPyNBS049JqWDXFqaj6FZqfo47baxq0DmVvFbbE5iCdsf6itaz6StMLegs2xELfAkCPu3OXxrAd1dKb2qt21IQkzJHSG/VYrf8A0q6qdJbmP668o+5c/vXNNJZFRVfizy9xQVAknoufnXBzJPX345dcUTT2SyRwk+1EwBIrrboiR7WsdYCsQPvAHEHB/WKsdLrQkwJBx5ieRwceufhUG5xjZtUYGPgZPM0ZcEicSR74NGhmn7B7XtqjLce4CMjaR5hgbVG05EdeFLVTo9I7Hyox9ymkrnmlfZaKddGpu959Na43DdaMAKdhKyI/1HAPQU1PpE0122trV6abdoOVQPAM7SoAxkbSByisGLeCWMYPMc/Q/PrFBtojSSxiRyj1iT7qnxSMOdm87C7csmxqjuu6dC+8G2drkuYt29wEkFQd2cbcc6Xu12UgvWtTbYXVS5MHcu4qmSWMn2pOZx76wi7PNNxlkzAPlB4AxGTx+DGi6Lte5py4tXJkQrFtscOAMiRHHjz9KGn6GpL2erdqWFub7zhgG8zojMVhBAIC7VMgHlPUmqc98tJAG+4VGRFtseonn0NVPc/X6u5Zbc3lX2N6glvKZA3RKwOXWsz2X2kbfAEE9I/nPHwrMMLd8mW81LSNNqu9ouOi3blw2YYlpJD5EQh2tIIiNxBPSrXs6/acxZeVJMBbW1gMkl5J6cZrL94+2E1Fiyqq3i2ydxKKqkHjLKeoHLrWo7M756SzpkQJca4EG7aABujMEnh6+nA03DWkZU9k/TXVQeXUbZkqArksRxkg5JJEn1pz3tRgg2DPJkuKw4jKnPEfGqez3wRjbL23UeZVZjIUzJ2QMmdo5RVh2/2lbfVWfqg+zcAux3Nt3E5ChwRgGR16VN4zXMtNIuoY+c2FBjIDFm2ngCSAMTBzVhsbcDKgDdwaAcc/1rz3UXrpkEWmXxNu0h/MACQTuY7YIzA6Zp9zsa26uxtBCj7TJcoApCsZUiAMmecYpeP3Yc/hGxv9sKNR4O9VfapI3cRE+U8CcxE1i+8GmbUa/wAO0AWuFQPN5fZH3uWBVBr7CLdO1gEPAGR0APDhn14Vfd2u17tm2/h27VwbgRN1VIMcQCN54cYj1q6h41yjsm3y0xdF2DqIjwQwlgWDjlI9mZq37E7nqmlunUogdG3kkG59mFAwFIyGJJwaqf8AGNQdz6fcl03CXCkcCSz5C5kTmuvdt6phdW7cdbZXA3A5+8CYEbhHy9aTWR66NXFE7WWtFsuKv1badpEJdRjtHAkAyd0kGRxiKqLOp0DIQtnUG4ykSg3ATGQrOeFSO7F9GuILgB3EoJA4suDB4wacO9N0RFjSrtAMiz8cEPM/2o4u6W/90Lkqtkb6O7wHaCKDjbd5QcLAmeGJx61ru/3nt6dWXcoa45E8dtvHP14Vgx3qe3rV1PhWWfbtPlIBxBMA4aDE1L7U7yPrbqKWNpFDALiAWBkkjJzAHotOWObkpGeS40V+rEWtgBUsZEZkho8xHQTA5RxodpEDpG5iN21RgkkenMZwattX2bpfqD3Ld1nu2vus8AkuBhfaA80/wiqS5cNu3OwEmd24+aJwIHMk9OFCZOSoho0XC1wNjkzSRHD+1aLuZYOovFVIUslxRM4ubSVJjJAjIrNayEJULbJIB3jcB8AWIn86b2d2tcsXVuWnZGUQCInPH96o3aCLp2eq9u9gNas3bm7yrplEB7n9bcNzjPslcR+VLWE1He7V3F8152DDaZIgicAiMikrMMTS3RuU7M34p69KkZKjzCD06AY6Z/vUcr1pxfPSOU4/OgwHLrA3SxHXhz4fPnTUgqoLKMnG08+p+VDstxA9M/zj/tT3SYknIET86ANP3K1Qi8bxdktAEe0QAW28fujPPrT7/dlrzKbRsoEUB9qlRLMZhQSTC5npWXsP4YO3iRBn4H9RiiaXtE2lYKSu4EGAOB68opbTs1yVVRs9d3MuG2EsQfKpdmZQGIB9iJIDE5B+FSu5vclbrsl3N237VjcoJgAyp3SwjMiBmJpO6fbm9ftGYxiACcx5AkEKFAGRGSPSnantizZ1um1ds3CXIRSSAFhgCZmNhUsGB4cRWOWR/ayn2VaJd7vZot/mVk8MbAluzmFOQznAEz5VxjJbhRLP0gaVB5Vv44HwxjM8S3D0+VYPtRF8dtrTD3TgYyxiDwOP1xT9F2Q73bYRX3M0CVJXJEktEACeNPwRq2/2LySvRrbXe3Qpc3Jp7gdiSDsRSc+bIIpF7zW3YNZNy3bcG063c7yW3DaNzRAUdBiq3Wd2UtyLt4JeV3UQCUEmOWDPvq07L7F0rORcfFtDcCtvUhgVUZA82WOIPA45hcYLextt6IXaGjTeLrONoFq2ARPsqqLMDnEnEZos2jus+DYFzarBkBRgOcMFiTw+NWfa+q7OtodxF4Bh5Ld6WVgTDbdwGD64qu/6h0G8ONLeLERJfMDhnfy6H9qOSkrph17BafW2rVl3aywu24DncpVgOo9pTDcpFH7N70qm+ez7bGQxDMsyRAMFZyFJn0oXaHb+lNnamj3MYDG607h/8UIk4AmqzUd8POfsrCAk+XwgcR+JiTif1pPi/T/6Z8lasvf/AFDtKFjQadeaneBluYhOPGKyOq7aRrrk4HmhPwRhVD8WxPIDhUk97SGLtYsMoiAbQHuxB+dWWl76W4xptOOMzaUk+5uvrwpxlw2l+zLkpdsyXatweL5SdpMhWEEZ5+/jRdX2ZdW4AbdzaVVvKpPtLPGPj1pe1tP4153UBdxJ2Ak7ZyQGPKrnS94LhJF11YLaAWY8rIsJAXiYG3PGuhNy2jOilu6oo3BkwIxnEZIIgzwqXqPECC8Fcq0Au7iGEEwCFgHMwMiKb2ijajzcIJJO0gZ4ge6aPp9S/wBUbTlSyq4vSq+yoQ223emRB99ZlH2gSRT3L3l3CyWtzB3sWUnBxERzz0qCWEkxAk+UchPD5Yq103Z/jXLdpWjxGW2DxA3GBIB5T+dBbspgSsjcG2mOMg7Y+dHHYA0g4lhA4ATGeMzXU46TaWlpZRkR+GuqqFREJjpSEmOQ+NCNOjJ9JqBqhAM4OfTn6+vuqbdaD1kATH6UwLC9T+nSKE7mPdTF2wTOZmnKZPw/TrSWedd4nPHSkMn6PXshEGAAFA5dZxzxxqd2lqfE09u5MENlIAAMxiMxnpxNU9lCQxEYiZ9avOx+y9O6A33vBtwjw0QgjAg7mEZ50+ddhxY+xbIXcIEEDgeY/nyq97A7x6q3bYoquqQYIcgdQAOMgiV4EVY9s9y7GjZTee7cUuFCqVglmAhsAxHQzWwXw9NpbVy3ZRFuPaWFMGLhgEkjPtAkVPJmi1SVlYQd9nnWqFy6puPptgdmICyBIYHAaWAMk/Amj3O71y7bbwyqEwIIO7ytJMgEHBHP4Vsu9ai0LVtV3LqTcG3cVCsgNwsCASOHAY91Z633p3WifCTem2SQYLEqrMIONw2z7vdGVOTjoHFJ7KbXdx72x2thXCwWAPmx0WOQk1Q27hCnaM7TFabvD3tuXrX9NbeZV0uXAwIMZzBGeBn4VQaLSTBwRHM/Plx9a6I83F8ycuN6KdtexYdSRJ54PH309Low2CQfLu5Hj7sDnVz/AICXV920NAKkcyDzxjHMVn3WJ95/LnU6MUcmoJMHbzmRiP3g5ph1IkxMER6/yaEUzjE/2zTAOtBrih+6DPHIwcgx16+6rK3rBccwm0E4VcwMTxP5VXXVzxp+jjcu6Ynken7VqLroPRve7XZNm/d8E3HRGTczEMA7EsAvIDEZzM1Z6HX6awGWwr27jA7rgtK5IU8CzvETyI+FUY1Vv7F7inYcbElQpEEkSx5N+VaTsrs+/cS94dwW1XeG6tjjO3oekzz6wlt7Kx10ROx9Hp9Rd3ISzj/u6lgiAo3Pw3B3TgQIxWju6BdLZa+LPZ73UO7xFbJJbjuywYz7XKaZ9GPZE3jcdgSEZdsCIO3aeHHGaue9fZNoaJ38NA0jIRZ9vqAD+dDi77C1R573h72HVWXtXtLp7WyCrIZaZ4bgJ28zmuqiCA2ixdyfszJH4rbTzrq6opJUSs//2Q=="/>
          <p:cNvSpPr>
            <a:spLocks noChangeAspect="1" noChangeArrowheads="1"/>
          </p:cNvSpPr>
          <p:nvPr/>
        </p:nvSpPr>
        <p:spPr bwMode="auto">
          <a:xfrm>
            <a:off x="63500" y="-581025"/>
            <a:ext cx="1905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34822" name="AutoShape 10" descr="data:image/jpeg;base64,/9j/4AAQSkZJRgABAQAAAQABAAD/2wCEAAkGBwgHBgkIBwgKCgkLDRYPDQwMDRsUFRAWIB0iIiAdHx8kKDQsJCYxJx8fLT0tMTU3Ojo6Iys/RD84QzQ5OjcBCgoKDQwNGg8PGjclHyU3Nzc3Nzc3Nzc3Nzc3Nzc3Nzc3Nzc3Nzc3Nzc3Nzc3Nzc3Nzc3Nzc3Nzc3Nzc3Nzc3N//AABEIAKEAeQMBIgACEQEDEQH/xAAcAAAABwEBAAAAAAAAAAAAAAAAAQMEBQYHAgj/xABJEAACAQMCAgUHBgoIBwEAAAABAgMABBEFEiExBhNBUWEUInGBkaGxBxUjMlLBJUJTYnJzkqLR4RckVFWCsvDxMzVDRJOUwhb/xAAaAQADAQEBAQAAAAAAAAAAAAAAAQIDBQQG/8QAIxEAAgICAQQCAwAAAAAAAAAAAAECEQMhEgQxQVEUIhMjYf/aAAwDAQACEQMRAD8Aewuk8EcsR3JIoZT3gjNdbar3yfX/AJXofk7k9ZaNsOfsniPvHqqz7a7uOXOKkciceEnER20W2lttDbVEiGyiK0vtoitADcrRbacbaLZVAIbaLbS+yiK0CENtFtpxsoilAhDbRbaWKUe2mAhtottLlKLbQBnvQu7+bekyQu2I7sdUePDPMe8Y9daiUI76xa4DdUlzASrKQykdhHOtg0eS11LS7a8SGPEsYYgLyPaPbmub0OS4uJ7urhTUhwQBzIHpNclkHN1H+IUo0NspxshB7sDNcyPa265lkgiH5zBa91nko5yv2l9oocOwj20xn6QaNB9fUbf0I274VHzdNNIUkReUzEfYhIB9uKh5sce8i1jm+yJ0kDtrmQFgAjhWzzIzVXbpzbiTaNPnC44MzD4fzplfdMTdwyW/kUQjcYJkl/gKwn1mNLTs1h0833RdRwUbsk9uFNEcYJ2vw/MNQuldJbWaCJLweTsQFV+cbegjl6KsKBXQOhDK3EEcc1viyxyL6sxnjlB7QgpB7HHpUijx4H2Uvsotla7M9CGARnB9lFjwPspxsobKYtDfHgaGynGyi2UBoyFcL9BGNwlG4DuJ5irn8l98Tb3mlSkBoG62L9FuY9uPbVJVJOsTq1yyuGTx7xTyHUH0vU49RtuDOskLhTjmOfwPqr5/Bl/HkTO1lx84NFt6dWVxLei6jSYwW8SJI0TbSGctgfumqXIImbJSVW/PiDe8Y+Fa18j0ljJpF9p2sXkFzfX85JgknEjMgUAdp/OOOfbS990e6GzM6213HGysQ3lCyLx/SIFTkyOc3IIQUYqJjJSItgSIO8YZD8KHUqcbDu9Egb761WX5O9PvifIbmKUkf9vdo3uaoPVPkqurWJ5ommUKMnegI9oqbKoqdjZ2MkqJfXhtix83fCcfHhVjsujekXAxHqUcpx+K6j3c6rt90fv9NjEkzRopONyScz6MfdSkWm6jJMirDAc4w7xrtJ4dq+mgCeueg+rQRtcadDLLDjLGNCQR4jk1Q9vqN7prgbJoihPGEnHjlT8KL5y1bR5BHHLdwPjP9Tu3Uent4Unc63PeydffS3lxIw2lnKk48Tjj6aFaYVfctel9L4phtu0BUc5YRnHpXmPhVltbm3u4hLbTJLGe1TWTg2ryCRmeFxxDdWyn2rmn9pdvbkS29wvWD/qwyiNj+kDjd7K92HrZx1PZ5cnSRe46NPxRYquaR0mllkht7+3ZnkYIs0SHaT4j+FWjYK6eLLHIrieCeOUHTEttDbSm2hsrQzMXjyluo47kwR35FJSiOclYmKq6grkcSf8Aenco2W7M3A4Levspngoilc74xuHH218yd9khpUupwWy6lY3LJJbsx3ByrR4GCAc91SWlapcSwLcXE++aWU8CoJIzx8c+nFRdheNaW2qWu4GK8tN4PcwYDh6ifdV16IKI+jdmrEMrKWwR3kmnYhOyEt9aT3BI2xu2EeMkleYyAeePCmz6pdJZOpma2LRE4SUqgPcRw4+Fa3adF9C+ZIZn0u2Eptg7Oq7STtyeIrOb/SLEwlxFskZkVnDE5G4dh4UrsBrqOia7Lp9rq81skq7QvWJKgx2g4HbUCmpTW0phmiKFWyFaNWw3PIwBW16npnk3Q+e1Zo2JIbiuVHEdlYtNrEdlczWvkCsquyllYEtx8R99S5UtIaVhfOG9Wjmk2hiCRgoCcnnjPf7qtHR6XopqDE6ssUUsTnbGluXLjHMNjHPPMULDT0n0C1uoY3iW6kYZVV80DbzHb9arb0i6F2FloMt1Z26+WwqpyoKg8Rn6ozyzVJ2D0RE+gdEb/cYLm2jU/lY3hx68Ypkfk4sLv/l90soP5C5Rx7DxqAeS5s89alwyqqjdIMAHPE7mFO9SlSMq0UsdxEV3b2IPHsGQfiKKESnR/ohb6LO1xN9LdZIUlcCMejv8angjA4PHPbjlTLoxIs2mkJkqkhUMQRnt7QOWceqpbbXf6dRWNcTkZm3N2N9lDZS+2htrazGjDLtswFTxLcKQeUGd4xgMoDAd47fjSs+d8aZ5t8ONNwA9/OceHwr5o7wlOdkURB4LuQn01pei9SNLt1tpOshSMKrd+B8azi4A8ndQfODjPhwxUloWpz2EmI8urc4+w/zoq0B6ZlxHoLj7NoR+5WV3f/Cj/Wp/mFTTdPpLjS5I5bO0WJ4SpaO7JZRj7JUeyoG8uYxaxXAO6LrEbK8cjNSrQGo9IuGhzA9y/EV5z1OEtq12RtIM7cAw7+6tu1/pZptzpE0cIuRIxAAe2cdvPOMVnlu1niVpLldxlYkSKo4HwYdxoQ06LPZPCvQnRIkkjMscbmRFYFkJIIyOzhWj6uN+lXf6lj7qyK1ktEjm8nFvukQAdUqLnAPMrz51r05E2kyMjBle3JVhyOVpksoWkMV1a0LYI65QQfTU304tIOot5OoiyXYMdg48O32VX7F9t/bseyVT+9Vq6blfm2DLDPXjH7JpAVjQokjtpkiQIizHCqOAyAfvqR21G6BIxnuoQnm+bJvzyyMYx/hqa2V2+nn+pHKzqsjG+2hspx1eaHV1vyMqPP0uDdpnsUk+6m1spWebeMHPI+k04Zgbo444i7fE/wAqMZCFXXzl457+6vnjtDG4P0jr3j+dSOgjOrWn6wH2VH3g+lTHPt/166kejozq1t6T/lNWhM0G/wBTmtNC1CFCrRzxFGVhkAnhkdxqG6LObl4rSTDwm5iG0jvPEUprr/gmb/CPeKi+jFy1vrViRxTr1Zl78UktCs2vpJpHR6LTZo7ue104uuI5ZZ+rAb0bhmqEmqdDdMthBJfXuo3u4kmzB2E9mC4APqqwfKRo9l0g0y11e1Y9ZGTG0ikAhME4II7CKz+DQrq0ffDdyxnvMePbyrNf0tIsEsWl6pbRyaHeE3JbBtr1YwcH7LcmOccM5q26f0ImtbCDZeBXCAsvnJg9oyGNZhd2F9LMJfKbcyDtChd3pAPH15q+/JpearbiWPUJLi4tpDsjRVLCEjOT6D3dlMGMpGfY/Vna5B2t3HsrrUND6TabcXFzO4uNPmbrDmUMY3YjJ4gHie77uJScHde4kVoGt4k6MzMPyKt8DRdAymaBlb64U586IHj4E/xqfqu6M5OsKAPrQOuPWp/jTSTpBdaj0i1HS9Pmgt4rHaryMpZmc8/Ad3byro4cqhhtngy4pTy0i15ot1Vi5+cYBvm1khcgZjhJzw/SrrqNR/vy4/8AW/nT+ZH0HxH7MchbfPIX83IUHhml2YCTmG448MUyjYCV5HfaM4JPYPGlXYrLhiMVz6PcN7ht0wHDIJz/AK9VSvRzjqkR7gxHsNQdwcSs3effTvRdQazu+tMbyhUOVXhgd9PZJc9eb8FSDvZfjUPoR/C1p+s+6uNR1w3liyLZTKocAuSCM88Ux0zU1tL6CeSGQohyduM8j4060LyXjpJeXFrbxyQTuqSZieME7Tkc8d/DnVLE8893MwvrqKRpGJ6qRlzx8DVk1LUBq2jdZbwThRIrZdccs5qnM5iu2cHk54ZpPsXHvstfRVr59ZtUn1S7miwzGOR2IbCnAOTWzfJ/JM+n3aNt6iO6kWPhxzuJb4isU6Jzb9XtWBJA35yR9k1uHQHaNFn2/wBtnz4+fWV62aZEl2KfdoVu7gDskYe+r8w67on3lrL/AOKpOppt1K6A7Jn/AMxq76T9J0ahHfblfcRTIZm91qEWjSRX8qs8SEhlUccEGmFprul61r/4Ms5IHkhxLiALyb67EemnGrtG1mDMQsasGLFcgD0U1trqwm1DTpLG2hjFxbFTs81WbK5OT41opvjx8E8FfLyWW4ghCiS8Ijt49rOSefH21Zdmk/2+3/aWoK6sp7q0ntnaONpYiA+fNQ8Kgf8A8Zdf3jb/ALRpxlQpOSekY/Pt6mVgchgfiK5XzVRSeIXhXFxwjKjkcD00axiS4TLYHAE+FAxGU5Y95NEisGBHGlBGRKUwpJPAOad2wikgTCorZz5ufDsobocY2JeVSmIxLkKX348cYolaUMCR5mOVLyWTsWlWSEJwPEnIz6BXCwTFjjZIoGfMzkeOCM+urpkkguo4tLJFBLQOzMpHMEg8DShitr+He2RKiZkYDJzv2jOBgfi+2mMXV7AGB9I766hlaFsgnY2OsUfjDIOD38RUtDTFrVLzSr9JYm+q20yRkEDPD21sfyadJ4Pms2U8i+Vm5eSQuQo2sedZrBHBd6XcNEy7nm6xsc48vuwB99Mn0vc6yLdlGXkQCMVnJNqh2aRrGtW51W7ZUlZDM+GC5B48xirL0e6X6dFpUME63IZNyseqJHMn76zO11Zba0jiuWklYcGkXB7e7OaeWN3Dc3vWwyh4eq84gngd3DI7OZpV7GDWL+3uNMnhjMhLDYAY2GfdWeQyXBQwxCQxowLD7HHHxq56rasdRhlWZmDyI29ZABGoIBAHj99RUUBgbV4ZbQKVO8Myg5Ujhj3mtH9FZWDH+afC6Nj+TiCPUujcFxqEj3LguhMrZ4A8B7O+rJ829Hv7Lp37KVlPRW9fV+iVxoNvaNb3c0nWRwqrY25G4tnwyfGh/Rrr/fb/ALH862UE/J5nJp1RkMp89MdrUmZcOT40UreemBnHGkGzx7OPbWaNB4uHHnjdnvp1DcOkJWNgo5eio1Jgowa4dwxyoOaji2ylKibS8lVdu9OWPqcxQS7kVU+nOUGEOQCvoqDVjnBNdN53Acx21VS9itei0LfW/kxnmjgnm6wt1QVV3ewZpS4uNHurIS21u8EzfiliQp7qrttA0jKA23h34qUttLjQBpJRjuB++qjZMqZykssMySwjLqMAccGrNZzx3IXF31Zxx3tjjUVCkMTHCpw5HOTTyKWRmH08aqDyVsH20ONgpFii0ouoPlTOD3ICK7TRrJJln6h2kQ8y2Bn1VAmVAwIuGUgc+up7DrLRrt8vAPe2H++o4FcibuLR7plG1uA5KB3g+nsqs9KdWS2lfTpI3lmAUyGTBCg4OPWO7FS8XS21tI2luis+3iNg2n1DvrP9U1E6lqNzey8HncuQOwdg9QwKtL2K67Fo0Xp/eaVciRbZJF4ZXcV5csH11ev6abD+57r/AMifwrEwVP8AvXW0d37woJEH2sxKptGeWc1zsBrsUYoGcCJe6uupX7IrqjzQAQiQfij2V0I1HIAeqhmjBoA7UAV2DSWa6DUxCoaus8aSzXYNAC4PDjQ391I7qdWT2Yf+uJKy5/EYCgBlfkm3Oewio4Gr8brR5NOuILbZGXiZcMuCeHeaz8KMZxSHR3khfNxnNDzvy3urgAd1DA+wKAHAoChQpgHR91ChQAK67KFCgQYoxQoUAdLXZoUKAAKPso6FABn6h9FRg+oaFChjOKOhQpDP/9k="/>
          <p:cNvSpPr>
            <a:spLocks noChangeAspect="1" noChangeArrowheads="1"/>
          </p:cNvSpPr>
          <p:nvPr/>
        </p:nvSpPr>
        <p:spPr bwMode="auto">
          <a:xfrm>
            <a:off x="63500" y="-1539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34823" name="AutoShape 8" descr="data:image/jpeg;base64,/9j/4AAQSkZJRgABAQAAAQABAAD/2wBDAAkGBwgHBgkIBwgKCgkLDRYPDQwMDRsUFRAWIB0iIiAdHx8kKDQsJCYxJx8fLT0tMTU3Ojo6Iys/RD84QzQ5Ojf/2wBDAQoKCg0MDRoPDxo3JR8lNzc3Nzc3Nzc3Nzc3Nzc3Nzc3Nzc3Nzc3Nzc3Nzc3Nzc3Nzc3Nzc3Nzc3Nzc3Nzc3Nzf/wAARCAC/AQgDASIAAhEBAxEB/8QAGwAAAgMBAQEAAAAAAAAAAAAAAgMAAQQFBgf/xAA5EAABBAEDAgUCBAUDAwUAAAABAAIDESEEEjFBUQUTImFxgZEGFDKhQlKxwdEVIzMWJPBDYnKC8f/EABkBAAMBAQEAAAAAAAAAAAAAAAABAgMEBf/EACERAQEAAgICAwEBAQAAAAAAAAABAhESIQMxE0FRIgSB/9oADAMBAAIRAxEAPwD7KXgcId9nlLpSvZdHGMN0RdnCsOPdApkcI0WzNxCoyGkuypeEcYNi3lVuKGlKtPUAtx7qB5CHb7qbfdBLLiqJPKm2+qldEwrcVNxV0FNo7oASSpn6qUVEwmeqGlde6rI6oC9hI5VeUSeim491W8p9l0MQD+ZQ6cVglCJCp5h7o/odJ5IackpgawDi0kvdlCHu6o1aW5D9jB0SpGYw0IC8lAZTfdOY0rlAuY5vZKIeOU0yX0S3PK1m2d19Au1YZaAu9sqvMcFSThELy4o6azgBIbKSPUqfLai7VLiYQ1yiT5iiNU9x3y0qiO6JQi1y7dNgKCgaERCpBaQNFq9oVKIE0vaEOxFuVE2gXQdoV0FaiYVSraESq8oJWxTbXKvchLiRynNjpKVFvVUXIS7CZbi9pQlpKrcVW8p6pbiy2hdoSLULvdCXAqpCtgqb1yhOAaVFwCEu909FtZvdaomkJdfVVurk2noUSE9kJd3KEu900rLeyFze6m/3QF99U90aWWhCRQQuf7oS/HKOxqLdXZCa7IXPSy82q3U3E04USHOJURulqPVqKKiuJ12oSqUUTJFFLUsICKKieyEv7JgROENqt1oSa6pyFse5CXIDIhLxSrSbTNwQgpe4IfM7p8S5GlwQl+Ep0lZuh3KxzeIRR8EvPsqmO0XLTc52OUszMBouaD2JXG1GvllBBdtb2asJdZ91rj4bfaL5XpvMaT6XA/BU3DqvOMkcwgtNEdlrZ4jLw4NPzad8Vnop5Z9uvaEnKxx6+N49XpPumCZrr2uB+CouNi5lKcXAKrCXvBQulDeXBIzLVEhZnahjet/CU7V4sD91UxtK5SNbjSC1z36pzwRdfCS6fHJ+6ueOp5ukXi+ULpGjlwXLMouyaQOlaf4lXxl8jpP1EY5cEiTViqZ91h8wEchAXWMG05hC52tJ1Lyf1H6FRZCe9qKuMTbX0Uv91W4pBlA6ofOHdcHB2co07lRcFmM9dVRn7FPhS5xqJxwhL8dllM/uhM/unMKXONW/3Q7wsrtSEB1AvkKpgm5tW/3QufnlY36pou3N+6S/xCCOt80bb4twCrhfxPN0L7FU54aPUQPkrku8Y0YGdXD8+YFg1PjOgEnq1kZvsSVWOFqbnHcfrYx+k2Vnfr3fwtA+V5uX8RaJji1olkA6tbg/dZJ/xRpwP9vTvJ59TgtZ4pEc69LPqJJBTnLO52B3Xlp/xU9zW+RC1pvO42s0n4l1e4kCMD/48/uqxxkTba9gXAg5Si4E9PqvIf8AU+qLctjB9mpUn4h1RadsjQeh2KkvZF2bvjsrElLyMX4jnaQZNhFfy8oz+IZ7trYg3sQf8pbLT1Qc45vqrL3WQCSaXntH4/G9tauw68Oj4P0taP8AWdEMCR/HJai2HI7DZHt/9Q18qpNXtq3XZ5K5EfiOmkO1kzb9zX9U0NfJlosexRMZT7dJ0wHUlUJDV5+6ztidtG5wvsmCNtU5x96OE9SejlEXE8AFAZBxf2V7WjqFTzfLgfohXQHOF2LKDeDfT5RODSMUPgKW32+E09A54yhMoHTCJxZXVU4x8VWEao3CzM27tRTbH0H7qI1BcntPPQ+csZmBCWZbPJWPGLtbzL1tAdRSxmTFWVk1HiWlgrzZm2eGjJ+yqYRO3VOoxys+p8Rh0zd08gaO3UrzGu/EEhtulbsBGXnlcSXUvlcXyvLnc2cp8Ryel1v4medzdJGGj+d+T9lxNV4prJh/uamUi7reVzXyknlDJLtaCOT0KepCtOdK9xJc82ebNoTJQ/mKziV5FmqJ6mrQiVu11nKadtHmHabqz2STKcNFbu9JW8OcGg33UoNt14ukEcyfcQAbSZnhzjtcMCsBZ3Prg/ZBlxvFfKDh27F2jkbuaNtk10Wfdn4VGYkUCQPZLazRtaKuz8KnytcKwkk3xwgsk8D7JbKSnNLSb6dU2VrfL3AmiLpILqaGqi89eAptMxjWsaXFxu6wihAeQ1u4uJ6G7Wdz/MdTAtEMx0ztzP13gUlejkG50jGl222j6q2zzRgmnNsWNpVt1ZLmksae9KTTMDR5V3XUKOVPjFs8V1UTSxmqkaCbI3k0Vu0X4hn08flTNMxq2ucc/XuuOHi3Pre9wpxPVJcW7XNDfX0dfARzpXGPYaLx6Gfa2ceU84v+ErombAI68L542TbEaq/bJTNP4vqYMMnfsbwxyvDyfqLjp7505QOlJK854d+IWzy+XqS1u7+ICq+e4XcbI1zbaQR3BtbY2XuJ0d5hQultKLifhUSnsjfMUSTwogPUGSuqTPqooRcjqPZCX4WTWaSHU5cCD3Wemu5GLxDxSWVrg07Iq6HLlydxcHOvg5A6Lo6jw0UC11/KxP0ssbHsbVu6hPVTubY5nFx2tBygfQjae5x7pszJqDBTW9SOUiQvbtZF+gYG8J967OcdhwG7ycDgd0iSYE2Tnsm65znh2wtDWmmjcFzRZJ3HPZEl9lemp0tgC6Nd1W4Yzdd0hm0k7yQUbGxfxyEDs0J6LUH5rqNBrR8IXSOugSB2J5Rf9t5gPr29iUE3kl1sLqvjoj/g0WX59J+VCSwWb+Fohl08Tt3lucf/AHGwhlkgebEZHsDg/uotsVNMz302+NyG3BoAA3ErS9+nMjHmPAaAWj/9T9NqNH5xfqIWkEbQB0H3U7v4c1WE0QSeiayPeBTGi+TfVbYZtA0+pgIa7c3cCid+Smc57iATeN5A/osrnfxcxn6wmOm5cC89+EqQk+gOsnml059PppXNqUvOLLJGkH6HhSPwiMNJ81+7cdzqwB8o+ST2fx2+nOY3ZdEexU9RcPVfs7gLb/p079wiIJHABqkEujmicd8RI2h18qecv2OGUZHOLSQTRHRQ4yeT3VPBY0l/6j/CUHkySRtk2EisUMFPZKe/aPRj+YhIJsmju90ckb/S04v9VdFi1Wr8pxhZ/wAfXobSp6M1GqaBs3jOCK5/wsbp97gAA7sSlSPa+iwbj1PKGKRoBJy7NBVNQ9N0UrPSA5mOxXQ0+tl05Bic5rubvlefrALeSVT5ZCac43xdp1Nw2+i+H+KN1LAD6ZKy09Vs833XzOOaRrg8SODh2cvW+DeJ/mNMPNeDMzDs8joVthl1qsssNO8ZMqLB+Ys2MhRaIezc8Jb34SnS4wgc++qjR7Mc8Us8gDhkBWXjdSBzxaZM8sTRdjlZJIAeAt0hvokOPQBVKVcyfStz6QVkk0jQeF131m0hzBeU9hzPyrewVjTDsFuMbb4VhoCNhzvy46gKvywJwF0fLb2Q7Gh11lGy7c86cDkITAKwAt7mC0GwUkXcYnQYyAlPgb2yug5orCVsQXbCYaUETgO62OYKtDXbAS0rlWRwJwUTZJo8xyPae4cU5zACh29glcZZ2JlZ6aYfGdbHiRwkHZw5Tm+INlBcRtkAApxw75XOd7gKntFYu1nl4cL3ppj/AKM4fbJm+dJEWNcaxgGlZLYoiWv2sN5J/wDK6JUUUktNjwe54CweI+ZLIGCVro2ivR3/AL/ZYZSS8duiZ7m9A1D5J9O97HN8lryLa8DdjsuLLGGP9d/DuSurDpg+I+Ww2D+rnP1Webw/Vl1ujJzQBwT91G5Lo5uue6TgOBAvjoEBFUbWzU+HyaWTbMC2uayKq1iskktd+yre16PjO8uByPZUGObdOo9KzaLTad87cytZ23u2gqz58Aka6O6xvHFdMp7idfiw17WB0gJ9uqPR6tmm1Uc1WQ7IukqLUOLSJQD2sIpDuaGxkkOyQ4WqlLU+3rNNrWTbQC3ceM/q+FFyvDtLI0scHkNGacLr4UW8uWmFmO/b2Efj0UmrMLxsjNBjyaJNdR0XQk1MbK82Rjd3G5wFr5czWBoG4uJ/mJTm60ObZYLJ5ByQscfLZ7VcH00vo2EJffZfPY/HtZA1ux7w0GwHOu8e66EH4re0sbOwOJGS3BWk8sRcK9c+QpbnrjaDx7T62Uxf8bqsbjg/C6Ila8W1wcO4K0llTcbDHE10S3EWgdIOEBkBVJEeVEpzhn5QlxA4Rotw6x3UcRSz7rxlW0Dq5A2MkFURgqbgMYVB94GT2HKRey3coTgfKbIKbbtrR3c4N/qskk+CAx76/kalyhyDOVRx0SmTPLCTEWBvJcQK+VT5XF4YXsaKvGUcofEwi+cJTvT1H3SXTN2vd5ji4WB0tBvp7XRx2M2atFt+hqfpxLf4nAAZJ5Sf9Q0IeGh0kgv1eW2qHXJ/wjB1Ba9rXFgd1B4StN4bHALbK7OTRq/qpsyqsbhPYPzuo1ds00bIoTeHXwOpcfokP1MMB2WJqzgU0n+60u8PhGdh+9pEujbR2gLP4f2tfmn1BaPxKNrZhMymV6QxtEK2+I6Jk8cjhJjo3kYoWf8AC58sbmg01ZHMcDeFl5PBjtph5q1eMeIv1MgZAWtioi9tHPQrltaG8H7JrmEnKJsV8KJhrqLy8m/YGlxr1ONZAJwnb5HtIeS4diUccKe2EVwt8PGxy8jPHCCeKXR0ukBcChihFjC6ETKaMLbHCRjlnaaGlowopw4BRWTxjpSaBJNIg8bcCz3QRBrnASO2jqa6Jkhie4+SAwDADjdrzeVejYuN24gOJwpPJ/vEgn2tBG6MEbrvvaqaTe4loofKe+kydmRzvY0+o5ytUev1bcRyP74O2lghY57xtYXdwAtAjnlJqMANNep1ZS3TuMa3eM6+i1uokAHU8otP49r4mlvmhxPV4ulmZog4AyytDnGqGa+Uv8p6iA8OHQgH+6qZZVFmH26cf4l1bX3LseB0DatdHTePyah22PSte4CyBIW1+y5MMLAQI9I2wK3EnPyujpdLMIzHFDFGHdWsz91W8/pnb4Z7bX+J6o/8fhj+M75BX0VyazxB8BMUOmik5y4u+mSFIfDNU7DpXNaeaK0x+EMBJle53ycJ8PJ91HzeKeo4kuu8YazdLPHEasNaxoP7BdDwrUPkZI7WSvnfitxdQ9qW46SBgpkbR9FGxhl7Wj6LWYVGXl36hcsm5rdkTWkPB3AZx8pbnTVg18hatzQP0oHvBGAtZIyudrF+WeN7sFzzZPX7qCAA24krTY68IHWDgkD5TLZQjY3ho+UwEAdAhc42eqm8bqITIW8WRaoURkIfTuNHPTKokg2RSZiqjhxpLktpwbVl56UhJDhnlAZ527sloz2WKSEVwt0hpqQ/JU2bOWsflDqrEYvCceVWEuMVyqmNCaB1VAD3RN4wqhGxilrjNBYmuKe2QgJhosXZ5USNwUQHj42F7w26vrVo3RBrqBca59NEFamQHkBNj05cbDSvN4V33yxmjYGuDgwf/fOU15e8Frg2jmg0BbBpyOWomwm+FXCsvl2xRad7bqwD7rSzQukN0fsuhp4bcMLaxoBoLXHxz7ZZeXK1gg8MrOQD2wulptBC29wBPuE1vATGhx6laTGOfKZZe6JjYIsiMGvZM/M3iNgaPhJdzlVwq0Uwkh5nd1cVfnGuVlJtQGkz6P8ANwgfJ9Cl7hSU51m04DS7uq3ilmJI5JVb/dMHufQwqL7wcJJdY5QFxv4QDXOooC8brQucHcJbnJgyR/BHKtkt8hJu8KA0EA8uaQSgtL3c5Ql2CQgCmdgilne5Mkf6Elx6n+qFRRIrnKoO7oTVqkj0basPrCTZ7q7QejtxvBTGuIKz2UbbNZT2Dw4k8KKBwAFKI2NEMg49AWqNjG16RaKnHFCkQZ2XKuwt7C82cq2Rcp4ZhOjhJF8K5ElRMATgB0CIxhnur6YTJAaoUU0OpIc+lHvpCaa55JpURfVKElG+ULpupTiaYXd0BeEl0tpbpB0/ZUUjQ9wrBKVuPf8AZJdIcoPM90Sq0e9wSy4AJRk90JfZRBo3cFdt6/1WYvUL66p7GmgnblvVAT1ShJnKvzBxaNjQnHOFGuvFpZNmgh3U4o2NH7sc4Ql98lKL6Crdgo2NLkINhASELnWcBLc7nKi5dtJiInKHjgodx+VW76Jbi9GBx4KJpFJW497UDjwE5kLGhobfsmtIHA/dZ2kUjDj7/dVKg8PzQyokg0VEUadbbZpFQahc4qtxWEX7MDwFZmI6pBOULiqlTYc6UkZygMmaH90hzs3/AHVB5vKraTi/5RPfdZ6LMXEmjdBC556nlBWHmTH+Et0lDlKJA9yhLs8KuhozzChMnbhBYQF3JRsaMdJ2IQF1dj9Usu6f2VbhaVpyDJQl2EJchLvZLZ6NLgaQucPdJc6gqLrPKVzVMDi5UH0kbzam8pc6fBo3ZtTd7fVZ956WiElCk/klHE3chLqCVvJOFTiR1U3M5gYXUg3YSw4kWpuwp5rmIi7BNqXYSibV7lO1cTNxRsOUkHCc3CrHJNmjQaCW6WY20MaD0s9FZN9UpzG2SQTfY0qtv0WMn2Z5shb6Q0Hqbuv/ADCiWI2Zouz7qI3ar+Y//9k="/>
          <p:cNvSpPr>
            <a:spLocks noChangeAspect="1" noChangeArrowheads="1"/>
          </p:cNvSpPr>
          <p:nvPr/>
        </p:nvSpPr>
        <p:spPr bwMode="auto">
          <a:xfrm>
            <a:off x="215900" y="-15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12" name="Segnaposto numero diapositiva 7"/>
          <p:cNvSpPr txBox="1">
            <a:spLocks/>
          </p:cNvSpPr>
          <p:nvPr/>
        </p:nvSpPr>
        <p:spPr>
          <a:xfrm>
            <a:off x="7594601" y="6101931"/>
            <a:ext cx="2311399" cy="343219"/>
          </a:xfrm>
          <a:prstGeom prst="rect">
            <a:avLst/>
          </a:prstGeom>
        </p:spPr>
        <p:txBody>
          <a:bodyPr anchor="ctr"/>
          <a:lstStyle/>
          <a:p>
            <a:pPr algn="r" fontAlgn="auto">
              <a:spcBef>
                <a:spcPts val="0"/>
              </a:spcBef>
              <a:spcAft>
                <a:spcPts val="0"/>
              </a:spcAft>
              <a:defRPr/>
            </a:pPr>
            <a:fld id="{B3EFADFE-3BA0-463A-87C4-0A39F95BAD0C}" type="slidenum">
              <a:rPr lang="it-IT" sz="1200">
                <a:solidFill>
                  <a:schemeClr val="tx1">
                    <a:tint val="75000"/>
                  </a:schemeClr>
                </a:solidFill>
                <a:latin typeface="+mn-lt"/>
              </a:rPr>
              <a:pPr algn="r" fontAlgn="auto">
                <a:spcBef>
                  <a:spcPts val="0"/>
                </a:spcBef>
                <a:spcAft>
                  <a:spcPts val="0"/>
                </a:spcAft>
                <a:defRPr/>
              </a:pPr>
              <a:t>10</a:t>
            </a:fld>
            <a:endParaRPr lang="it-IT" sz="1200" dirty="0">
              <a:solidFill>
                <a:schemeClr val="tx1">
                  <a:tint val="75000"/>
                </a:schemeClr>
              </a:solidFill>
              <a:latin typeface="+mn-lt"/>
            </a:endParaRPr>
          </a:p>
        </p:txBody>
      </p:sp>
      <p:sp>
        <p:nvSpPr>
          <p:cNvPr id="34831" name="Text Box 4"/>
          <p:cNvSpPr txBox="1">
            <a:spLocks noChangeArrowheads="1"/>
          </p:cNvSpPr>
          <p:nvPr/>
        </p:nvSpPr>
        <p:spPr bwMode="auto">
          <a:xfrm>
            <a:off x="48895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a:solidFill>
                  <a:srgbClr val="669900"/>
                </a:solidFill>
                <a:latin typeface="Swis721 Lt BT" pitchFamily="34" charset="0"/>
              </a:rPr>
              <a:t>1</a:t>
            </a:r>
            <a:r>
              <a:rPr lang="it-IT" altLang="it-IT" sz="2200" b="1" dirty="0" smtClean="0">
                <a:solidFill>
                  <a:srgbClr val="669900"/>
                </a:solidFill>
                <a:latin typeface="Swis721 Lt BT" pitchFamily="34" charset="0"/>
              </a:rPr>
              <a:t>. </a:t>
            </a:r>
            <a:r>
              <a:rPr lang="it-IT" altLang="it-IT" sz="2200" b="1" dirty="0">
                <a:solidFill>
                  <a:srgbClr val="669900"/>
                </a:solidFill>
                <a:latin typeface="Swis721 Lt BT" pitchFamily="34" charset="0"/>
              </a:rPr>
              <a:t>Inquadramento territoriale</a:t>
            </a:r>
          </a:p>
        </p:txBody>
      </p:sp>
      <p:sp>
        <p:nvSpPr>
          <p:cNvPr id="16" name="Rettangolo 5"/>
          <p:cNvSpPr>
            <a:spLocks noChangeArrowheads="1"/>
          </p:cNvSpPr>
          <p:nvPr/>
        </p:nvSpPr>
        <p:spPr bwMode="auto">
          <a:xfrm>
            <a:off x="503238" y="1044575"/>
            <a:ext cx="74020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1.5 Contesto produttivo-sociale </a:t>
            </a:r>
            <a:endParaRPr lang="it-IT" altLang="it-IT" sz="1400" dirty="0">
              <a:latin typeface="Arial" charset="0"/>
              <a:cs typeface="Arial" charset="0"/>
            </a:endParaRPr>
          </a:p>
        </p:txBody>
      </p:sp>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93360" y="303213"/>
            <a:ext cx="967979" cy="1298706"/>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22" name="Rettangolo 21"/>
          <p:cNvSpPr/>
          <p:nvPr/>
        </p:nvSpPr>
        <p:spPr>
          <a:xfrm>
            <a:off x="8569337" y="614211"/>
            <a:ext cx="216024" cy="138568"/>
          </a:xfrm>
          <a:prstGeom prst="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Stella a 5 punte 19"/>
          <p:cNvSpPr>
            <a:spLocks noChangeAspect="1"/>
          </p:cNvSpPr>
          <p:nvPr/>
        </p:nvSpPr>
        <p:spPr bwMode="auto">
          <a:xfrm>
            <a:off x="8662267" y="655142"/>
            <a:ext cx="71438" cy="71438"/>
          </a:xfrm>
          <a:prstGeom prst="star5">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extLst>
      <p:ext uri="{BB962C8B-B14F-4D97-AF65-F5344CB8AC3E}">
        <p14:creationId xmlns:p14="http://schemas.microsoft.com/office/powerpoint/2010/main" val="36940848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 name="Rettangolo 22"/>
          <p:cNvSpPr/>
          <p:nvPr/>
        </p:nvSpPr>
        <p:spPr>
          <a:xfrm>
            <a:off x="557212" y="1556792"/>
            <a:ext cx="8644259" cy="4888358"/>
          </a:xfrm>
          <a:prstGeom prst="rect">
            <a:avLst/>
          </a:prstGeom>
          <a:solidFill>
            <a:schemeClr val="bg1">
              <a:lumMod val="8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it-IT" sz="1000" dirty="0">
                <a:solidFill>
                  <a:schemeClr val="tx1"/>
                </a:solidFill>
                <a:latin typeface="Arial" panose="020B0604020202020204" pitchFamily="34" charset="0"/>
                <a:cs typeface="Arial" panose="020B0604020202020204" pitchFamily="34" charset="0"/>
              </a:rPr>
              <a:t>Anche con riferimento alle risorse umane, a fronte di una grande ricchezza di </a:t>
            </a:r>
            <a:r>
              <a:rPr lang="it-IT" sz="1000" dirty="0" err="1">
                <a:solidFill>
                  <a:schemeClr val="tx1"/>
                </a:solidFill>
                <a:latin typeface="Arial" panose="020B0604020202020204" pitchFamily="34" charset="0"/>
                <a:cs typeface="Arial" panose="020B0604020202020204" pitchFamily="34" charset="0"/>
              </a:rPr>
              <a:t>saperi</a:t>
            </a:r>
            <a:r>
              <a:rPr lang="it-IT" sz="1000" dirty="0">
                <a:solidFill>
                  <a:schemeClr val="tx1"/>
                </a:solidFill>
                <a:latin typeface="Arial" panose="020B0604020202020204" pitchFamily="34" charset="0"/>
                <a:cs typeface="Arial" panose="020B0604020202020204" pitchFamily="34" charset="0"/>
              </a:rPr>
              <a:t> legati alle tradizioni e ai valori del territorio, si denotano dei limiti di carattere generale relativamente all’occupazione, alla formazione e ai servizi disponibili. In termini generali, infine, appaiono insoddisfacenti gli investimenti sulla qualità sociale e sui servizi alla persona, all’infanzia, alle iniziative ricreative e culturali, che di fatto si materializzano in una “disparità di cittadinanza” fra l’area rurale e quella cittadina, andando alla fine a incidere sulla scelta abitativa delle persone e sul relativo rilancio economico e sociali delle aree coinvolte. Il territorio interessato dal GAL vanta produzioni di riconosciuto valore, soprattutto con riferimento alle produzioni agricole e zootecniche, confermato dal peso che l’agricoltura riveste nell’ambito dell’economia globale della zona. La particolare peculiarità del territorio consente una larga diffusione del pascolo brado con positivi effetti del patrimonio zootecnico presente (soprattutto ovino con circa l’83% del totale degli allevamenti presenti, ma anche bovino ed equino) le cui caratteristiche incidono in modo sostanziale sulla qualità dei prodotti </a:t>
            </a:r>
            <a:r>
              <a:rPr lang="it-IT" sz="1000" dirty="0" err="1">
                <a:solidFill>
                  <a:schemeClr val="tx1"/>
                </a:solidFill>
                <a:latin typeface="Arial" panose="020B0604020202020204" pitchFamily="34" charset="0"/>
                <a:cs typeface="Arial" panose="020B0604020202020204" pitchFamily="34" charset="0"/>
              </a:rPr>
              <a:t>lattierocaseari</a:t>
            </a:r>
            <a:r>
              <a:rPr lang="it-IT" sz="1000" dirty="0">
                <a:solidFill>
                  <a:schemeClr val="tx1"/>
                </a:solidFill>
                <a:latin typeface="Arial" panose="020B0604020202020204" pitchFamily="34" charset="0"/>
                <a:cs typeface="Arial" panose="020B0604020202020204" pitchFamily="34" charset="0"/>
              </a:rPr>
              <a:t> e delle carni. </a:t>
            </a:r>
          </a:p>
          <a:p>
            <a:endParaRPr lang="it-IT" sz="1000" dirty="0" smtClean="0">
              <a:solidFill>
                <a:schemeClr val="tx1"/>
              </a:solidFill>
              <a:latin typeface="Arial" panose="020B0604020202020204" pitchFamily="34" charset="0"/>
              <a:cs typeface="Arial" panose="020B0604020202020204" pitchFamily="34" charset="0"/>
            </a:endParaRPr>
          </a:p>
          <a:p>
            <a:r>
              <a:rPr lang="it-IT" sz="1000" dirty="0" smtClean="0">
                <a:solidFill>
                  <a:schemeClr val="tx1"/>
                </a:solidFill>
                <a:latin typeface="Arial" panose="020B0604020202020204" pitchFamily="34" charset="0"/>
                <a:cs typeface="Arial" panose="020B0604020202020204" pitchFamily="34" charset="0"/>
              </a:rPr>
              <a:t>La </a:t>
            </a:r>
            <a:r>
              <a:rPr lang="it-IT" sz="1000" dirty="0">
                <a:solidFill>
                  <a:schemeClr val="tx1"/>
                </a:solidFill>
                <a:latin typeface="Arial" panose="020B0604020202020204" pitchFamily="34" charset="0"/>
                <a:cs typeface="Arial" panose="020B0604020202020204" pitchFamily="34" charset="0"/>
              </a:rPr>
              <a:t>qualità delle produzioni, abbinata alle favorevoli caratteristiche ambientali, è in genere frutto di abilità e metodiche ancora artigianali, che abbinano ai </a:t>
            </a:r>
            <a:r>
              <a:rPr lang="it-IT" sz="1000" dirty="0" err="1">
                <a:solidFill>
                  <a:schemeClr val="tx1"/>
                </a:solidFill>
                <a:latin typeface="Arial" panose="020B0604020202020204" pitchFamily="34" charset="0"/>
                <a:cs typeface="Arial" panose="020B0604020202020204" pitchFamily="34" charset="0"/>
              </a:rPr>
              <a:t>saperi</a:t>
            </a:r>
            <a:r>
              <a:rPr lang="it-IT" sz="1000" dirty="0">
                <a:solidFill>
                  <a:schemeClr val="tx1"/>
                </a:solidFill>
                <a:latin typeface="Arial" panose="020B0604020202020204" pitchFamily="34" charset="0"/>
                <a:cs typeface="Arial" panose="020B0604020202020204" pitchFamily="34" charset="0"/>
              </a:rPr>
              <a:t> e tradizioni secolari, le innovazioni tecnologiche, consentendo la nascita di nuovi prodotti in linea con le tendenze del mercato, e della sicurezza alimentare. La produzione principale è quella lattiero-casearia, che ricopre un’importanza assolutamente significativa nell’area, anche con riferimento all’intero territorio provinciale (circa il 61% di pecorino romano e circa il 50% 5 di pecorino sono prodotti nella Provincia di Sassari e l’area del GAL ricopre un peso sostanziale nella determinazione di queste percentuali). In particolare, si cita al riguardo il “Distretto” di Thiesi, area caratterizzata da una rilevante concentrazione di caseifici, che hanno ormai consolidato importanti rapporti commerciali e una notevole dinamicità </a:t>
            </a:r>
            <a:r>
              <a:rPr lang="it-IT" sz="1000" dirty="0" err="1">
                <a:solidFill>
                  <a:schemeClr val="tx1"/>
                </a:solidFill>
                <a:latin typeface="Arial" panose="020B0604020202020204" pitchFamily="34" charset="0"/>
                <a:cs typeface="Arial" panose="020B0604020202020204" pitchFamily="34" charset="0"/>
              </a:rPr>
              <a:t>esportativa</a:t>
            </a:r>
            <a:r>
              <a:rPr lang="it-IT" sz="1000" dirty="0">
                <a:solidFill>
                  <a:schemeClr val="tx1"/>
                </a:solidFill>
                <a:latin typeface="Arial" panose="020B0604020202020204" pitchFamily="34" charset="0"/>
                <a:cs typeface="Arial" panose="020B0604020202020204" pitchFamily="34" charset="0"/>
              </a:rPr>
              <a:t>.</a:t>
            </a:r>
          </a:p>
          <a:p>
            <a:endParaRPr lang="it-IT" sz="1000" dirty="0" smtClean="0">
              <a:solidFill>
                <a:schemeClr val="tx1"/>
              </a:solidFill>
              <a:latin typeface="Arial" panose="020B0604020202020204" pitchFamily="34" charset="0"/>
              <a:cs typeface="Arial" panose="020B0604020202020204" pitchFamily="34" charset="0"/>
            </a:endParaRPr>
          </a:p>
          <a:p>
            <a:r>
              <a:rPr lang="it-IT" sz="1000" dirty="0" smtClean="0">
                <a:solidFill>
                  <a:schemeClr val="tx1"/>
                </a:solidFill>
                <a:latin typeface="Arial" panose="020B0604020202020204" pitchFamily="34" charset="0"/>
                <a:cs typeface="Arial" panose="020B0604020202020204" pitchFamily="34" charset="0"/>
              </a:rPr>
              <a:t>L’attività </a:t>
            </a:r>
            <a:r>
              <a:rPr lang="it-IT" sz="1000" dirty="0">
                <a:solidFill>
                  <a:schemeClr val="tx1"/>
                </a:solidFill>
                <a:latin typeface="Arial" panose="020B0604020202020204" pitchFamily="34" charset="0"/>
                <a:cs typeface="Arial" panose="020B0604020202020204" pitchFamily="34" charset="0"/>
              </a:rPr>
              <a:t>di trasformazione lattiero-casearia appare peraltro presente anche in altre località del territorio, come nei sistemi locali di Anela, Mores, Chilivani, Pattada, Bonorva, Pozzomaggiore e Villanova Monteleone. Per quanto concerne le superfici destinate a coltivazione, si evidenzia il rilievo delle colture di pregio (vite e olivo), ma anche il ritorno alle coltivazioni orticole, al recupero di varietà autoctone di frutta fra cui il ciliegio nel territorio di Bonnanaro. La coltivazione di olivo e la conseguente produzione di olio è presente in tutto il territorio. Particolarmente interessante è anche la cultura della vite che garantisce anche una produzione vitivinicola di nicchia, grazie soprattutto alla coltivazione e valorizzazione di vitigni autoctoni come il Cannonau, </a:t>
            </a:r>
            <a:r>
              <a:rPr lang="it-IT" sz="1000" dirty="0" err="1">
                <a:solidFill>
                  <a:schemeClr val="tx1"/>
                </a:solidFill>
                <a:latin typeface="Arial" panose="020B0604020202020204" pitchFamily="34" charset="0"/>
                <a:cs typeface="Arial" panose="020B0604020202020204" pitchFamily="34" charset="0"/>
              </a:rPr>
              <a:t>Pascale</a:t>
            </a:r>
            <a:r>
              <a:rPr lang="it-IT" sz="1000" dirty="0">
                <a:solidFill>
                  <a:schemeClr val="tx1"/>
                </a:solidFill>
                <a:latin typeface="Arial" panose="020B0604020202020204" pitchFamily="34" charset="0"/>
                <a:cs typeface="Arial" panose="020B0604020202020204" pitchFamily="34" charset="0"/>
              </a:rPr>
              <a:t>, Vermentino e, assolutamente tipico della zona del </a:t>
            </a:r>
            <a:r>
              <a:rPr lang="it-IT" sz="1000" dirty="0" err="1">
                <a:solidFill>
                  <a:schemeClr val="tx1"/>
                </a:solidFill>
                <a:latin typeface="Arial" panose="020B0604020202020204" pitchFamily="34" charset="0"/>
                <a:cs typeface="Arial" panose="020B0604020202020204" pitchFamily="34" charset="0"/>
              </a:rPr>
              <a:t>Goceano</a:t>
            </a:r>
            <a:r>
              <a:rPr lang="it-IT" sz="1000" dirty="0">
                <a:solidFill>
                  <a:schemeClr val="tx1"/>
                </a:solidFill>
                <a:latin typeface="Arial" panose="020B0604020202020204" pitchFamily="34" charset="0"/>
                <a:cs typeface="Arial" panose="020B0604020202020204" pitchFamily="34" charset="0"/>
              </a:rPr>
              <a:t>, l’</a:t>
            </a:r>
            <a:r>
              <a:rPr lang="it-IT" sz="1000" dirty="0" err="1">
                <a:solidFill>
                  <a:schemeClr val="tx1"/>
                </a:solidFill>
                <a:latin typeface="Arial" panose="020B0604020202020204" pitchFamily="34" charset="0"/>
                <a:cs typeface="Arial" panose="020B0604020202020204" pitchFamily="34" charset="0"/>
              </a:rPr>
              <a:t>Arvesiniadu</a:t>
            </a:r>
            <a:r>
              <a:rPr lang="it-IT" sz="1000" dirty="0">
                <a:solidFill>
                  <a:schemeClr val="tx1"/>
                </a:solidFill>
                <a:latin typeface="Arial" panose="020B0604020202020204" pitchFamily="34" charset="0"/>
                <a:cs typeface="Arial" panose="020B0604020202020204" pitchFamily="34" charset="0"/>
              </a:rPr>
              <a:t>. </a:t>
            </a:r>
          </a:p>
        </p:txBody>
      </p:sp>
      <p:sp>
        <p:nvSpPr>
          <p:cNvPr id="34821" name="AutoShape 7" descr="data:image/jpeg;base64,/9j/4AAQSkZJRgABAQAAAQABAAD/2wCEAAkGBhQSERUUExQVFRQWGBYaGBcYFxwcHBgfFxgYGRgfGhgcHCYeHB8kHBUaHy8gJCcpLCwsFyAxNTAqNSYrLCkBCQoKDgwOGg8PGiwfHBwtKSksLCkpKSkpLCkpKSksKSkpKSwsLywpKSksKSkpKSkpKSkpKSkpLCwpKSksKSkpLP/AABEIAH4AyAMBIgACEQEDEQH/xAAbAAABBQEBAAAAAAAAAAAAAAADAQIEBQYAB//EAD8QAAIBAwIDBQQJAgUDBQAAAAECEQADIQQSMUFRBQYTImEycYGRBxQjQlKhscHwM9EVJILh8RZDcxdjcrPC/8QAGgEAAwEBAQEAAAAAAAAAAAAAAAEDAgQFBv/EACcRAAICAgICAQQCAwAAAAAAAAABAhEDIRIxE0FRBCIyoRRhUoGR/9oADAMBAAIRAxEAPwDSbqcDQgadNetRwBlNOmhBqUGih2GBrg1B3Uoaih2G3Vwag7qXdSoLDeJXeL60Ga6aKAOLvr+tKbvqaBupCaKCyRv9aTxBQJriaKCw5cUniUEGmk0UFh/FFcboqPXA06CwvjUnjUNvdSUUhWwvj+lMN002up0gsRmPWmE09qQimIbNdS11AAhcPSlF2oq3/WnG/ToVkpbpPKnbzUQX/Wua/RQ7JZY/8Uni1F8f30+w25lX8RA+JMUqpWw7JIf0Pypd/oflQLdq75fsrg3eH/p37yd3Tbs83TcvXHILhZR4dwbivEEQHRnBI9CpUjkSOtc/8jF/kVWKfwG8X0Nd43pUZbtzH2b5VSPKcFlLgHHlgDaSeDGDxBo9q8ZTyuVZkmUYQGXfkcQdoI9GgHjR/IxfI/DP4HeL6VxvCrH69o5HkvjcFibRzvUus4kGFI5QTBzVBf1zNqB4Kg6dvC2qy7Hm6pIJJXqpxIg4MVKP1eNs0/p5InC6K7xRUC/2vp7ZUPd2FkFwAo2VM4GPawcYoadv6UxF8GUZh9m33eKmR7WD/erefGT8Uy1tuJHvFMbUaVpT6wV8rJO1wRuaSfZiRwB6VXabtvT3WCpeQbkLAtKAEGNpZoG7PD041pdLqLpvqs/Yi1aIIggud4YbwfNgDFcn1OSLpxZ0YYtWmiA93SbnnVhd3igAyNviEMIlcbIwTyNU3e7t5dOA+l1Ic3HcHa39MNbKrtgYgqSOOa3DXp5znn6Vi/pOb7CzJ/7zf/Wf+K58cnKSTLSVK0Yj/qm4CdrBdzEwGbmsc+hG73k1pe6/bdzUPdZ/ZAaInbL3N0ZxgYA5CsWzfLFbTua3+XPTxW93Ba9LHBJ6OTI9GiD+oriw60KfT9q6PhXQc4UNSM5PShR6iuA/5mgY+aSmAfGupgQg4/nOlEUHeaUGtGQ20cjXYnBxQzFdQAZbZ9PmKUErDAiRkQeBFBgjlH5VzcDSY0a7Xdk3RJtXb58jkbr0eaV2L7HskFs8RA607Vdk3Qp8PU3y0qYZ1AiQDnYeABPrAHOpnaevKad3twbgTyqQTJgQCOdRO2O2jb04ZHQ3otCDBMsfN5ZmQCa+cbPXQ212XeIbdqL24M23zWsqD5SfssEjMfCnWOyrrIN+ouox4gC0dvuPhiR8Bxqfd1ICswZZ2k8RxAxgeooHZWvN3T2mfaHYKWExBzI28R8aQyMOytSCB9ZvAbyD/SwsHa8eHnMDZynjihpodTKA6lxuZwx2WTtAna3s5LQMcp9Km9jdpNdF3eQPDutbWIEhYg+vH8qff1xGotWgAQ6OxacjYeEcMzxosVI8v+kHRXBftG45LtZEyqYh3AHkAB6zWUuWiB7U5/Co9+a3X0pn/NWf/B/+2rB/WSbjLOFg++c16WHcEc8+wd+3AyZyeQitZ9FTH644AkeETzxDDlw5mspcAIMlsnkCcAZ9xpm7OC4PUAg8q1OPKLRmLp2e/FeOPf8ADrWL+k+3FiwYj7YwY62zXm4vRMG4J9/6zmnPrm4brsHEEmI5iCf96hDA4yTs28lqhQ1a/unfI05AOPEb9FrKtqTclmJBWPaME8oUfCfhWk7rOPAP/kb9BXoYuzmydGg+st1HyFcNU3UflUcN7/nXbvfXRRzh/rTfiFKdSfxfkKjE+tNjNFICSdUfxfkBS1EAHrXUaC2NTUicniPw849/XFO+sg+nuFOiz+G78x/ak3acfjHvZanyRTiINQPX05Uq6zrXbrGY3+/cB+ZrjesjjvH+taOaFx/sf9Yk8zj+fKutagG6lr7zRGOUgH9fyongqF3Q4GwuTuHshdxOBnyxisz2v2x9W1dm8m0+HsMcRBEsD1O1vh8KhPMq+0pGD9nsWuuP4b+EwFwqQhPAHl1pNdqnVGKKXYbAFnbMmDJ5Yk/Cg3u3dOpUeJ7aqyjaZIdlVOXMuB8+lJb7StXPYuK0otwR+FpCtwEAlWHw4V4TTPT0P1etKxtTxJdVgQIBPmbPIDMc6dqFlCE2K0EKxUHaYME45caFYvK4lciWz1KkqfzBqQMcf5xpWMbo1K7t+1zvaCFAhTG0cMkZk+tNQ7mebSqoaFwPMsAyfjIj0owP8mmoM0WFHmf0oR9cRQIAs28R+JrhmsS13yE+H5uXUQTIjnP5VsvpMuf58xmLNr8wx/esg9eth/BHHP8AJjtMmOnu/nrUoHOTznl+1QrNyN1WPZdsOS7jyLII6tGOHL9xW5SUVbEiFctyQY4Ex6TPzxz9KHeQDPSndpaoC4VCqsdCc8SCATMRUQ3N2InqB8v1ojK1YmS00rsQ2x2TgSqzwPmj1yPmOtX3da+43Lt+zDCJXaSzmB5j6KTtHQ1oPo5CPbuad7YLWzvJJz5wvATMGBnGQKf9IujtppLb2gBN9PMpn2VuEQfSSKkvqGp8TTxpxsEb/HymM5nGOOaQ6k/hPz/2rALrHC7Qx2wyxjg3tAY5/vVnZ70ECGQzy2t+oI/Su6OS/wAjleOujWDWdVPzFKNaOh4Z4fHliqZe0GMCAJIE7p/ap2xuoiqqSZimiWe0M8/fjlS1X2Q7GBbIEgEkqAOHU+tLU3lgvZrhP4JH+HOpO6YknIB/2FGtgkwpWT0AOOvCfjU421gksDwJEEgzPuFE1ujtWLVm9dYpvD7WRTHtYmPQ9a45Z0jpWFkLTsVIMIwWcOpjh0xkcfhQncDgbZI4gqMCAWM+gIJHQzwpuo7a00hbbXbrsdvhpbct7xnMdMcak65tHp1NzUp4blYCBovYIjdbBI+4MtGBxqb+or0bWH+yxvKraK6zNDeFdBAdokIYETxiDBryb6o91EUI24kiAhAz5vZHp+VepL2pZt9n3L+k8AhcqsE7mO0xclixuRMkn7h5VW9v9uX/AKsj7z4plbhW37KMhhkbO0MTt/tXPGTtuijiqNppexxa8O2LrsFW3mRkwMiQYEiQOVeU92+1L1kXntAsGXwzEkjBKbTmIbPrt5TW+7H7zhbdhdQbnj7F3lkgScKD+HgP1qk7jdktZ+sJfNoMxTasq/JoMzHMiOPurKaSkaaeh/YPffwtObd1LnioGCeQwcMRuPGd3Hnn0rfabzBWEjcAR6SAf3iqq3oLFxQQisDEMOEgkmIPUt7poOl7OtHb4YjaV9osDCMxxmeLc8EHPKpSp7SNpNF5dIUAEiRA+fDNKtuskTMoqO6qz22bcOAzzaTxw3pRbGrf/wB2YAxH3OBHmweR61jix2ZTv5pjc7TuoXVPJb8zTAi2DnaCeZ5Vle3LqozwwYtc5SIA3AjIHPpjhXp+qsL4xvMLovNsIYWwwTackAg8RKwREdK857wo41Dh1+822VgkTIJU+8HhXfildL4Oaca2VNl+O2WmBgSJ5f8AFWPZN+7BtlG8JifOVICnG7zcIwOdRzpH2YldpkwYnBMkcz68qi3CzCWLMB1JIH9qu05aZjoBr7bC62SSCIOMjjPyNBS049JqWDXFqaj6FZqfo47baxq0DmVvFbbE5iCdsf6itaz6StMLegs2xELfAkCPu3OXxrAd1dKb2qt21IQkzJHSG/VYrf8A0q6qdJbmP668o+5c/vXNNJZFRVfizy9xQVAknoufnXBzJPX345dcUTT2SyRwk+1EwBIrrboiR7WsdYCsQPvAHEHB/WKsdLrQkwJBx5ieRwceufhUG5xjZtUYGPgZPM0ZcEicSR74NGhmn7B7XtqjLce4CMjaR5hgbVG05EdeFLVTo9I7Hyox9ymkrnmlfZaKddGpu959Na43DdaMAKdhKyI/1HAPQU1PpE0122trV6abdoOVQPAM7SoAxkbSByisGLeCWMYPMc/Q/PrFBtojSSxiRyj1iT7qnxSMOdm87C7csmxqjuu6dC+8G2drkuYt29wEkFQd2cbcc6Xu12UgvWtTbYXVS5MHcu4qmSWMn2pOZx76wi7PNNxlkzAPlB4AxGTx+DGi6Lte5py4tXJkQrFtscOAMiRHHjz9KGn6GpL2erdqWFub7zhgG8zojMVhBAIC7VMgHlPUmqc98tJAG+4VGRFtseonn0NVPc/X6u5Zbc3lX2N6glvKZA3RKwOXWsz2X2kbfAEE9I/nPHwrMMLd8mW81LSNNqu9ouOi3blw2YYlpJD5EQh2tIIiNxBPSrXs6/acxZeVJMBbW1gMkl5J6cZrL94+2E1Fiyqq3i2ydxKKqkHjLKeoHLrWo7M756SzpkQJca4EG7aABujMEnh6+nA03DWkZU9k/TXVQeXUbZkqArksRxkg5JJEn1pz3tRgg2DPJkuKw4jKnPEfGqez3wRjbL23UeZVZjIUzJ2QMmdo5RVh2/2lbfVWfqg+zcAux3Nt3E5ChwRgGR16VN4zXMtNIuoY+c2FBjIDFm2ngCSAMTBzVhsbcDKgDdwaAcc/1rz3UXrpkEWmXxNu0h/MACQTuY7YIzA6Zp9zsa26uxtBCj7TJcoApCsZUiAMmecYpeP3Yc/hGxv9sKNR4O9VfapI3cRE+U8CcxE1i+8GmbUa/wAO0AWuFQPN5fZH3uWBVBr7CLdO1gEPAGR0APDhn14Vfd2u17tm2/h27VwbgRN1VIMcQCN54cYj1q6h41yjsm3y0xdF2DqIjwQwlgWDjlI9mZq37E7nqmlunUogdG3kkG59mFAwFIyGJJwaqf8AGNQdz6fcl03CXCkcCSz5C5kTmuvdt6phdW7cdbZXA3A5+8CYEbhHy9aTWR66NXFE7WWtFsuKv1badpEJdRjtHAkAyd0kGRxiKqLOp0DIQtnUG4ykSg3ATGQrOeFSO7F9GuILgB3EoJA4suDB4wacO9N0RFjSrtAMiz8cEPM/2o4u6W/90Lkqtkb6O7wHaCKDjbd5QcLAmeGJx61ru/3nt6dWXcoa45E8dtvHP14Vgx3qe3rV1PhWWfbtPlIBxBMA4aDE1L7U7yPrbqKWNpFDALiAWBkkjJzAHotOWObkpGeS40V+rEWtgBUsZEZkho8xHQTA5RxodpEDpG5iN21RgkkenMZwattX2bpfqD3Ld1nu2vus8AkuBhfaA80/wiqS5cNu3OwEmd24+aJwIHMk9OFCZOSoho0XC1wNjkzSRHD+1aLuZYOovFVIUslxRM4ubSVJjJAjIrNayEJULbJIB3jcB8AWIn86b2d2tcsXVuWnZGUQCInPH96o3aCLp2eq9u9gNas3bm7yrplEB7n9bcNzjPslcR+VLWE1He7V3F8152DDaZIgicAiMikrMMTS3RuU7M34p69KkZKjzCD06AY6Z/vUcr1pxfPSOU4/OgwHLrA3SxHXhz4fPnTUgqoLKMnG08+p+VDstxA9M/zj/tT3SYknIET86ANP3K1Qi8bxdktAEe0QAW28fujPPrT7/dlrzKbRsoEUB9qlRLMZhQSTC5npWXsP4YO3iRBn4H9RiiaXtE2lYKSu4EGAOB68opbTs1yVVRs9d3MuG2EsQfKpdmZQGIB9iJIDE5B+FSu5vclbrsl3N237VjcoJgAyp3SwjMiBmJpO6fbm9ftGYxiACcx5AkEKFAGRGSPSnantizZ1um1ds3CXIRSSAFhgCZmNhUsGB4cRWOWR/ayn2VaJd7vZot/mVk8MbAluzmFOQznAEz5VxjJbhRLP0gaVB5Vv44HwxjM8S3D0+VYPtRF8dtrTD3TgYyxiDwOP1xT9F2Q73bYRX3M0CVJXJEktEACeNPwRq2/2LySvRrbXe3Qpc3Jp7gdiSDsRSc+bIIpF7zW3YNZNy3bcG063c7yW3DaNzRAUdBiq3Wd2UtyLt4JeV3UQCUEmOWDPvq07L7F0rORcfFtDcCtvUhgVUZA82WOIPA45hcYLextt6IXaGjTeLrONoFq2ARPsqqLMDnEnEZos2jus+DYFzarBkBRgOcMFiTw+NWfa+q7OtodxF4Bh5Ld6WVgTDbdwGD64qu/6h0G8ONLeLERJfMDhnfy6H9qOSkrph17BafW2rVl3aywu24DncpVgOo9pTDcpFH7N70qm+ez7bGQxDMsyRAMFZyFJn0oXaHb+lNnamj3MYDG607h/8UIk4AmqzUd8POfsrCAk+XwgcR+JiTif1pPi/T/6Z8lasvf/AFDtKFjQadeaneBluYhOPGKyOq7aRrrk4HmhPwRhVD8WxPIDhUk97SGLtYsMoiAbQHuxB+dWWl76W4xptOOMzaUk+5uvrwpxlw2l+zLkpdsyXatweL5SdpMhWEEZ5+/jRdX2ZdW4AbdzaVVvKpPtLPGPj1pe1tP4153UBdxJ2Ak7ZyQGPKrnS94LhJF11YLaAWY8rIsJAXiYG3PGuhNy2jOilu6oo3BkwIxnEZIIgzwqXqPECC8Fcq0Au7iGEEwCFgHMwMiKb2ijajzcIJJO0gZ4ge6aPp9S/wBUbTlSyq4vSq+yoQ223emRB99ZlH2gSRT3L3l3CyWtzB3sWUnBxERzz0qCWEkxAk+UchPD5Yq103Z/jXLdpWjxGW2DxA3GBIB5T+dBbspgSsjcG2mOMg7Y+dHHYA0g4lhA4ATGeMzXU46TaWlpZRkR+GuqqFREJjpSEmOQ+NCNOjJ9JqBqhAM4OfTn6+vuqbdaD1kATH6UwLC9T+nSKE7mPdTF2wTOZmnKZPw/TrSWedd4nPHSkMn6PXshEGAAFA5dZxzxxqd2lqfE09u5MENlIAAMxiMxnpxNU9lCQxEYiZ9avOx+y9O6A33vBtwjw0QgjAg7mEZ50+ddhxY+xbIXcIEEDgeY/nyq97A7x6q3bYoquqQYIcgdQAOMgiV4EVY9s9y7GjZTee7cUuFCqVglmAhsAxHQzWwXw9NpbVy3ZRFuPaWFMGLhgEkjPtAkVPJmi1SVlYQd9nnWqFy6puPptgdmICyBIYHAaWAMk/Amj3O71y7bbwyqEwIIO7ytJMgEHBHP4Vsu9ai0LVtV3LqTcG3cVCsgNwsCASOHAY91Z633p3WifCTem2SQYLEqrMIONw2z7vdGVOTjoHFJ7KbXdx72x2thXCwWAPmx0WOQk1Q27hCnaM7TFabvD3tuXrX9NbeZV0uXAwIMZzBGeBn4VQaLSTBwRHM/Plx9a6I83F8ycuN6KdtexYdSRJ54PH309Low2CQfLu5Hj7sDnVz/AICXV920NAKkcyDzxjHMVn3WJ95/LnU6MUcmoJMHbzmRiP3g5ph1IkxMER6/yaEUzjE/2zTAOtBrih+6DPHIwcgx16+6rK3rBccwm0E4VcwMTxP5VXXVzxp+jjcu6Ynken7VqLroPRve7XZNm/d8E3HRGTczEMA7EsAvIDEZzM1Z6HX6awGWwr27jA7rgtK5IU8CzvETyI+FUY1Vv7F7inYcbElQpEEkSx5N+VaTsrs+/cS94dwW1XeG6tjjO3oekzz6wlt7Kx10ROx9Hp9Rd3ISzj/u6lgiAo3Pw3B3TgQIxWju6BdLZa+LPZ73UO7xFbJJbjuywYz7XKaZ9GPZE3jcdgSEZdsCIO3aeHHGaue9fZNoaJ38NA0jIRZ9vqAD+dDi77C1R573h72HVWXtXtLp7WyCrIZaZ4bgJ28zmuqiCA2ixdyfszJH4rbTzrq6opJUSs//2Q=="/>
          <p:cNvSpPr>
            <a:spLocks noChangeAspect="1" noChangeArrowheads="1"/>
          </p:cNvSpPr>
          <p:nvPr/>
        </p:nvSpPr>
        <p:spPr bwMode="auto">
          <a:xfrm>
            <a:off x="63500" y="-581025"/>
            <a:ext cx="1905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34822" name="AutoShape 10" descr="data:image/jpeg;base64,/9j/4AAQSkZJRgABAQAAAQABAAD/2wCEAAkGBwgHBgkIBwgKCgkLDRYPDQwMDRsUFRAWIB0iIiAdHx8kKDQsJCYxJx8fLT0tMTU3Ojo6Iys/RD84QzQ5OjcBCgoKDQwNGg8PGjclHyU3Nzc3Nzc3Nzc3Nzc3Nzc3Nzc3Nzc3Nzc3Nzc3Nzc3Nzc3Nzc3Nzc3Nzc3Nzc3Nzc3N//AABEIAKEAeQMBIgACEQEDEQH/xAAcAAAABwEBAAAAAAAAAAAAAAAAAQMEBQYHAgj/xABJEAACAQMCAgUHBgoIBwEAAAABAgMABBEFEiExBhNBUWEUInGBkaGxBxUjMlLBJUJTYnJzkqLR4RckVFWCsvDxMzVDRJOUwhb/xAAaAQADAQEBAQAAAAAAAAAAAAAAAQIDBQQG/8QAIxEAAgICAQQCAwAAAAAAAAAAAAECEQMhEgQxQVEUIhMjYf/aAAwDAQACEQMRAD8Aewuk8EcsR3JIoZT3gjNdbar3yfX/AJXofk7k9ZaNsOfsniPvHqqz7a7uOXOKkciceEnER20W2lttDbVEiGyiK0vtoitADcrRbacbaLZVAIbaLbS+yiK0CENtFtpxsoilAhDbRbaWKUe2mAhtottLlKLbQBnvQu7+bekyQu2I7sdUePDPMe8Y9daiUI76xa4DdUlzASrKQykdhHOtg0eS11LS7a8SGPEsYYgLyPaPbmub0OS4uJ7urhTUhwQBzIHpNclkHN1H+IUo0NspxshB7sDNcyPa265lkgiH5zBa91nko5yv2l9oocOwj20xn6QaNB9fUbf0I274VHzdNNIUkReUzEfYhIB9uKh5sce8i1jm+yJ0kDtrmQFgAjhWzzIzVXbpzbiTaNPnC44MzD4fzplfdMTdwyW/kUQjcYJkl/gKwn1mNLTs1h0833RdRwUbsk9uFNEcYJ2vw/MNQuldJbWaCJLweTsQFV+cbegjl6KsKBXQOhDK3EEcc1viyxyL6sxnjlB7QgpB7HHpUijx4H2Uvsotla7M9CGARnB9lFjwPspxsobKYtDfHgaGynGyi2UBoyFcL9BGNwlG4DuJ5irn8l98Tb3mlSkBoG62L9FuY9uPbVJVJOsTq1yyuGTx7xTyHUH0vU49RtuDOskLhTjmOfwPqr5/Bl/HkTO1lx84NFt6dWVxLei6jSYwW8SJI0TbSGctgfumqXIImbJSVW/PiDe8Y+Fa18j0ljJpF9p2sXkFzfX85JgknEjMgUAdp/OOOfbS990e6GzM6213HGysQ3lCyLx/SIFTkyOc3IIQUYqJjJSItgSIO8YZD8KHUqcbDu9Egb761WX5O9PvifIbmKUkf9vdo3uaoPVPkqurWJ5ommUKMnegI9oqbKoqdjZ2MkqJfXhtix83fCcfHhVjsujekXAxHqUcpx+K6j3c6rt90fv9NjEkzRopONyScz6MfdSkWm6jJMirDAc4w7xrtJ4dq+mgCeueg+rQRtcadDLLDjLGNCQR4jk1Q9vqN7prgbJoihPGEnHjlT8KL5y1bR5BHHLdwPjP9Tu3Uent4Unc63PeydffS3lxIw2lnKk48Tjj6aFaYVfctel9L4phtu0BUc5YRnHpXmPhVltbm3u4hLbTJLGe1TWTg2ryCRmeFxxDdWyn2rmn9pdvbkS29wvWD/qwyiNj+kDjd7K92HrZx1PZ5cnSRe46NPxRYquaR0mllkht7+3ZnkYIs0SHaT4j+FWjYK6eLLHIrieCeOUHTEttDbSm2hsrQzMXjyluo47kwR35FJSiOclYmKq6grkcSf8Aenco2W7M3A4Levspngoilc74xuHH218yd9khpUupwWy6lY3LJJbsx3ByrR4GCAc91SWlapcSwLcXE++aWU8CoJIzx8c+nFRdheNaW2qWu4GK8tN4PcwYDh6ifdV16IKI+jdmrEMrKWwR3kmnYhOyEt9aT3BI2xu2EeMkleYyAeePCmz6pdJZOpma2LRE4SUqgPcRw4+Fa3adF9C+ZIZn0u2Eptg7Oq7STtyeIrOb/SLEwlxFskZkVnDE5G4dh4UrsBrqOia7Lp9rq81skq7QvWJKgx2g4HbUCmpTW0phmiKFWyFaNWw3PIwBW16npnk3Q+e1Zo2JIbiuVHEdlYtNrEdlczWvkCsquyllYEtx8R99S5UtIaVhfOG9Wjmk2hiCRgoCcnnjPf7qtHR6XopqDE6ssUUsTnbGluXLjHMNjHPPMULDT0n0C1uoY3iW6kYZVV80DbzHb9arb0i6F2FloMt1Z26+WwqpyoKg8Rn6ozyzVJ2D0RE+gdEb/cYLm2jU/lY3hx68Ypkfk4sLv/l90soP5C5Rx7DxqAeS5s89alwyqqjdIMAHPE7mFO9SlSMq0UsdxEV3b2IPHsGQfiKKESnR/ohb6LO1xN9LdZIUlcCMejv8angjA4PHPbjlTLoxIs2mkJkqkhUMQRnt7QOWceqpbbXf6dRWNcTkZm3N2N9lDZS+2htrazGjDLtswFTxLcKQeUGd4xgMoDAd47fjSs+d8aZ5t8ONNwA9/OceHwr5o7wlOdkURB4LuQn01pei9SNLt1tpOshSMKrd+B8azi4A8ndQfODjPhwxUloWpz2EmI8urc4+w/zoq0B6ZlxHoLj7NoR+5WV3f/Cj/Wp/mFTTdPpLjS5I5bO0WJ4SpaO7JZRj7JUeyoG8uYxaxXAO6LrEbK8cjNSrQGo9IuGhzA9y/EV5z1OEtq12RtIM7cAw7+6tu1/pZptzpE0cIuRIxAAe2cdvPOMVnlu1niVpLldxlYkSKo4HwYdxoQ06LPZPCvQnRIkkjMscbmRFYFkJIIyOzhWj6uN+lXf6lj7qyK1ktEjm8nFvukQAdUqLnAPMrz51r05E2kyMjBle3JVhyOVpksoWkMV1a0LYI65QQfTU304tIOot5OoiyXYMdg48O32VX7F9t/bseyVT+9Vq6blfm2DLDPXjH7JpAVjQokjtpkiQIizHCqOAyAfvqR21G6BIxnuoQnm+bJvzyyMYx/hqa2V2+nn+pHKzqsjG+2hspx1eaHV1vyMqPP0uDdpnsUk+6m1spWebeMHPI+k04Zgbo444i7fE/wAqMZCFXXzl457+6vnjtDG4P0jr3j+dSOgjOrWn6wH2VH3g+lTHPt/166kejozq1t6T/lNWhM0G/wBTmtNC1CFCrRzxFGVhkAnhkdxqG6LObl4rSTDwm5iG0jvPEUprr/gmb/CPeKi+jFy1vrViRxTr1Zl78UktCs2vpJpHR6LTZo7ue104uuI5ZZ+rAb0bhmqEmqdDdMthBJfXuo3u4kmzB2E9mC4APqqwfKRo9l0g0y11e1Y9ZGTG0ikAhME4II7CKz+DQrq0ffDdyxnvMePbyrNf0tIsEsWl6pbRyaHeE3JbBtr1YwcH7LcmOccM5q26f0ImtbCDZeBXCAsvnJg9oyGNZhd2F9LMJfKbcyDtChd3pAPH15q+/JpearbiWPUJLi4tpDsjRVLCEjOT6D3dlMGMpGfY/Vna5B2t3HsrrUND6TabcXFzO4uNPmbrDmUMY3YjJ4gHie77uJScHde4kVoGt4k6MzMPyKt8DRdAymaBlb64U586IHj4E/xqfqu6M5OsKAPrQOuPWp/jTSTpBdaj0i1HS9Pmgt4rHaryMpZmc8/Ad3byro4cqhhtngy4pTy0i15ot1Vi5+cYBvm1khcgZjhJzw/SrrqNR/vy4/8AW/nT+ZH0HxH7MchbfPIX83IUHhml2YCTmG448MUyjYCV5HfaM4JPYPGlXYrLhiMVz6PcN7ht0wHDIJz/AK9VSvRzjqkR7gxHsNQdwcSs3effTvRdQazu+tMbyhUOVXhgd9PZJc9eb8FSDvZfjUPoR/C1p+s+6uNR1w3liyLZTKocAuSCM88Ux0zU1tL6CeSGQohyduM8j4060LyXjpJeXFrbxyQTuqSZieME7Tkc8d/DnVLE8893MwvrqKRpGJ6qRlzx8DVk1LUBq2jdZbwThRIrZdccs5qnM5iu2cHk54ZpPsXHvstfRVr59ZtUn1S7miwzGOR2IbCnAOTWzfJ/JM+n3aNt6iO6kWPhxzuJb4isU6Jzb9XtWBJA35yR9k1uHQHaNFn2/wBtnz4+fWV62aZEl2KfdoVu7gDskYe+r8w67on3lrL/AOKpOppt1K6A7Jn/AMxq76T9J0ahHfblfcRTIZm91qEWjSRX8qs8SEhlUccEGmFprul61r/4Ms5IHkhxLiALyb67EemnGrtG1mDMQsasGLFcgD0U1trqwm1DTpLG2hjFxbFTs81WbK5OT41opvjx8E8FfLyWW4ghCiS8Ijt49rOSefH21Zdmk/2+3/aWoK6sp7q0ntnaONpYiA+fNQ8Kgf8A8Zdf3jb/ALRpxlQpOSekY/Pt6mVgchgfiK5XzVRSeIXhXFxwjKjkcD00axiS4TLYHAE+FAxGU5Y95NEisGBHGlBGRKUwpJPAOad2wikgTCorZz5ufDsobocY2JeVSmIxLkKX348cYolaUMCR5mOVLyWTsWlWSEJwPEnIz6BXCwTFjjZIoGfMzkeOCM+urpkkguo4tLJFBLQOzMpHMEg8DShitr+He2RKiZkYDJzv2jOBgfi+2mMXV7AGB9I766hlaFsgnY2OsUfjDIOD38RUtDTFrVLzSr9JYm+q20yRkEDPD21sfyadJ4Pms2U8i+Vm5eSQuQo2sedZrBHBd6XcNEy7nm6xsc48vuwB99Mn0vc6yLdlGXkQCMVnJNqh2aRrGtW51W7ZUlZDM+GC5B48xirL0e6X6dFpUME63IZNyseqJHMn76zO11Zba0jiuWklYcGkXB7e7OaeWN3Dc3vWwyh4eq84gngd3DI7OZpV7GDWL+3uNMnhjMhLDYAY2GfdWeQyXBQwxCQxowLD7HHHxq56rasdRhlWZmDyI29ZABGoIBAHj99RUUBgbV4ZbQKVO8Myg5Ujhj3mtH9FZWDH+afC6Nj+TiCPUujcFxqEj3LguhMrZ4A8B7O+rJ829Hv7Lp37KVlPRW9fV+iVxoNvaNb3c0nWRwqrY25G4tnwyfGh/Rrr/fb/ALH862UE/J5nJp1RkMp89MdrUmZcOT40UreemBnHGkGzx7OPbWaNB4uHHnjdnvp1DcOkJWNgo5eio1Jgowa4dwxyoOaji2ylKibS8lVdu9OWPqcxQS7kVU+nOUGEOQCvoqDVjnBNdN53Acx21VS9itei0LfW/kxnmjgnm6wt1QVV3ewZpS4uNHurIS21u8EzfiliQp7qrttA0jKA23h34qUttLjQBpJRjuB++qjZMqZykssMySwjLqMAccGrNZzx3IXF31Zxx3tjjUVCkMTHCpw5HOTTyKWRmH08aqDyVsH20ONgpFii0ouoPlTOD3ICK7TRrJJln6h2kQ8y2Bn1VAmVAwIuGUgc+up7DrLRrt8vAPe2H++o4FcibuLR7plG1uA5KB3g+nsqs9KdWS2lfTpI3lmAUyGTBCg4OPWO7FS8XS21tI2luis+3iNg2n1DvrP9U1E6lqNzey8HncuQOwdg9QwKtL2K67Fo0Xp/eaVciRbZJF4ZXcV5csH11ev6abD+57r/AMifwrEwVP8AvXW0d37woJEH2sxKptGeWc1zsBrsUYoGcCJe6uupX7IrqjzQAQiQfij2V0I1HIAeqhmjBoA7UAV2DSWa6DUxCoaus8aSzXYNAC4PDjQ391I7qdWT2Yf+uJKy5/EYCgBlfkm3Oewio4Gr8brR5NOuILbZGXiZcMuCeHeaz8KMZxSHR3khfNxnNDzvy3urgAd1DA+wKAHAoChQpgHR91ChQAK67KFCgQYoxQoUAdLXZoUKAAKPso6FABn6h9FRg+oaFChjOKOhQpDP/9k="/>
          <p:cNvSpPr>
            <a:spLocks noChangeAspect="1" noChangeArrowheads="1"/>
          </p:cNvSpPr>
          <p:nvPr/>
        </p:nvSpPr>
        <p:spPr bwMode="auto">
          <a:xfrm>
            <a:off x="63500" y="-1539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34823" name="AutoShape 8" descr="data:image/jpeg;base64,/9j/4AAQSkZJRgABAQAAAQABAAD/2wBDAAkGBwgHBgkIBwgKCgkLDRYPDQwMDRsUFRAWIB0iIiAdHx8kKDQsJCYxJx8fLT0tMTU3Ojo6Iys/RD84QzQ5Ojf/2wBDAQoKCg0MDRoPDxo3JR8lNzc3Nzc3Nzc3Nzc3Nzc3Nzc3Nzc3Nzc3Nzc3Nzc3Nzc3Nzc3Nzc3Nzc3Nzc3Nzc3Nzf/wAARCAC/AQgDASIAAhEBAxEB/8QAGwAAAgMBAQEAAAAAAAAAAAAAAgMAAQQFBgf/xAA5EAABBAEDAgUCBAUDAwUAAAABAAIDESEEEjFBUQUTImFxgZEGFDKhQlKxwdEVIzMWJPBDYnKC8f/EABkBAAMBAQEAAAAAAAAAAAAAAAABAgMEBf/EACERAQEAAgICAwEBAQAAAAAAAAABAhESIQMxE0FRIgSB/9oADAMBAAIRAxEAPwD7KXgcId9nlLpSvZdHGMN0RdnCsOPdApkcI0WzNxCoyGkuypeEcYNi3lVuKGlKtPUAtx7qB5CHb7qbfdBLLiqJPKm2+qldEwrcVNxV0FNo7oASSpn6qUVEwmeqGlde6rI6oC9hI5VeUSeim491W8p9l0MQD+ZQ6cVglCJCp5h7o/odJ5IackpgawDi0kvdlCHu6o1aW5D9jB0SpGYw0IC8lAZTfdOY0rlAuY5vZKIeOU0yX0S3PK1m2d19Au1YZaAu9sqvMcFSThELy4o6azgBIbKSPUqfLai7VLiYQ1yiT5iiNU9x3y0qiO6JQi1y7dNgKCgaERCpBaQNFq9oVKIE0vaEOxFuVE2gXQdoV0FaiYVSraESq8oJWxTbXKvchLiRynNjpKVFvVUXIS7CZbi9pQlpKrcVW8p6pbiy2hdoSLULvdCXAqpCtgqb1yhOAaVFwCEu909FtZvdaomkJdfVVurk2noUSE9kJd3KEu900rLeyFze6m/3QF99U90aWWhCRQQuf7oS/HKOxqLdXZCa7IXPSy82q3U3E04USHOJURulqPVqKKiuJ12oSqUUTJFFLUsICKKieyEv7JgROENqt1oSa6pyFse5CXIDIhLxSrSbTNwQgpe4IfM7p8S5GlwQl+Ep0lZuh3KxzeIRR8EvPsqmO0XLTc52OUszMBouaD2JXG1GvllBBdtb2asJdZ91rj4bfaL5XpvMaT6XA/BU3DqvOMkcwgtNEdlrZ4jLw4NPzad8Vnop5Z9uvaEnKxx6+N49XpPumCZrr2uB+CouNi5lKcXAKrCXvBQulDeXBIzLVEhZnahjet/CU7V4sD91UxtK5SNbjSC1z36pzwRdfCS6fHJ+6ueOp5ukXi+ULpGjlwXLMouyaQOlaf4lXxl8jpP1EY5cEiTViqZ91h8wEchAXWMG05hC52tJ1Lyf1H6FRZCe9qKuMTbX0Uv91W4pBlA6ofOHdcHB2co07lRcFmM9dVRn7FPhS5xqJxwhL8dllM/uhM/unMKXONW/3Q7wsrtSEB1AvkKpgm5tW/3QufnlY36pou3N+6S/xCCOt80bb4twCrhfxPN0L7FU54aPUQPkrku8Y0YGdXD8+YFg1PjOgEnq1kZvsSVWOFqbnHcfrYx+k2Vnfr3fwtA+V5uX8RaJji1olkA6tbg/dZJ/xRpwP9vTvJ59TgtZ4pEc69LPqJJBTnLO52B3Xlp/xU9zW+RC1pvO42s0n4l1e4kCMD/48/uqxxkTba9gXAg5Si4E9PqvIf8AU+qLctjB9mpUn4h1RadsjQeh2KkvZF2bvjsrElLyMX4jnaQZNhFfy8oz+IZ7trYg3sQf8pbLT1Qc45vqrL3WQCSaXntH4/G9tauw68Oj4P0taP8AWdEMCR/HJai2HI7DZHt/9Q18qpNXtq3XZ5K5EfiOmkO1kzb9zX9U0NfJlosexRMZT7dJ0wHUlUJDV5+6ztidtG5wvsmCNtU5x96OE9SejlEXE8AFAZBxf2V7WjqFTzfLgfohXQHOF2LKDeDfT5RODSMUPgKW32+E09A54yhMoHTCJxZXVU4x8VWEao3CzM27tRTbH0H7qI1BcntPPQ+csZmBCWZbPJWPGLtbzL1tAdRSxmTFWVk1HiWlgrzZm2eGjJ+yqYRO3VOoxys+p8Rh0zd08gaO3UrzGu/EEhtulbsBGXnlcSXUvlcXyvLnc2cp8Ryel1v4medzdJGGj+d+T9lxNV4prJh/uamUi7reVzXyknlDJLtaCOT0KepCtOdK9xJc82ebNoTJQ/mKziV5FmqJ6mrQiVu11nKadtHmHabqz2STKcNFbu9JW8OcGg33UoNt14ukEcyfcQAbSZnhzjtcMCsBZ3Prg/ZBlxvFfKDh27F2jkbuaNtk10Wfdn4VGYkUCQPZLazRtaKuz8KnytcKwkk3xwgsk8D7JbKSnNLSb6dU2VrfL3AmiLpILqaGqi89eAptMxjWsaXFxu6wihAeQ1u4uJ6G7Wdz/MdTAtEMx0ztzP13gUlejkG50jGl222j6q2zzRgmnNsWNpVt1ZLmksae9KTTMDR5V3XUKOVPjFs8V1UTSxmqkaCbI3k0Vu0X4hn08flTNMxq2ucc/XuuOHi3Pre9wpxPVJcW7XNDfX0dfARzpXGPYaLx6Gfa2ceU84v+ErombAI68L542TbEaq/bJTNP4vqYMMnfsbwxyvDyfqLjp7505QOlJK854d+IWzy+XqS1u7+ICq+e4XcbI1zbaQR3BtbY2XuJ0d5hQultKLifhUSnsjfMUSTwogPUGSuqTPqooRcjqPZCX4WTWaSHU5cCD3Wemu5GLxDxSWVrg07Iq6HLlydxcHOvg5A6Lo6jw0UC11/KxP0ssbHsbVu6hPVTubY5nFx2tBygfQjae5x7pszJqDBTW9SOUiQvbtZF+gYG8J967OcdhwG7ycDgd0iSYE2Tnsm65znh2wtDWmmjcFzRZJ3HPZEl9lemp0tgC6Nd1W4Yzdd0hm0k7yQUbGxfxyEDs0J6LUH5rqNBrR8IXSOugSB2J5Rf9t5gPr29iUE3kl1sLqvjoj/g0WX59J+VCSwWb+Fohl08Tt3lucf/AHGwhlkgebEZHsDg/uotsVNMz302+NyG3BoAA3ErS9+nMjHmPAaAWj/9T9NqNH5xfqIWkEbQB0H3U7v4c1WE0QSeiayPeBTGi+TfVbYZtA0+pgIa7c3cCid+Smc57iATeN5A/osrnfxcxn6wmOm5cC89+EqQk+gOsnml059PppXNqUvOLLJGkH6HhSPwiMNJ81+7cdzqwB8o+ST2fx2+nOY3ZdEexU9RcPVfs7gLb/p079wiIJHABqkEujmicd8RI2h18qecv2OGUZHOLSQTRHRQ4yeT3VPBY0l/6j/CUHkySRtk2EisUMFPZKe/aPRj+YhIJsmju90ckb/S04v9VdFi1Wr8pxhZ/wAfXobSp6M1GqaBs3jOCK5/wsbp97gAA7sSlSPa+iwbj1PKGKRoBJy7NBVNQ9N0UrPSA5mOxXQ0+tl05Bic5rubvlefrALeSVT5ZCac43xdp1Nw2+i+H+KN1LAD6ZKy09Vs833XzOOaRrg8SODh2cvW+DeJ/mNMPNeDMzDs8joVthl1qsssNO8ZMqLB+Ys2MhRaIezc8Jb34SnS4wgc++qjR7Mc8Us8gDhkBWXjdSBzxaZM8sTRdjlZJIAeAt0hvokOPQBVKVcyfStz6QVkk0jQeF131m0hzBeU9hzPyrewVjTDsFuMbb4VhoCNhzvy46gKvywJwF0fLb2Q7Gh11lGy7c86cDkITAKwAt7mC0GwUkXcYnQYyAlPgb2yug5orCVsQXbCYaUETgO62OYKtDXbAS0rlWRwJwUTZJo8xyPae4cU5zACh29glcZZ2JlZ6aYfGdbHiRwkHZw5Tm+INlBcRtkAApxw75XOd7gKntFYu1nl4cL3ppj/AKM4fbJm+dJEWNcaxgGlZLYoiWv2sN5J/wDK6JUUUktNjwe54CweI+ZLIGCVro2ivR3/AL/ZYZSS8duiZ7m9A1D5J9O97HN8lryLa8DdjsuLLGGP9d/DuSurDpg+I+Ww2D+rnP1Webw/Vl1ujJzQBwT91G5Lo5uue6TgOBAvjoEBFUbWzU+HyaWTbMC2uayKq1iskktd+yre16PjO8uByPZUGObdOo9KzaLTad87cytZ23u2gqz58Aka6O6xvHFdMp7idfiw17WB0gJ9uqPR6tmm1Uc1WQ7IukqLUOLSJQD2sIpDuaGxkkOyQ4WqlLU+3rNNrWTbQC3ceM/q+FFyvDtLI0scHkNGacLr4UW8uWmFmO/b2Efj0UmrMLxsjNBjyaJNdR0XQk1MbK82Rjd3G5wFr5czWBoG4uJ/mJTm60ObZYLJ5ByQscfLZ7VcH00vo2EJffZfPY/HtZA1ux7w0GwHOu8e66EH4re0sbOwOJGS3BWk8sRcK9c+QpbnrjaDx7T62Uxf8bqsbjg/C6Ila8W1wcO4K0llTcbDHE10S3EWgdIOEBkBVJEeVEpzhn5QlxA4Rotw6x3UcRSz7rxlW0Dq5A2MkFURgqbgMYVB94GT2HKRey3coTgfKbIKbbtrR3c4N/qskk+CAx76/kalyhyDOVRx0SmTPLCTEWBvJcQK+VT5XF4YXsaKvGUcofEwi+cJTvT1H3SXTN2vd5ji4WB0tBvp7XRx2M2atFt+hqfpxLf4nAAZJ5Sf9Q0IeGh0kgv1eW2qHXJ/wjB1Ba9rXFgd1B4StN4bHALbK7OTRq/qpsyqsbhPYPzuo1ds00bIoTeHXwOpcfokP1MMB2WJqzgU0n+60u8PhGdh+9pEujbR2gLP4f2tfmn1BaPxKNrZhMymV6QxtEK2+I6Jk8cjhJjo3kYoWf8AC58sbmg01ZHMcDeFl5PBjtph5q1eMeIv1MgZAWtioi9tHPQrltaG8H7JrmEnKJsV8KJhrqLy8m/YGlxr1ONZAJwnb5HtIeS4diUccKe2EVwt8PGxy8jPHCCeKXR0ukBcChihFjC6ETKaMLbHCRjlnaaGlowopw4BRWTxjpSaBJNIg8bcCz3QRBrnASO2jqa6Jkhie4+SAwDADjdrzeVejYuN24gOJwpPJ/vEgn2tBG6MEbrvvaqaTe4loofKe+kydmRzvY0+o5ytUev1bcRyP74O2lghY57xtYXdwAtAjnlJqMANNep1ZS3TuMa3eM6+i1uokAHU8otP49r4mlvmhxPV4ulmZog4AyytDnGqGa+Uv8p6iA8OHQgH+6qZZVFmH26cf4l1bX3LseB0DatdHTePyah22PSte4CyBIW1+y5MMLAQI9I2wK3EnPyujpdLMIzHFDFGHdWsz91W8/pnb4Z7bX+J6o/8fhj+M75BX0VyazxB8BMUOmik5y4u+mSFIfDNU7DpXNaeaK0x+EMBJle53ycJ8PJ91HzeKeo4kuu8YazdLPHEasNaxoP7BdDwrUPkZI7WSvnfitxdQ9qW46SBgpkbR9FGxhl7Wj6LWYVGXl36hcsm5rdkTWkPB3AZx8pbnTVg18hatzQP0oHvBGAtZIyudrF+WeN7sFzzZPX7qCAA24krTY68IHWDgkD5TLZQjY3ho+UwEAdAhc42eqm8bqITIW8WRaoURkIfTuNHPTKokg2RSZiqjhxpLktpwbVl56UhJDhnlAZ527sloz2WKSEVwt0hpqQ/JU2bOWsflDqrEYvCceVWEuMVyqmNCaB1VAD3RN4wqhGxilrjNBYmuKe2QgJhosXZ5USNwUQHj42F7w26vrVo3RBrqBca59NEFamQHkBNj05cbDSvN4V33yxmjYGuDgwf/fOU15e8Frg2jmg0BbBpyOWomwm+FXCsvl2xRad7bqwD7rSzQukN0fsuhp4bcMLaxoBoLXHxz7ZZeXK1gg8MrOQD2wulptBC29wBPuE1vATGhx6laTGOfKZZe6JjYIsiMGvZM/M3iNgaPhJdzlVwq0Uwkh5nd1cVfnGuVlJtQGkz6P8ANwgfJ9Cl7hSU51m04DS7uq3ilmJI5JVb/dMHufQwqL7wcJJdY5QFxv4QDXOooC8brQucHcJbnJgyR/BHKtkt8hJu8KA0EA8uaQSgtL3c5Ql2CQgCmdgilne5Mkf6Elx6n+qFRRIrnKoO7oTVqkj0basPrCTZ7q7QejtxvBTGuIKz2UbbNZT2Dw4k8KKBwAFKI2NEMg49AWqNjG16RaKnHFCkQZ2XKuwt7C82cq2Rcp4ZhOjhJF8K5ElRMATgB0CIxhnur6YTJAaoUU0OpIc+lHvpCaa55JpURfVKElG+ULpupTiaYXd0BeEl0tpbpB0/ZUUjQ9wrBKVuPf8AZJdIcoPM90Sq0e9wSy4AJRk90JfZRBo3cFdt6/1WYvUL66p7GmgnblvVAT1ShJnKvzBxaNjQnHOFGuvFpZNmgh3U4o2NH7sc4Ql98lKL6Crdgo2NLkINhASELnWcBLc7nKi5dtJiInKHjgodx+VW76Jbi9GBx4KJpFJW497UDjwE5kLGhobfsmtIHA/dZ2kUjDj7/dVKg8PzQyokg0VEUadbbZpFQahc4qtxWEX7MDwFZmI6pBOULiqlTYc6UkZygMmaH90hzs3/AHVB5vKraTi/5RPfdZ6LMXEmjdBC556nlBWHmTH+Et0lDlKJA9yhLs8KuhozzChMnbhBYQF3JRsaMdJ2IQF1dj9Usu6f2VbhaVpyDJQl2EJchLvZLZ6NLgaQucPdJc6gqLrPKVzVMDi5UH0kbzam8pc6fBo3ZtTd7fVZ956WiElCk/klHE3chLqCVvJOFTiR1U3M5gYXUg3YSw4kWpuwp5rmIi7BNqXYSibV7lO1cTNxRsOUkHCc3CrHJNmjQaCW6WY20MaD0s9FZN9UpzG2SQTfY0qtv0WMn2Z5shb6Q0Hqbuv/ADCiWI2Zouz7qI3ar+Y//9k="/>
          <p:cNvSpPr>
            <a:spLocks noChangeAspect="1" noChangeArrowheads="1"/>
          </p:cNvSpPr>
          <p:nvPr/>
        </p:nvSpPr>
        <p:spPr bwMode="auto">
          <a:xfrm>
            <a:off x="215900" y="-15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12" name="Segnaposto numero diapositiva 7"/>
          <p:cNvSpPr txBox="1">
            <a:spLocks/>
          </p:cNvSpPr>
          <p:nvPr/>
        </p:nvSpPr>
        <p:spPr>
          <a:xfrm>
            <a:off x="7594601" y="6101931"/>
            <a:ext cx="2311399" cy="343219"/>
          </a:xfrm>
          <a:prstGeom prst="rect">
            <a:avLst/>
          </a:prstGeom>
        </p:spPr>
        <p:txBody>
          <a:bodyPr anchor="ctr"/>
          <a:lstStyle/>
          <a:p>
            <a:pPr algn="r" fontAlgn="auto">
              <a:spcBef>
                <a:spcPts val="0"/>
              </a:spcBef>
              <a:spcAft>
                <a:spcPts val="0"/>
              </a:spcAft>
              <a:defRPr/>
            </a:pPr>
            <a:fld id="{B3EFADFE-3BA0-463A-87C4-0A39F95BAD0C}" type="slidenum">
              <a:rPr lang="it-IT" sz="1200">
                <a:solidFill>
                  <a:schemeClr val="tx1">
                    <a:tint val="75000"/>
                  </a:schemeClr>
                </a:solidFill>
                <a:latin typeface="+mn-lt"/>
              </a:rPr>
              <a:pPr algn="r" fontAlgn="auto">
                <a:spcBef>
                  <a:spcPts val="0"/>
                </a:spcBef>
                <a:spcAft>
                  <a:spcPts val="0"/>
                </a:spcAft>
                <a:defRPr/>
              </a:pPr>
              <a:t>11</a:t>
            </a:fld>
            <a:endParaRPr lang="it-IT" sz="1200" dirty="0">
              <a:solidFill>
                <a:schemeClr val="tx1">
                  <a:tint val="75000"/>
                </a:schemeClr>
              </a:solidFill>
              <a:latin typeface="+mn-lt"/>
            </a:endParaRPr>
          </a:p>
        </p:txBody>
      </p:sp>
      <p:sp>
        <p:nvSpPr>
          <p:cNvPr id="34831" name="Text Box 4"/>
          <p:cNvSpPr txBox="1">
            <a:spLocks noChangeArrowheads="1"/>
          </p:cNvSpPr>
          <p:nvPr/>
        </p:nvSpPr>
        <p:spPr bwMode="auto">
          <a:xfrm>
            <a:off x="48895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a:solidFill>
                  <a:srgbClr val="669900"/>
                </a:solidFill>
                <a:latin typeface="Swis721 Lt BT" pitchFamily="34" charset="0"/>
              </a:rPr>
              <a:t>1</a:t>
            </a:r>
            <a:r>
              <a:rPr lang="it-IT" altLang="it-IT" sz="2200" b="1" dirty="0" smtClean="0">
                <a:solidFill>
                  <a:srgbClr val="669900"/>
                </a:solidFill>
                <a:latin typeface="Swis721 Lt BT" pitchFamily="34" charset="0"/>
              </a:rPr>
              <a:t>. </a:t>
            </a:r>
            <a:r>
              <a:rPr lang="it-IT" altLang="it-IT" sz="2200" b="1" dirty="0">
                <a:solidFill>
                  <a:srgbClr val="669900"/>
                </a:solidFill>
                <a:latin typeface="Swis721 Lt BT" pitchFamily="34" charset="0"/>
              </a:rPr>
              <a:t>Inquadramento territoriale</a:t>
            </a:r>
          </a:p>
        </p:txBody>
      </p:sp>
      <p:sp>
        <p:nvSpPr>
          <p:cNvPr id="16" name="Rettangolo 5"/>
          <p:cNvSpPr>
            <a:spLocks noChangeArrowheads="1"/>
          </p:cNvSpPr>
          <p:nvPr/>
        </p:nvSpPr>
        <p:spPr bwMode="auto">
          <a:xfrm>
            <a:off x="503238" y="1044575"/>
            <a:ext cx="74020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1.5 Contesto produttivo-sociale </a:t>
            </a:r>
            <a:endParaRPr lang="it-IT" altLang="it-IT" sz="1400" dirty="0">
              <a:latin typeface="Arial" charset="0"/>
              <a:cs typeface="Arial" charset="0"/>
            </a:endParaRPr>
          </a:p>
        </p:txBody>
      </p:sp>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93360" y="303213"/>
            <a:ext cx="967979" cy="1298706"/>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22" name="Rettangolo 21"/>
          <p:cNvSpPr/>
          <p:nvPr/>
        </p:nvSpPr>
        <p:spPr>
          <a:xfrm>
            <a:off x="8569337" y="614211"/>
            <a:ext cx="216024" cy="138568"/>
          </a:xfrm>
          <a:prstGeom prst="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Stella a 5 punte 19"/>
          <p:cNvSpPr>
            <a:spLocks noChangeAspect="1"/>
          </p:cNvSpPr>
          <p:nvPr/>
        </p:nvSpPr>
        <p:spPr bwMode="auto">
          <a:xfrm>
            <a:off x="8662267" y="655142"/>
            <a:ext cx="71438" cy="71438"/>
          </a:xfrm>
          <a:prstGeom prst="star5">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extLst>
      <p:ext uri="{BB962C8B-B14F-4D97-AF65-F5344CB8AC3E}">
        <p14:creationId xmlns:p14="http://schemas.microsoft.com/office/powerpoint/2010/main" val="389409154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 name="Rettangolo 22"/>
          <p:cNvSpPr/>
          <p:nvPr/>
        </p:nvSpPr>
        <p:spPr>
          <a:xfrm>
            <a:off x="557212" y="1556792"/>
            <a:ext cx="8644259" cy="4888358"/>
          </a:xfrm>
          <a:prstGeom prst="rect">
            <a:avLst/>
          </a:prstGeom>
          <a:solidFill>
            <a:schemeClr val="bg1">
              <a:lumMod val="8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it-IT" sz="1000" dirty="0">
                <a:solidFill>
                  <a:schemeClr val="tx1"/>
                </a:solidFill>
              </a:rPr>
              <a:t>Tra le produzioni extra agricole riveste particolare rilevanza l’attività artigianale, sia in campo alimentare, come ad esempio la produzione dolciaria e pastaia, di pane tipico, che con riferimento all’artigianato artistico. L’arte dolciaria e pastaia oggi ha dato vita a una fiorente produzione artigianale. I dolci sardi si preparano con le materie prime locali che sono quelle semplici dell’agricoltura quali, miele, mandorle, noci, uova, formaggi, latte, farina e </a:t>
            </a:r>
            <a:r>
              <a:rPr lang="it-IT" sz="1000" dirty="0" err="1">
                <a:solidFill>
                  <a:schemeClr val="tx1"/>
                </a:solidFill>
              </a:rPr>
              <a:t>saba</a:t>
            </a:r>
            <a:r>
              <a:rPr lang="it-IT" sz="1000" dirty="0">
                <a:solidFill>
                  <a:schemeClr val="tx1"/>
                </a:solidFill>
              </a:rPr>
              <a:t> (mosto cotto). La varietà è talmente ampia, che diventa difficile nominare tutte le tipologie, che peraltro, a seconda della località di produzione, assumono denominazioni diverse. La produzione del pane come quella dei dolci ricopre un ruolo fondamentale nella vita familiare dei piccoli centri dell’area interessata. Tale attività infatti viene svolta per lo più da aziende artigianali a conduzione familiare. I vari tipi di pasta vengono lavorati nel rispetto delle ricette tradizionali e devono la loro tipicità sia ai sistemi di lavorazione (rimasti inalterati grazie alla manualità di persone che hanno acquisito esperienza nel tempo), sia alla peculiarità del gusto tipico della pasta e della forma. </a:t>
            </a:r>
          </a:p>
          <a:p>
            <a:pPr algn="just"/>
            <a:endParaRPr lang="it-IT" sz="1000" dirty="0">
              <a:solidFill>
                <a:schemeClr val="tx1"/>
              </a:solidFill>
            </a:endParaRPr>
          </a:p>
          <a:p>
            <a:pPr algn="just"/>
            <a:r>
              <a:rPr lang="it-IT" sz="1000" dirty="0" smtClean="0">
                <a:solidFill>
                  <a:schemeClr val="tx1"/>
                </a:solidFill>
              </a:rPr>
              <a:t>Altre </a:t>
            </a:r>
            <a:r>
              <a:rPr lang="it-IT" sz="1000" dirty="0">
                <a:solidFill>
                  <a:schemeClr val="tx1"/>
                </a:solidFill>
              </a:rPr>
              <a:t>preparazioni le </a:t>
            </a:r>
            <a:r>
              <a:rPr lang="it-IT" sz="1000" dirty="0" err="1">
                <a:solidFill>
                  <a:schemeClr val="tx1"/>
                </a:solidFill>
              </a:rPr>
              <a:t>panadas</a:t>
            </a:r>
            <a:r>
              <a:rPr lang="it-IT" sz="1000" dirty="0">
                <a:solidFill>
                  <a:schemeClr val="tx1"/>
                </a:solidFill>
              </a:rPr>
              <a:t> di Tula e di Thiesi. Per quanto riguarda le lavorazioni artistiche e artigianali, i settori coinvolti sono pelli e cuoio, tessile artistico, legno, coltelleria e ceramica, selleria e mascalcia, e la recente attività di liuteria a Pattada. Il tessuto produttivo è rappresentato per lo più da microimprese artigiane sorte probabilmente come prosecuzione di vecchie attività familiari. Tra le attività artigianali suscita particolare interesse, per il forte legame con le tradizioni e i </a:t>
            </a:r>
            <a:r>
              <a:rPr lang="it-IT" sz="1000" dirty="0" err="1">
                <a:solidFill>
                  <a:schemeClr val="tx1"/>
                </a:solidFill>
              </a:rPr>
              <a:t>saperi</a:t>
            </a:r>
            <a:r>
              <a:rPr lang="it-IT" sz="1000" dirty="0">
                <a:solidFill>
                  <a:schemeClr val="tx1"/>
                </a:solidFill>
              </a:rPr>
              <a:t>, l’arte del ricamo, la </a:t>
            </a:r>
            <a:r>
              <a:rPr lang="it-IT" sz="1000" dirty="0" err="1">
                <a:solidFill>
                  <a:schemeClr val="tx1"/>
                </a:solidFill>
              </a:rPr>
              <a:t>cestineria</a:t>
            </a:r>
            <a:r>
              <a:rPr lang="it-IT" sz="1000" dirty="0">
                <a:solidFill>
                  <a:schemeClr val="tx1"/>
                </a:solidFill>
              </a:rPr>
              <a:t> e del tappeto (famosi i tappeti di Nule, gli arazzi di Bonorva, i tappetti di Villanova Monteleone e le bardature dei cavalli di Bono). La cultura legata all’allevamento dei cavalli propone appuntamenti di grande fascino con manifestazioni che – incrociando sport, cultura contadina e religione, da Bonorva a Villanova, da </a:t>
            </a:r>
            <a:r>
              <a:rPr lang="it-IT" sz="1000" b="1" dirty="0">
                <a:solidFill>
                  <a:schemeClr val="tx1"/>
                </a:solidFill>
              </a:rPr>
              <a:t>Ozieri </a:t>
            </a:r>
            <a:r>
              <a:rPr lang="it-IT" sz="1000" dirty="0">
                <a:solidFill>
                  <a:schemeClr val="tx1"/>
                </a:solidFill>
              </a:rPr>
              <a:t>a Pozzomaggiore – esaltano la figura di un animale storicamente sempre al fianco delle genti del </a:t>
            </a:r>
            <a:r>
              <a:rPr lang="it-IT" sz="1000" dirty="0" err="1">
                <a:solidFill>
                  <a:schemeClr val="tx1"/>
                </a:solidFill>
              </a:rPr>
              <a:t>Logudoro</a:t>
            </a:r>
            <a:r>
              <a:rPr lang="it-IT" sz="1000" dirty="0">
                <a:solidFill>
                  <a:schemeClr val="tx1"/>
                </a:solidFill>
              </a:rPr>
              <a:t> </a:t>
            </a:r>
            <a:r>
              <a:rPr lang="it-IT" sz="1000" dirty="0" err="1">
                <a:solidFill>
                  <a:schemeClr val="tx1"/>
                </a:solidFill>
              </a:rPr>
              <a:t>Goceano</a:t>
            </a:r>
            <a:r>
              <a:rPr lang="it-IT" sz="1000" dirty="0">
                <a:solidFill>
                  <a:schemeClr val="tx1"/>
                </a:solidFill>
              </a:rPr>
              <a:t>. </a:t>
            </a:r>
            <a:endParaRPr lang="it-IT" sz="1000" dirty="0" smtClean="0">
              <a:solidFill>
                <a:schemeClr val="tx1"/>
              </a:solidFill>
            </a:endParaRPr>
          </a:p>
          <a:p>
            <a:pPr algn="just"/>
            <a:endParaRPr lang="it-IT" sz="1000" dirty="0">
              <a:solidFill>
                <a:schemeClr val="tx1"/>
              </a:solidFill>
            </a:endParaRPr>
          </a:p>
          <a:p>
            <a:pPr algn="just"/>
            <a:r>
              <a:rPr lang="it-IT" sz="1000" dirty="0">
                <a:solidFill>
                  <a:schemeClr val="tx1"/>
                </a:solidFill>
              </a:rPr>
              <a:t>Inoltre la lavorazione del ferro, nonostante la piccola dimensione delle aziende e la mancanza di una strategia di marketing, potrebbe conquistare una piccola nicchia sui mercati esteri per quanto concerne i prodotti di particolare pregio. Nel caso particolare della coltelleria l’export è garantito da canali distributivi quasi esclusivamente privati, da emigrati sardi nella penisola e da collezionisti che apprezzano la qualità del prodotto. È interessante la presenza nel territorio di Anela, Bono, Bonorva, </a:t>
            </a:r>
            <a:r>
              <a:rPr lang="it-IT" sz="1000" b="1" dirty="0">
                <a:solidFill>
                  <a:schemeClr val="tx1"/>
                </a:solidFill>
              </a:rPr>
              <a:t>Ozieri,</a:t>
            </a:r>
            <a:r>
              <a:rPr lang="it-IT" sz="1000" dirty="0">
                <a:solidFill>
                  <a:schemeClr val="tx1"/>
                </a:solidFill>
              </a:rPr>
              <a:t> Villanova Monteleone, di botteghe artigiane di piccole dimensioni o a conduzione familiare, per la lavorazione del legno dal quale creano oggetti di arredamento quali sedie, cassapanche con decorazioni e intarsi legati alla tradizione. La capacità ricettiva del territorio è alquanto modesta, con la prevalenza di un’offerta extralberghiera che ha registrato una crescente presenza di agriturismi e Bed &amp; Breakfast nella programmazione 2007-2013. </a:t>
            </a:r>
          </a:p>
          <a:p>
            <a:pPr algn="just"/>
            <a:endParaRPr lang="it-IT" sz="1000" dirty="0" smtClean="0">
              <a:solidFill>
                <a:schemeClr val="tx1"/>
              </a:solidFill>
            </a:endParaRPr>
          </a:p>
          <a:p>
            <a:pPr algn="just"/>
            <a:r>
              <a:rPr lang="it-IT" sz="1000" dirty="0" smtClean="0">
                <a:solidFill>
                  <a:schemeClr val="tx1"/>
                </a:solidFill>
              </a:rPr>
              <a:t>A </a:t>
            </a:r>
            <a:r>
              <a:rPr lang="it-IT" sz="1000" dirty="0">
                <a:solidFill>
                  <a:schemeClr val="tx1"/>
                </a:solidFill>
              </a:rPr>
              <a:t>latere della descrizione quantitativa della ricettività turistica dell’area in questione, è importante sottolineare che la debolezza della stessa, associata a una mancanza di servizi accessori, provoca flussi di turismo del tipo “mordi e fuggi”, laddove invece vi è un’articolata serie di attrattori ambientali, culturali, storici e archeologici meritevoli di un maggior dinamismo turistico. Esempi di sistemi territoriali presenti nel territorio sono le Unioni dei Comuni che svolgono forme di gestione associata per l’esercizio integrato di funzioni. Sono costituite quelle del </a:t>
            </a:r>
            <a:r>
              <a:rPr lang="it-IT" sz="1000" dirty="0" err="1">
                <a:solidFill>
                  <a:schemeClr val="tx1"/>
                </a:solidFill>
              </a:rPr>
              <a:t>Logudoro</a:t>
            </a:r>
            <a:r>
              <a:rPr lang="it-IT" sz="1000" dirty="0">
                <a:solidFill>
                  <a:schemeClr val="tx1"/>
                </a:solidFill>
              </a:rPr>
              <a:t> (7 comuni del Montacuto), del Villanova (5), del </a:t>
            </a:r>
            <a:r>
              <a:rPr lang="it-IT" sz="1000" dirty="0" err="1">
                <a:solidFill>
                  <a:schemeClr val="tx1"/>
                </a:solidFill>
              </a:rPr>
              <a:t>Meilogu</a:t>
            </a:r>
            <a:r>
              <a:rPr lang="it-IT" sz="1000" dirty="0">
                <a:solidFill>
                  <a:schemeClr val="tx1"/>
                </a:solidFill>
              </a:rPr>
              <a:t> (13) mentre il </a:t>
            </a:r>
            <a:r>
              <a:rPr lang="it-IT" sz="1000" dirty="0" err="1">
                <a:solidFill>
                  <a:schemeClr val="tx1"/>
                </a:solidFill>
              </a:rPr>
              <a:t>Goceano</a:t>
            </a:r>
            <a:r>
              <a:rPr lang="it-IT" sz="1000" dirty="0">
                <a:solidFill>
                  <a:schemeClr val="tx1"/>
                </a:solidFill>
              </a:rPr>
              <a:t> ha confermato la propria Comunità Montana con i 9 comuni. In ambito pubblico è attivo il Programma Plus (settore dell’assistenza), la rete dei </a:t>
            </a:r>
            <a:r>
              <a:rPr lang="it-IT" sz="1000" dirty="0" err="1">
                <a:solidFill>
                  <a:schemeClr val="tx1"/>
                </a:solidFill>
              </a:rPr>
              <a:t>Cesil</a:t>
            </a:r>
            <a:r>
              <a:rPr lang="it-IT" sz="1000" dirty="0">
                <a:solidFill>
                  <a:schemeClr val="tx1"/>
                </a:solidFill>
              </a:rPr>
              <a:t> (in ambito lavoro), i Sistemi Bibliotecari del </a:t>
            </a:r>
            <a:r>
              <a:rPr lang="it-IT" sz="1000" dirty="0" err="1">
                <a:solidFill>
                  <a:schemeClr val="tx1"/>
                </a:solidFill>
              </a:rPr>
              <a:t>Logudoro</a:t>
            </a:r>
            <a:r>
              <a:rPr lang="it-IT" sz="1000" dirty="0">
                <a:solidFill>
                  <a:schemeClr val="tx1"/>
                </a:solidFill>
              </a:rPr>
              <a:t> e del </a:t>
            </a:r>
            <a:r>
              <a:rPr lang="it-IT" sz="1000" dirty="0" err="1">
                <a:solidFill>
                  <a:schemeClr val="tx1"/>
                </a:solidFill>
              </a:rPr>
              <a:t>Meilogu</a:t>
            </a:r>
            <a:r>
              <a:rPr lang="it-IT" sz="1000" dirty="0" smtClean="0">
                <a:solidFill>
                  <a:schemeClr val="tx1"/>
                </a:solidFill>
              </a:rPr>
              <a:t>.</a:t>
            </a:r>
          </a:p>
          <a:p>
            <a:pPr algn="just"/>
            <a:endParaRPr lang="it-IT" sz="1000" dirty="0" smtClean="0">
              <a:solidFill>
                <a:schemeClr val="tx1"/>
              </a:solidFill>
            </a:endParaRPr>
          </a:p>
          <a:p>
            <a:pPr algn="just"/>
            <a:r>
              <a:rPr lang="it-IT" sz="1000" dirty="0" smtClean="0">
                <a:solidFill>
                  <a:schemeClr val="tx1"/>
                </a:solidFill>
              </a:rPr>
              <a:t>Fonte : </a:t>
            </a:r>
            <a:r>
              <a:rPr lang="it-IT" sz="1000" b="1" dirty="0" smtClean="0">
                <a:solidFill>
                  <a:schemeClr val="tx1"/>
                </a:solidFill>
              </a:rPr>
              <a:t>Gruppo Azione Locale GAL-</a:t>
            </a:r>
            <a:r>
              <a:rPr lang="it-IT" sz="1000" b="1" dirty="0" err="1" smtClean="0">
                <a:solidFill>
                  <a:schemeClr val="tx1"/>
                </a:solidFill>
              </a:rPr>
              <a:t>Logudoro</a:t>
            </a:r>
            <a:r>
              <a:rPr lang="it-IT" sz="1000" b="1" dirty="0" smtClean="0">
                <a:solidFill>
                  <a:schemeClr val="tx1"/>
                </a:solidFill>
              </a:rPr>
              <a:t> </a:t>
            </a:r>
            <a:r>
              <a:rPr lang="it-IT" sz="1000" b="1" dirty="0" err="1" smtClean="0">
                <a:solidFill>
                  <a:schemeClr val="tx1"/>
                </a:solidFill>
              </a:rPr>
              <a:t>Goceano</a:t>
            </a:r>
            <a:r>
              <a:rPr lang="it-IT" sz="1000" b="1" dirty="0" smtClean="0">
                <a:solidFill>
                  <a:schemeClr val="tx1"/>
                </a:solidFill>
              </a:rPr>
              <a:t>  </a:t>
            </a:r>
            <a:r>
              <a:rPr lang="it-IT" sz="1000" dirty="0">
                <a:solidFill>
                  <a:schemeClr val="tx1"/>
                </a:solidFill>
              </a:rPr>
              <a:t>PROGRAMMA DI SVILUPPO RURALE 2014-2020</a:t>
            </a:r>
            <a:endParaRPr lang="it-IT" sz="1000" b="1" dirty="0">
              <a:solidFill>
                <a:schemeClr val="tx1"/>
              </a:solidFill>
            </a:endParaRPr>
          </a:p>
        </p:txBody>
      </p:sp>
      <p:sp>
        <p:nvSpPr>
          <p:cNvPr id="34821" name="AutoShape 7" descr="data:image/jpeg;base64,/9j/4AAQSkZJRgABAQAAAQABAAD/2wCEAAkGBhQSERUUExQVFRQWGBYaGBcYFxwcHBgfFxgYGRgfGhgcHCYeHB8kHBUaHy8gJCcpLCwsFyAxNTAqNSYrLCkBCQoKDgwOGg8PGiwfHBwtKSksLCkpKSkpLCkpKSksKSkpKSwsLywpKSksKSkpKSkpKSkpKSkpLCwpKSksKSkpLP/AABEIAH4AyAMBIgACEQEDEQH/xAAbAAABBQEBAAAAAAAAAAAAAAADAQIEBQYAB//EAD8QAAIBAwIDBQQJAgUDBQAAAAECEQADIQQSMUFRBQYTImEycYGRBxQjQlKhscHwM9EVJILh8RZDcxdjcrPC/8QAGgEAAwEBAQEAAAAAAAAAAAAAAAEDAgQFBv/EACcRAAICAgICAQQCAwAAAAAAAAABAhEDIRIxE0FRBCIyoRRhUoGR/9oADAMBAAIRAxEAPwDSbqcDQgadNetRwBlNOmhBqUGih2GBrg1B3Uoaih2G3Vwag7qXdSoLDeJXeL60Ga6aKAOLvr+tKbvqaBupCaKCyRv9aTxBQJriaKCw5cUniUEGmk0UFh/FFcboqPXA06CwvjUnjUNvdSUUhWwvj+lMN002up0gsRmPWmE09qQimIbNdS11AAhcPSlF2oq3/WnG/ToVkpbpPKnbzUQX/Wua/RQ7JZY/8Uni1F8f30+w25lX8RA+JMUqpWw7JIf0Pypd/oflQLdq75fsrg3eH/p37yd3Tbs83TcvXHILhZR4dwbivEEQHRnBI9CpUjkSOtc/8jF/kVWKfwG8X0Nd43pUZbtzH2b5VSPKcFlLgHHlgDaSeDGDxBo9q8ZTyuVZkmUYQGXfkcQdoI9GgHjR/IxfI/DP4HeL6VxvCrH69o5HkvjcFibRzvUus4kGFI5QTBzVBf1zNqB4Kg6dvC2qy7Hm6pIJJXqpxIg4MVKP1eNs0/p5InC6K7xRUC/2vp7ZUPd2FkFwAo2VM4GPawcYoadv6UxF8GUZh9m33eKmR7WD/erefGT8Uy1tuJHvFMbUaVpT6wV8rJO1wRuaSfZiRwB6VXabtvT3WCpeQbkLAtKAEGNpZoG7PD041pdLqLpvqs/Yi1aIIggud4YbwfNgDFcn1OSLpxZ0YYtWmiA93SbnnVhd3igAyNviEMIlcbIwTyNU3e7t5dOA+l1Ic3HcHa39MNbKrtgYgqSOOa3DXp5znn6Vi/pOb7CzJ/7zf/Wf+K58cnKSTLSVK0Yj/qm4CdrBdzEwGbmsc+hG73k1pe6/bdzUPdZ/ZAaInbL3N0ZxgYA5CsWzfLFbTua3+XPTxW93Ba9LHBJ6OTI9GiD+oriw60KfT9q6PhXQc4UNSM5PShR6iuA/5mgY+aSmAfGupgQg4/nOlEUHeaUGtGQ20cjXYnBxQzFdQAZbZ9PmKUErDAiRkQeBFBgjlH5VzcDSY0a7Xdk3RJtXb58jkbr0eaV2L7HskFs8RA607Vdk3Qp8PU3y0qYZ1AiQDnYeABPrAHOpnaevKad3twbgTyqQTJgQCOdRO2O2jb04ZHQ3otCDBMsfN5ZmQCa+cbPXQ212XeIbdqL24M23zWsqD5SfssEjMfCnWOyrrIN+ouox4gC0dvuPhiR8Bxqfd1ICswZZ2k8RxAxgeooHZWvN3T2mfaHYKWExBzI28R8aQyMOytSCB9ZvAbyD/SwsHa8eHnMDZynjihpodTKA6lxuZwx2WTtAna3s5LQMcp9Km9jdpNdF3eQPDutbWIEhYg+vH8qff1xGotWgAQ6OxacjYeEcMzxosVI8v+kHRXBftG45LtZEyqYh3AHkAB6zWUuWiB7U5/Co9+a3X0pn/NWf/B/+2rB/WSbjLOFg++c16WHcEc8+wd+3AyZyeQitZ9FTH644AkeETzxDDlw5mspcAIMlsnkCcAZ9xpm7OC4PUAg8q1OPKLRmLp2e/FeOPf8ADrWL+k+3FiwYj7YwY62zXm4vRMG4J9/6zmnPrm4brsHEEmI5iCf96hDA4yTs28lqhQ1a/unfI05AOPEb9FrKtqTclmJBWPaME8oUfCfhWk7rOPAP/kb9BXoYuzmydGg+st1HyFcNU3UflUcN7/nXbvfXRRzh/rTfiFKdSfxfkKjE+tNjNFICSdUfxfkBS1EAHrXUaC2NTUicniPw849/XFO+sg+nuFOiz+G78x/ak3acfjHvZanyRTiINQPX05Uq6zrXbrGY3+/cB+ZrjesjjvH+taOaFx/sf9Yk8zj+fKutagG6lr7zRGOUgH9fyongqF3Q4GwuTuHshdxOBnyxisz2v2x9W1dm8m0+HsMcRBEsD1O1vh8KhPMq+0pGD9nsWuuP4b+EwFwqQhPAHl1pNdqnVGKKXYbAFnbMmDJ5Yk/Cg3u3dOpUeJ7aqyjaZIdlVOXMuB8+lJb7StXPYuK0otwR+FpCtwEAlWHw4V4TTPT0P1etKxtTxJdVgQIBPmbPIDMc6dqFlCE2K0EKxUHaYME45caFYvK4lciWz1KkqfzBqQMcf5xpWMbo1K7t+1zvaCFAhTG0cMkZk+tNQ7mebSqoaFwPMsAyfjIj0owP8mmoM0WFHmf0oR9cRQIAs28R+JrhmsS13yE+H5uXUQTIjnP5VsvpMuf58xmLNr8wx/esg9eth/BHHP8AJjtMmOnu/nrUoHOTznl+1QrNyN1WPZdsOS7jyLII6tGOHL9xW5SUVbEiFctyQY4Ex6TPzxz9KHeQDPSndpaoC4VCqsdCc8SCATMRUQ3N2InqB8v1ojK1YmS00rsQ2x2TgSqzwPmj1yPmOtX3da+43Lt+zDCJXaSzmB5j6KTtHQ1oPo5CPbuad7YLWzvJJz5wvATMGBnGQKf9IujtppLb2gBN9PMpn2VuEQfSSKkvqGp8TTxpxsEb/HymM5nGOOaQ6k/hPz/2rALrHC7Qx2wyxjg3tAY5/vVnZ70ECGQzy2t+oI/Su6OS/wAjleOujWDWdVPzFKNaOh4Z4fHliqZe0GMCAJIE7p/ap2xuoiqqSZimiWe0M8/fjlS1X2Q7GBbIEgEkqAOHU+tLU3lgvZrhP4JH+HOpO6YknIB/2FGtgkwpWT0AOOvCfjU421gksDwJEEgzPuFE1ujtWLVm9dYpvD7WRTHtYmPQ9a45Z0jpWFkLTsVIMIwWcOpjh0xkcfhQncDgbZI4gqMCAWM+gIJHQzwpuo7a00hbbXbrsdvhpbct7xnMdMcak65tHp1NzUp4blYCBovYIjdbBI+4MtGBxqb+or0bWH+yxvKraK6zNDeFdBAdokIYETxiDBryb6o91EUI24kiAhAz5vZHp+VepL2pZt9n3L+k8AhcqsE7mO0xclixuRMkn7h5VW9v9uX/AKsj7z4plbhW37KMhhkbO0MTt/tXPGTtuijiqNppexxa8O2LrsFW3mRkwMiQYEiQOVeU92+1L1kXntAsGXwzEkjBKbTmIbPrt5TW+7H7zhbdhdQbnj7F3lkgScKD+HgP1qk7jdktZ+sJfNoMxTasq/JoMzHMiOPurKaSkaaeh/YPffwtObd1LnioGCeQwcMRuPGd3Hnn0rfabzBWEjcAR6SAf3iqq3oLFxQQisDEMOEgkmIPUt7poOl7OtHb4YjaV9osDCMxxmeLc8EHPKpSp7SNpNF5dIUAEiRA+fDNKtuskTMoqO6qz22bcOAzzaTxw3pRbGrf/wB2YAxH3OBHmweR61jix2ZTv5pjc7TuoXVPJb8zTAi2DnaCeZ5Vle3LqozwwYtc5SIA3AjIHPpjhXp+qsL4xvMLovNsIYWwwTackAg8RKwREdK857wo41Dh1+822VgkTIJU+8HhXfildL4Oaca2VNl+O2WmBgSJ5f8AFWPZN+7BtlG8JifOVICnG7zcIwOdRzpH2YldpkwYnBMkcz68qi3CzCWLMB1JIH9qu05aZjoBr7bC62SSCIOMjjPyNBS049JqWDXFqaj6FZqfo47baxq0DmVvFbbE5iCdsf6itaz6StMLegs2xELfAkCPu3OXxrAd1dKb2qt21IQkzJHSG/VYrf8A0q6qdJbmP668o+5c/vXNNJZFRVfizy9xQVAknoufnXBzJPX345dcUTT2SyRwk+1EwBIrrboiR7WsdYCsQPvAHEHB/WKsdLrQkwJBx5ieRwceufhUG5xjZtUYGPgZPM0ZcEicSR74NGhmn7B7XtqjLce4CMjaR5hgbVG05EdeFLVTo9I7Hyox9ymkrnmlfZaKddGpu959Na43DdaMAKdhKyI/1HAPQU1PpE0122trV6abdoOVQPAM7SoAxkbSByisGLeCWMYPMc/Q/PrFBtojSSxiRyj1iT7qnxSMOdm87C7csmxqjuu6dC+8G2drkuYt29wEkFQd2cbcc6Xu12UgvWtTbYXVS5MHcu4qmSWMn2pOZx76wi7PNNxlkzAPlB4AxGTx+DGi6Lte5py4tXJkQrFtscOAMiRHHjz9KGn6GpL2erdqWFub7zhgG8zojMVhBAIC7VMgHlPUmqc98tJAG+4VGRFtseonn0NVPc/X6u5Zbc3lX2N6glvKZA3RKwOXWsz2X2kbfAEE9I/nPHwrMMLd8mW81LSNNqu9ouOi3blw2YYlpJD5EQh2tIIiNxBPSrXs6/acxZeVJMBbW1gMkl5J6cZrL94+2E1Fiyqq3i2ydxKKqkHjLKeoHLrWo7M756SzpkQJca4EG7aABujMEnh6+nA03DWkZU9k/TXVQeXUbZkqArksRxkg5JJEn1pz3tRgg2DPJkuKw4jKnPEfGqez3wRjbL23UeZVZjIUzJ2QMmdo5RVh2/2lbfVWfqg+zcAux3Nt3E5ChwRgGR16VN4zXMtNIuoY+c2FBjIDFm2ngCSAMTBzVhsbcDKgDdwaAcc/1rz3UXrpkEWmXxNu0h/MACQTuY7YIzA6Zp9zsa26uxtBCj7TJcoApCsZUiAMmecYpeP3Yc/hGxv9sKNR4O9VfapI3cRE+U8CcxE1i+8GmbUa/wAO0AWuFQPN5fZH3uWBVBr7CLdO1gEPAGR0APDhn14Vfd2u17tm2/h27VwbgRN1VIMcQCN54cYj1q6h41yjsm3y0xdF2DqIjwQwlgWDjlI9mZq37E7nqmlunUogdG3kkG59mFAwFIyGJJwaqf8AGNQdz6fcl03CXCkcCSz5C5kTmuvdt6phdW7cdbZXA3A5+8CYEbhHy9aTWR66NXFE7WWtFsuKv1badpEJdRjtHAkAyd0kGRxiKqLOp0DIQtnUG4ykSg3ATGQrOeFSO7F9GuILgB3EoJA4suDB4wacO9N0RFjSrtAMiz8cEPM/2o4u6W/90Lkqtkb6O7wHaCKDjbd5QcLAmeGJx61ru/3nt6dWXcoa45E8dtvHP14Vgx3qe3rV1PhWWfbtPlIBxBMA4aDE1L7U7yPrbqKWNpFDALiAWBkkjJzAHotOWObkpGeS40V+rEWtgBUsZEZkho8xHQTA5RxodpEDpG5iN21RgkkenMZwattX2bpfqD3Ld1nu2vus8AkuBhfaA80/wiqS5cNu3OwEmd24+aJwIHMk9OFCZOSoho0XC1wNjkzSRHD+1aLuZYOovFVIUslxRM4ubSVJjJAjIrNayEJULbJIB3jcB8AWIn86b2d2tcsXVuWnZGUQCInPH96o3aCLp2eq9u9gNas3bm7yrplEB7n9bcNzjPslcR+VLWE1He7V3F8152DDaZIgicAiMikrMMTS3RuU7M34p69KkZKjzCD06AY6Z/vUcr1pxfPSOU4/OgwHLrA3SxHXhz4fPnTUgqoLKMnG08+p+VDstxA9M/zj/tT3SYknIET86ANP3K1Qi8bxdktAEe0QAW28fujPPrT7/dlrzKbRsoEUB9qlRLMZhQSTC5npWXsP4YO3iRBn4H9RiiaXtE2lYKSu4EGAOB68opbTs1yVVRs9d3MuG2EsQfKpdmZQGIB9iJIDE5B+FSu5vclbrsl3N237VjcoJgAyp3SwjMiBmJpO6fbm9ftGYxiACcx5AkEKFAGRGSPSnantizZ1um1ds3CXIRSSAFhgCZmNhUsGB4cRWOWR/ayn2VaJd7vZot/mVk8MbAluzmFOQznAEz5VxjJbhRLP0gaVB5Vv44HwxjM8S3D0+VYPtRF8dtrTD3TgYyxiDwOP1xT9F2Q73bYRX3M0CVJXJEktEACeNPwRq2/2LySvRrbXe3Qpc3Jp7gdiSDsRSc+bIIpF7zW3YNZNy3bcG063c7yW3DaNzRAUdBiq3Wd2UtyLt4JeV3UQCUEmOWDPvq07L7F0rORcfFtDcCtvUhgVUZA82WOIPA45hcYLextt6IXaGjTeLrONoFq2ARPsqqLMDnEnEZos2jus+DYFzarBkBRgOcMFiTw+NWfa+q7OtodxF4Bh5Ld6WVgTDbdwGD64qu/6h0G8ONLeLERJfMDhnfy6H9qOSkrph17BafW2rVl3aywu24DncpVgOo9pTDcpFH7N70qm+ez7bGQxDMsyRAMFZyFJn0oXaHb+lNnamj3MYDG607h/8UIk4AmqzUd8POfsrCAk+XwgcR+JiTif1pPi/T/6Z8lasvf/AFDtKFjQadeaneBluYhOPGKyOq7aRrrk4HmhPwRhVD8WxPIDhUk97SGLtYsMoiAbQHuxB+dWWl76W4xptOOMzaUk+5uvrwpxlw2l+zLkpdsyXatweL5SdpMhWEEZ5+/jRdX2ZdW4AbdzaVVvKpPtLPGPj1pe1tP4153UBdxJ2Ak7ZyQGPKrnS94LhJF11YLaAWY8rIsJAXiYG3PGuhNy2jOilu6oo3BkwIxnEZIIgzwqXqPECC8Fcq0Au7iGEEwCFgHMwMiKb2ijajzcIJJO0gZ4ge6aPp9S/wBUbTlSyq4vSq+yoQ223emRB99ZlH2gSRT3L3l3CyWtzB3sWUnBxERzz0qCWEkxAk+UchPD5Yq103Z/jXLdpWjxGW2DxA3GBIB5T+dBbspgSsjcG2mOMg7Y+dHHYA0g4lhA4ATGeMzXU46TaWlpZRkR+GuqqFREJjpSEmOQ+NCNOjJ9JqBqhAM4OfTn6+vuqbdaD1kATH6UwLC9T+nSKE7mPdTF2wTOZmnKZPw/TrSWedd4nPHSkMn6PXshEGAAFA5dZxzxxqd2lqfE09u5MENlIAAMxiMxnpxNU9lCQxEYiZ9avOx+y9O6A33vBtwjw0QgjAg7mEZ50+ddhxY+xbIXcIEEDgeY/nyq97A7x6q3bYoquqQYIcgdQAOMgiV4EVY9s9y7GjZTee7cUuFCqVglmAhsAxHQzWwXw9NpbVy3ZRFuPaWFMGLhgEkjPtAkVPJmi1SVlYQd9nnWqFy6puPptgdmICyBIYHAaWAMk/Amj3O71y7bbwyqEwIIO7ytJMgEHBHP4Vsu9ai0LVtV3LqTcG3cVCsgNwsCASOHAY91Z633p3WifCTem2SQYLEqrMIONw2z7vdGVOTjoHFJ7KbXdx72x2thXCwWAPmx0WOQk1Q27hCnaM7TFabvD3tuXrX9NbeZV0uXAwIMZzBGeBn4VQaLSTBwRHM/Plx9a6I83F8ycuN6KdtexYdSRJ54PH309Low2CQfLu5Hj7sDnVz/AICXV920NAKkcyDzxjHMVn3WJ95/LnU6MUcmoJMHbzmRiP3g5ph1IkxMER6/yaEUzjE/2zTAOtBrih+6DPHIwcgx16+6rK3rBccwm0E4VcwMTxP5VXXVzxp+jjcu6Ynken7VqLroPRve7XZNm/d8E3HRGTczEMA7EsAvIDEZzM1Z6HX6awGWwr27jA7rgtK5IU8CzvETyI+FUY1Vv7F7inYcbElQpEEkSx5N+VaTsrs+/cS94dwW1XeG6tjjO3oekzz6wlt7Kx10ROx9Hp9Rd3ISzj/u6lgiAo3Pw3B3TgQIxWju6BdLZa+LPZ73UO7xFbJJbjuywYz7XKaZ9GPZE3jcdgSEZdsCIO3aeHHGaue9fZNoaJ38NA0jIRZ9vqAD+dDi77C1R573h72HVWXtXtLp7WyCrIZaZ4bgJ28zmuqiCA2ixdyfszJH4rbTzrq6opJUSs//2Q=="/>
          <p:cNvSpPr>
            <a:spLocks noChangeAspect="1" noChangeArrowheads="1"/>
          </p:cNvSpPr>
          <p:nvPr/>
        </p:nvSpPr>
        <p:spPr bwMode="auto">
          <a:xfrm>
            <a:off x="63500" y="-581025"/>
            <a:ext cx="1905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34822" name="AutoShape 10" descr="data:image/jpeg;base64,/9j/4AAQSkZJRgABAQAAAQABAAD/2wCEAAkGBwgHBgkIBwgKCgkLDRYPDQwMDRsUFRAWIB0iIiAdHx8kKDQsJCYxJx8fLT0tMTU3Ojo6Iys/RD84QzQ5OjcBCgoKDQwNGg8PGjclHyU3Nzc3Nzc3Nzc3Nzc3Nzc3Nzc3Nzc3Nzc3Nzc3Nzc3Nzc3Nzc3Nzc3Nzc3Nzc3Nzc3N//AABEIAKEAeQMBIgACEQEDEQH/xAAcAAAABwEBAAAAAAAAAAAAAAAAAQMEBQYHAgj/xABJEAACAQMCAgUHBgoIBwEAAAABAgMABBEFEiExBhNBUWEUInGBkaGxBxUjMlLBJUJTYnJzkqLR4RckVFWCsvDxMzVDRJOUwhb/xAAaAQADAQEBAQAAAAAAAAAAAAAAAQIDBQQG/8QAIxEAAgICAQQCAwAAAAAAAAAAAAECEQMhEgQxQVEUIhMjYf/aAAwDAQACEQMRAD8Aewuk8EcsR3JIoZT3gjNdbar3yfX/AJXofk7k9ZaNsOfsniPvHqqz7a7uOXOKkciceEnER20W2lttDbVEiGyiK0vtoitADcrRbacbaLZVAIbaLbS+yiK0CENtFtpxsoilAhDbRbaWKUe2mAhtottLlKLbQBnvQu7+bekyQu2I7sdUePDPMe8Y9daiUI76xa4DdUlzASrKQykdhHOtg0eS11LS7a8SGPEsYYgLyPaPbmub0OS4uJ7urhTUhwQBzIHpNclkHN1H+IUo0NspxshB7sDNcyPa265lkgiH5zBa91nko5yv2l9oocOwj20xn6QaNB9fUbf0I274VHzdNNIUkReUzEfYhIB9uKh5sce8i1jm+yJ0kDtrmQFgAjhWzzIzVXbpzbiTaNPnC44MzD4fzplfdMTdwyW/kUQjcYJkl/gKwn1mNLTs1h0833RdRwUbsk9uFNEcYJ2vw/MNQuldJbWaCJLweTsQFV+cbegjl6KsKBXQOhDK3EEcc1viyxyL6sxnjlB7QgpB7HHpUijx4H2Uvsotla7M9CGARnB9lFjwPspxsobKYtDfHgaGynGyi2UBoyFcL9BGNwlG4DuJ5irn8l98Tb3mlSkBoG62L9FuY9uPbVJVJOsTq1yyuGTx7xTyHUH0vU49RtuDOskLhTjmOfwPqr5/Bl/HkTO1lx84NFt6dWVxLei6jSYwW8SJI0TbSGctgfumqXIImbJSVW/PiDe8Y+Fa18j0ljJpF9p2sXkFzfX85JgknEjMgUAdp/OOOfbS990e6GzM6213HGysQ3lCyLx/SIFTkyOc3IIQUYqJjJSItgSIO8YZD8KHUqcbDu9Egb761WX5O9PvifIbmKUkf9vdo3uaoPVPkqurWJ5ommUKMnegI9oqbKoqdjZ2MkqJfXhtix83fCcfHhVjsujekXAxHqUcpx+K6j3c6rt90fv9NjEkzRopONyScz6MfdSkWm6jJMirDAc4w7xrtJ4dq+mgCeueg+rQRtcadDLLDjLGNCQR4jk1Q9vqN7prgbJoihPGEnHjlT8KL5y1bR5BHHLdwPjP9Tu3Uent4Unc63PeydffS3lxIw2lnKk48Tjj6aFaYVfctel9L4phtu0BUc5YRnHpXmPhVltbm3u4hLbTJLGe1TWTg2ryCRmeFxxDdWyn2rmn9pdvbkS29wvWD/qwyiNj+kDjd7K92HrZx1PZ5cnSRe46NPxRYquaR0mllkht7+3ZnkYIs0SHaT4j+FWjYK6eLLHIrieCeOUHTEttDbSm2hsrQzMXjyluo47kwR35FJSiOclYmKq6grkcSf8Aenco2W7M3A4Levspngoilc74xuHH218yd9khpUupwWy6lY3LJJbsx3ByrR4GCAc91SWlapcSwLcXE++aWU8CoJIzx8c+nFRdheNaW2qWu4GK8tN4PcwYDh6ifdV16IKI+jdmrEMrKWwR3kmnYhOyEt9aT3BI2xu2EeMkleYyAeePCmz6pdJZOpma2LRE4SUqgPcRw4+Fa3adF9C+ZIZn0u2Eptg7Oq7STtyeIrOb/SLEwlxFskZkVnDE5G4dh4UrsBrqOia7Lp9rq81skq7QvWJKgx2g4HbUCmpTW0phmiKFWyFaNWw3PIwBW16npnk3Q+e1Zo2JIbiuVHEdlYtNrEdlczWvkCsquyllYEtx8R99S5UtIaVhfOG9Wjmk2hiCRgoCcnnjPf7qtHR6XopqDE6ssUUsTnbGluXLjHMNjHPPMULDT0n0C1uoY3iW6kYZVV80DbzHb9arb0i6F2FloMt1Z26+WwqpyoKg8Rn6ozyzVJ2D0RE+gdEb/cYLm2jU/lY3hx68Ypkfk4sLv/l90soP5C5Rx7DxqAeS5s89alwyqqjdIMAHPE7mFO9SlSMq0UsdxEV3b2IPHsGQfiKKESnR/ohb6LO1xN9LdZIUlcCMejv8angjA4PHPbjlTLoxIs2mkJkqkhUMQRnt7QOWceqpbbXf6dRWNcTkZm3N2N9lDZS+2htrazGjDLtswFTxLcKQeUGd4xgMoDAd47fjSs+d8aZ5t8ONNwA9/OceHwr5o7wlOdkURB4LuQn01pei9SNLt1tpOshSMKrd+B8azi4A8ndQfODjPhwxUloWpz2EmI8urc4+w/zoq0B6ZlxHoLj7NoR+5WV3f/Cj/Wp/mFTTdPpLjS5I5bO0WJ4SpaO7JZRj7JUeyoG8uYxaxXAO6LrEbK8cjNSrQGo9IuGhzA9y/EV5z1OEtq12RtIM7cAw7+6tu1/pZptzpE0cIuRIxAAe2cdvPOMVnlu1niVpLldxlYkSKo4HwYdxoQ06LPZPCvQnRIkkjMscbmRFYFkJIIyOzhWj6uN+lXf6lj7qyK1ktEjm8nFvukQAdUqLnAPMrz51r05E2kyMjBle3JVhyOVpksoWkMV1a0LYI65QQfTU304tIOot5OoiyXYMdg48O32VX7F9t/bseyVT+9Vq6blfm2DLDPXjH7JpAVjQokjtpkiQIizHCqOAyAfvqR21G6BIxnuoQnm+bJvzyyMYx/hqa2V2+nn+pHKzqsjG+2hspx1eaHV1vyMqPP0uDdpnsUk+6m1spWebeMHPI+k04Zgbo444i7fE/wAqMZCFXXzl457+6vnjtDG4P0jr3j+dSOgjOrWn6wH2VH3g+lTHPt/166kejozq1t6T/lNWhM0G/wBTmtNC1CFCrRzxFGVhkAnhkdxqG6LObl4rSTDwm5iG0jvPEUprr/gmb/CPeKi+jFy1vrViRxTr1Zl78UktCs2vpJpHR6LTZo7ue104uuI5ZZ+rAb0bhmqEmqdDdMthBJfXuo3u4kmzB2E9mC4APqqwfKRo9l0g0y11e1Y9ZGTG0ikAhME4II7CKz+DQrq0ffDdyxnvMePbyrNf0tIsEsWl6pbRyaHeE3JbBtr1YwcH7LcmOccM5q26f0ImtbCDZeBXCAsvnJg9oyGNZhd2F9LMJfKbcyDtChd3pAPH15q+/JpearbiWPUJLi4tpDsjRVLCEjOT6D3dlMGMpGfY/Vna5B2t3HsrrUND6TabcXFzO4uNPmbrDmUMY3YjJ4gHie77uJScHde4kVoGt4k6MzMPyKt8DRdAymaBlb64U586IHj4E/xqfqu6M5OsKAPrQOuPWp/jTSTpBdaj0i1HS9Pmgt4rHaryMpZmc8/Ad3byro4cqhhtngy4pTy0i15ot1Vi5+cYBvm1khcgZjhJzw/SrrqNR/vy4/8AW/nT+ZH0HxH7MchbfPIX83IUHhml2YCTmG448MUyjYCV5HfaM4JPYPGlXYrLhiMVz6PcN7ht0wHDIJz/AK9VSvRzjqkR7gxHsNQdwcSs3effTvRdQazu+tMbyhUOVXhgd9PZJc9eb8FSDvZfjUPoR/C1p+s+6uNR1w3liyLZTKocAuSCM88Ux0zU1tL6CeSGQohyduM8j4060LyXjpJeXFrbxyQTuqSZieME7Tkc8d/DnVLE8893MwvrqKRpGJ6qRlzx8DVk1LUBq2jdZbwThRIrZdccs5qnM5iu2cHk54ZpPsXHvstfRVr59ZtUn1S7miwzGOR2IbCnAOTWzfJ/JM+n3aNt6iO6kWPhxzuJb4isU6Jzb9XtWBJA35yR9k1uHQHaNFn2/wBtnz4+fWV62aZEl2KfdoVu7gDskYe+r8w67on3lrL/AOKpOppt1K6A7Jn/AMxq76T9J0ahHfblfcRTIZm91qEWjSRX8qs8SEhlUccEGmFprul61r/4Ms5IHkhxLiALyb67EemnGrtG1mDMQsasGLFcgD0U1trqwm1DTpLG2hjFxbFTs81WbK5OT41opvjx8E8FfLyWW4ghCiS8Ijt49rOSefH21Zdmk/2+3/aWoK6sp7q0ntnaONpYiA+fNQ8Kgf8A8Zdf3jb/ALRpxlQpOSekY/Pt6mVgchgfiK5XzVRSeIXhXFxwjKjkcD00axiS4TLYHAE+FAxGU5Y95NEisGBHGlBGRKUwpJPAOad2wikgTCorZz5ufDsobocY2JeVSmIxLkKX348cYolaUMCR5mOVLyWTsWlWSEJwPEnIz6BXCwTFjjZIoGfMzkeOCM+urpkkguo4tLJFBLQOzMpHMEg8DShitr+He2RKiZkYDJzv2jOBgfi+2mMXV7AGB9I766hlaFsgnY2OsUfjDIOD38RUtDTFrVLzSr9JYm+q20yRkEDPD21sfyadJ4Pms2U8i+Vm5eSQuQo2sedZrBHBd6XcNEy7nm6xsc48vuwB99Mn0vc6yLdlGXkQCMVnJNqh2aRrGtW51W7ZUlZDM+GC5B48xirL0e6X6dFpUME63IZNyseqJHMn76zO11Zba0jiuWklYcGkXB7e7OaeWN3Dc3vWwyh4eq84gngd3DI7OZpV7GDWL+3uNMnhjMhLDYAY2GfdWeQyXBQwxCQxowLD7HHHxq56rasdRhlWZmDyI29ZABGoIBAHj99RUUBgbV4ZbQKVO8Myg5Ujhj3mtH9FZWDH+afC6Nj+TiCPUujcFxqEj3LguhMrZ4A8B7O+rJ829Hv7Lp37KVlPRW9fV+iVxoNvaNb3c0nWRwqrY25G4tnwyfGh/Rrr/fb/ALH862UE/J5nJp1RkMp89MdrUmZcOT40UreemBnHGkGzx7OPbWaNB4uHHnjdnvp1DcOkJWNgo5eio1Jgowa4dwxyoOaji2ylKibS8lVdu9OWPqcxQS7kVU+nOUGEOQCvoqDVjnBNdN53Acx21VS9itei0LfW/kxnmjgnm6wt1QVV3ewZpS4uNHurIS21u8EzfiliQp7qrttA0jKA23h34qUttLjQBpJRjuB++qjZMqZykssMySwjLqMAccGrNZzx3IXF31Zxx3tjjUVCkMTHCpw5HOTTyKWRmH08aqDyVsH20ONgpFii0ouoPlTOD3ICK7TRrJJln6h2kQ8y2Bn1VAmVAwIuGUgc+up7DrLRrt8vAPe2H++o4FcibuLR7plG1uA5KB3g+nsqs9KdWS2lfTpI3lmAUyGTBCg4OPWO7FS8XS21tI2luis+3iNg2n1DvrP9U1E6lqNzey8HncuQOwdg9QwKtL2K67Fo0Xp/eaVciRbZJF4ZXcV5csH11ev6abD+57r/AMifwrEwVP8AvXW0d37woJEH2sxKptGeWc1zsBrsUYoGcCJe6uupX7IrqjzQAQiQfij2V0I1HIAeqhmjBoA7UAV2DSWa6DUxCoaus8aSzXYNAC4PDjQ391I7qdWT2Yf+uJKy5/EYCgBlfkm3Oewio4Gr8brR5NOuILbZGXiZcMuCeHeaz8KMZxSHR3khfNxnNDzvy3urgAd1DA+wKAHAoChQpgHR91ChQAK67KFCgQYoxQoUAdLXZoUKAAKPso6FABn6h9FRg+oaFChjOKOhQpDP/9k="/>
          <p:cNvSpPr>
            <a:spLocks noChangeAspect="1" noChangeArrowheads="1"/>
          </p:cNvSpPr>
          <p:nvPr/>
        </p:nvSpPr>
        <p:spPr bwMode="auto">
          <a:xfrm>
            <a:off x="63500" y="-1539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34823" name="AutoShape 8" descr="data:image/jpeg;base64,/9j/4AAQSkZJRgABAQAAAQABAAD/2wBDAAkGBwgHBgkIBwgKCgkLDRYPDQwMDRsUFRAWIB0iIiAdHx8kKDQsJCYxJx8fLT0tMTU3Ojo6Iys/RD84QzQ5Ojf/2wBDAQoKCg0MDRoPDxo3JR8lNzc3Nzc3Nzc3Nzc3Nzc3Nzc3Nzc3Nzc3Nzc3Nzc3Nzc3Nzc3Nzc3Nzc3Nzc3Nzc3Nzf/wAARCAC/AQgDASIAAhEBAxEB/8QAGwAAAgMBAQEAAAAAAAAAAAAAAgMAAQQFBgf/xAA5EAABBAEDAgUCBAUDAwUAAAABAAIDESEEEjFBUQUTImFxgZEGFDKhQlKxwdEVIzMWJPBDYnKC8f/EABkBAAMBAQEAAAAAAAAAAAAAAAABAgMEBf/EACERAQEAAgICAwEBAQAAAAAAAAABAhESIQMxE0FRIgSB/9oADAMBAAIRAxEAPwD7KXgcId9nlLpSvZdHGMN0RdnCsOPdApkcI0WzNxCoyGkuypeEcYNi3lVuKGlKtPUAtx7qB5CHb7qbfdBLLiqJPKm2+qldEwrcVNxV0FNo7oASSpn6qUVEwmeqGlde6rI6oC9hI5VeUSeim491W8p9l0MQD+ZQ6cVglCJCp5h7o/odJ5IackpgawDi0kvdlCHu6o1aW5D9jB0SpGYw0IC8lAZTfdOY0rlAuY5vZKIeOU0yX0S3PK1m2d19Au1YZaAu9sqvMcFSThELy4o6azgBIbKSPUqfLai7VLiYQ1yiT5iiNU9x3y0qiO6JQi1y7dNgKCgaERCpBaQNFq9oVKIE0vaEOxFuVE2gXQdoV0FaiYVSraESq8oJWxTbXKvchLiRynNjpKVFvVUXIS7CZbi9pQlpKrcVW8p6pbiy2hdoSLULvdCXAqpCtgqb1yhOAaVFwCEu909FtZvdaomkJdfVVurk2noUSE9kJd3KEu900rLeyFze6m/3QF99U90aWWhCRQQuf7oS/HKOxqLdXZCa7IXPSy82q3U3E04USHOJURulqPVqKKiuJ12oSqUUTJFFLUsICKKieyEv7JgROENqt1oSa6pyFse5CXIDIhLxSrSbTNwQgpe4IfM7p8S5GlwQl+Ep0lZuh3KxzeIRR8EvPsqmO0XLTc52OUszMBouaD2JXG1GvllBBdtb2asJdZ91rj4bfaL5XpvMaT6XA/BU3DqvOMkcwgtNEdlrZ4jLw4NPzad8Vnop5Z9uvaEnKxx6+N49XpPumCZrr2uB+CouNi5lKcXAKrCXvBQulDeXBIzLVEhZnahjet/CU7V4sD91UxtK5SNbjSC1z36pzwRdfCS6fHJ+6ueOp5ukXi+ULpGjlwXLMouyaQOlaf4lXxl8jpP1EY5cEiTViqZ91h8wEchAXWMG05hC52tJ1Lyf1H6FRZCe9qKuMTbX0Uv91W4pBlA6ofOHdcHB2co07lRcFmM9dVRn7FPhS5xqJxwhL8dllM/uhM/unMKXONW/3Q7wsrtSEB1AvkKpgm5tW/3QufnlY36pou3N+6S/xCCOt80bb4twCrhfxPN0L7FU54aPUQPkrku8Y0YGdXD8+YFg1PjOgEnq1kZvsSVWOFqbnHcfrYx+k2Vnfr3fwtA+V5uX8RaJji1olkA6tbg/dZJ/xRpwP9vTvJ59TgtZ4pEc69LPqJJBTnLO52B3Xlp/xU9zW+RC1pvO42s0n4l1e4kCMD/48/uqxxkTba9gXAg5Si4E9PqvIf8AU+qLctjB9mpUn4h1RadsjQeh2KkvZF2bvjsrElLyMX4jnaQZNhFfy8oz+IZ7trYg3sQf8pbLT1Qc45vqrL3WQCSaXntH4/G9tauw68Oj4P0taP8AWdEMCR/HJai2HI7DZHt/9Q18qpNXtq3XZ5K5EfiOmkO1kzb9zX9U0NfJlosexRMZT7dJ0wHUlUJDV5+6ztidtG5wvsmCNtU5x96OE9SejlEXE8AFAZBxf2V7WjqFTzfLgfohXQHOF2LKDeDfT5RODSMUPgKW32+E09A54yhMoHTCJxZXVU4x8VWEao3CzM27tRTbH0H7qI1BcntPPQ+csZmBCWZbPJWPGLtbzL1tAdRSxmTFWVk1HiWlgrzZm2eGjJ+yqYRO3VOoxys+p8Rh0zd08gaO3UrzGu/EEhtulbsBGXnlcSXUvlcXyvLnc2cp8Ryel1v4medzdJGGj+d+T9lxNV4prJh/uamUi7reVzXyknlDJLtaCOT0KepCtOdK9xJc82ebNoTJQ/mKziV5FmqJ6mrQiVu11nKadtHmHabqz2STKcNFbu9JW8OcGg33UoNt14ukEcyfcQAbSZnhzjtcMCsBZ3Prg/ZBlxvFfKDh27F2jkbuaNtk10Wfdn4VGYkUCQPZLazRtaKuz8KnytcKwkk3xwgsk8D7JbKSnNLSb6dU2VrfL3AmiLpILqaGqi89eAptMxjWsaXFxu6wihAeQ1u4uJ6G7Wdz/MdTAtEMx0ztzP13gUlejkG50jGl222j6q2zzRgmnNsWNpVt1ZLmksae9KTTMDR5V3XUKOVPjFs8V1UTSxmqkaCbI3k0Vu0X4hn08flTNMxq2ucc/XuuOHi3Pre9wpxPVJcW7XNDfX0dfARzpXGPYaLx6Gfa2ceU84v+ErombAI68L542TbEaq/bJTNP4vqYMMnfsbwxyvDyfqLjp7505QOlJK854d+IWzy+XqS1u7+ICq+e4XcbI1zbaQR3BtbY2XuJ0d5hQultKLifhUSnsjfMUSTwogPUGSuqTPqooRcjqPZCX4WTWaSHU5cCD3Wemu5GLxDxSWVrg07Iq6HLlydxcHOvg5A6Lo6jw0UC11/KxP0ssbHsbVu6hPVTubY5nFx2tBygfQjae5x7pszJqDBTW9SOUiQvbtZF+gYG8J967OcdhwG7ycDgd0iSYE2Tnsm65znh2wtDWmmjcFzRZJ3HPZEl9lemp0tgC6Nd1W4Yzdd0hm0k7yQUbGxfxyEDs0J6LUH5rqNBrR8IXSOugSB2J5Rf9t5gPr29iUE3kl1sLqvjoj/g0WX59J+VCSwWb+Fohl08Tt3lucf/AHGwhlkgebEZHsDg/uotsVNMz302+NyG3BoAA3ErS9+nMjHmPAaAWj/9T9NqNH5xfqIWkEbQB0H3U7v4c1WE0QSeiayPeBTGi+TfVbYZtA0+pgIa7c3cCid+Smc57iATeN5A/osrnfxcxn6wmOm5cC89+EqQk+gOsnml059PppXNqUvOLLJGkH6HhSPwiMNJ81+7cdzqwB8o+ST2fx2+nOY3ZdEexU9RcPVfs7gLb/p079wiIJHABqkEujmicd8RI2h18qecv2OGUZHOLSQTRHRQ4yeT3VPBY0l/6j/CUHkySRtk2EisUMFPZKe/aPRj+YhIJsmju90ckb/S04v9VdFi1Wr8pxhZ/wAfXobSp6M1GqaBs3jOCK5/wsbp97gAA7sSlSPa+iwbj1PKGKRoBJy7NBVNQ9N0UrPSA5mOxXQ0+tl05Bic5rubvlefrALeSVT5ZCac43xdp1Nw2+i+H+KN1LAD6ZKy09Vs833XzOOaRrg8SODh2cvW+DeJ/mNMPNeDMzDs8joVthl1qsssNO8ZMqLB+Ys2MhRaIezc8Jb34SnS4wgc++qjR7Mc8Us8gDhkBWXjdSBzxaZM8sTRdjlZJIAeAt0hvokOPQBVKVcyfStz6QVkk0jQeF131m0hzBeU9hzPyrewVjTDsFuMbb4VhoCNhzvy46gKvywJwF0fLb2Q7Gh11lGy7c86cDkITAKwAt7mC0GwUkXcYnQYyAlPgb2yug5orCVsQXbCYaUETgO62OYKtDXbAS0rlWRwJwUTZJo8xyPae4cU5zACh29glcZZ2JlZ6aYfGdbHiRwkHZw5Tm+INlBcRtkAApxw75XOd7gKntFYu1nl4cL3ppj/AKM4fbJm+dJEWNcaxgGlZLYoiWv2sN5J/wDK6JUUUktNjwe54CweI+ZLIGCVro2ivR3/AL/ZYZSS8duiZ7m9A1D5J9O97HN8lryLa8DdjsuLLGGP9d/DuSurDpg+I+Ww2D+rnP1Webw/Vl1ujJzQBwT91G5Lo5uue6TgOBAvjoEBFUbWzU+HyaWTbMC2uayKq1iskktd+yre16PjO8uByPZUGObdOo9KzaLTad87cytZ23u2gqz58Aka6O6xvHFdMp7idfiw17WB0gJ9uqPR6tmm1Uc1WQ7IukqLUOLSJQD2sIpDuaGxkkOyQ4WqlLU+3rNNrWTbQC3ceM/q+FFyvDtLI0scHkNGacLr4UW8uWmFmO/b2Efj0UmrMLxsjNBjyaJNdR0XQk1MbK82Rjd3G5wFr5czWBoG4uJ/mJTm60ObZYLJ5ByQscfLZ7VcH00vo2EJffZfPY/HtZA1ux7w0GwHOu8e66EH4re0sbOwOJGS3BWk8sRcK9c+QpbnrjaDx7T62Uxf8bqsbjg/C6Ila8W1wcO4K0llTcbDHE10S3EWgdIOEBkBVJEeVEpzhn5QlxA4Rotw6x3UcRSz7rxlW0Dq5A2MkFURgqbgMYVB94GT2HKRey3coTgfKbIKbbtrR3c4N/qskk+CAx76/kalyhyDOVRx0SmTPLCTEWBvJcQK+VT5XF4YXsaKvGUcofEwi+cJTvT1H3SXTN2vd5ji4WB0tBvp7XRx2M2atFt+hqfpxLf4nAAZJ5Sf9Q0IeGh0kgv1eW2qHXJ/wjB1Ba9rXFgd1B4StN4bHALbK7OTRq/qpsyqsbhPYPzuo1ds00bIoTeHXwOpcfokP1MMB2WJqzgU0n+60u8PhGdh+9pEujbR2gLP4f2tfmn1BaPxKNrZhMymV6QxtEK2+I6Jk8cjhJjo3kYoWf8AC58sbmg01ZHMcDeFl5PBjtph5q1eMeIv1MgZAWtioi9tHPQrltaG8H7JrmEnKJsV8KJhrqLy8m/YGlxr1ONZAJwnb5HtIeS4diUccKe2EVwt8PGxy8jPHCCeKXR0ukBcChihFjC6ETKaMLbHCRjlnaaGlowopw4BRWTxjpSaBJNIg8bcCz3QRBrnASO2jqa6Jkhie4+SAwDADjdrzeVejYuN24gOJwpPJ/vEgn2tBG6MEbrvvaqaTe4loofKe+kydmRzvY0+o5ytUev1bcRyP74O2lghY57xtYXdwAtAjnlJqMANNep1ZS3TuMa3eM6+i1uokAHU8otP49r4mlvmhxPV4ulmZog4AyytDnGqGa+Uv8p6iA8OHQgH+6qZZVFmH26cf4l1bX3LseB0DatdHTePyah22PSte4CyBIW1+y5MMLAQI9I2wK3EnPyujpdLMIzHFDFGHdWsz91W8/pnb4Z7bX+J6o/8fhj+M75BX0VyazxB8BMUOmik5y4u+mSFIfDNU7DpXNaeaK0x+EMBJle53ycJ8PJ91HzeKeo4kuu8YazdLPHEasNaxoP7BdDwrUPkZI7WSvnfitxdQ9qW46SBgpkbR9FGxhl7Wj6LWYVGXl36hcsm5rdkTWkPB3AZx8pbnTVg18hatzQP0oHvBGAtZIyudrF+WeN7sFzzZPX7qCAA24krTY68IHWDgkD5TLZQjY3ho+UwEAdAhc42eqm8bqITIW8WRaoURkIfTuNHPTKokg2RSZiqjhxpLktpwbVl56UhJDhnlAZ527sloz2WKSEVwt0hpqQ/JU2bOWsflDqrEYvCceVWEuMVyqmNCaB1VAD3RN4wqhGxilrjNBYmuKe2QgJhosXZ5USNwUQHj42F7w26vrVo3RBrqBca59NEFamQHkBNj05cbDSvN4V33yxmjYGuDgwf/fOU15e8Frg2jmg0BbBpyOWomwm+FXCsvl2xRad7bqwD7rSzQukN0fsuhp4bcMLaxoBoLXHxz7ZZeXK1gg8MrOQD2wulptBC29wBPuE1vATGhx6laTGOfKZZe6JjYIsiMGvZM/M3iNgaPhJdzlVwq0Uwkh5nd1cVfnGuVlJtQGkz6P8ANwgfJ9Cl7hSU51m04DS7uq3ilmJI5JVb/dMHufQwqL7wcJJdY5QFxv4QDXOooC8brQucHcJbnJgyR/BHKtkt8hJu8KA0EA8uaQSgtL3c5Ql2CQgCmdgilne5Mkf6Elx6n+qFRRIrnKoO7oTVqkj0basPrCTZ7q7QejtxvBTGuIKz2UbbNZT2Dw4k8KKBwAFKI2NEMg49AWqNjG16RaKnHFCkQZ2XKuwt7C82cq2Rcp4ZhOjhJF8K5ElRMATgB0CIxhnur6YTJAaoUU0OpIc+lHvpCaa55JpURfVKElG+ULpupTiaYXd0BeEl0tpbpB0/ZUUjQ9wrBKVuPf8AZJdIcoPM90Sq0e9wSy4AJRk90JfZRBo3cFdt6/1WYvUL66p7GmgnblvVAT1ShJnKvzBxaNjQnHOFGuvFpZNmgh3U4o2NH7sc4Ql98lKL6Crdgo2NLkINhASELnWcBLc7nKi5dtJiInKHjgodx+VW76Jbi9GBx4KJpFJW497UDjwE5kLGhobfsmtIHA/dZ2kUjDj7/dVKg8PzQyokg0VEUadbbZpFQahc4qtxWEX7MDwFZmI6pBOULiqlTYc6UkZygMmaH90hzs3/AHVB5vKraTi/5RPfdZ6LMXEmjdBC556nlBWHmTH+Et0lDlKJA9yhLs8KuhozzChMnbhBYQF3JRsaMdJ2IQF1dj9Usu6f2VbhaVpyDJQl2EJchLvZLZ6NLgaQucPdJc6gqLrPKVzVMDi5UH0kbzam8pc6fBo3ZtTd7fVZ956WiElCk/klHE3chLqCVvJOFTiR1U3M5gYXUg3YSw4kWpuwp5rmIi7BNqXYSibV7lO1cTNxRsOUkHCc3CrHJNmjQaCW6WY20MaD0s9FZN9UpzG2SQTfY0qtv0WMn2Z5shb6Q0Hqbuv/ADCiWI2Zouz7qI3ar+Y//9k="/>
          <p:cNvSpPr>
            <a:spLocks noChangeAspect="1" noChangeArrowheads="1"/>
          </p:cNvSpPr>
          <p:nvPr/>
        </p:nvSpPr>
        <p:spPr bwMode="auto">
          <a:xfrm>
            <a:off x="215900" y="-15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12" name="Segnaposto numero diapositiva 7"/>
          <p:cNvSpPr txBox="1">
            <a:spLocks/>
          </p:cNvSpPr>
          <p:nvPr/>
        </p:nvSpPr>
        <p:spPr>
          <a:xfrm>
            <a:off x="7594601" y="6101931"/>
            <a:ext cx="2311399" cy="343219"/>
          </a:xfrm>
          <a:prstGeom prst="rect">
            <a:avLst/>
          </a:prstGeom>
        </p:spPr>
        <p:txBody>
          <a:bodyPr anchor="ctr"/>
          <a:lstStyle/>
          <a:p>
            <a:pPr algn="r" fontAlgn="auto">
              <a:spcBef>
                <a:spcPts val="0"/>
              </a:spcBef>
              <a:spcAft>
                <a:spcPts val="0"/>
              </a:spcAft>
              <a:defRPr/>
            </a:pPr>
            <a:fld id="{B3EFADFE-3BA0-463A-87C4-0A39F95BAD0C}" type="slidenum">
              <a:rPr lang="it-IT" sz="1200">
                <a:solidFill>
                  <a:schemeClr val="tx1">
                    <a:tint val="75000"/>
                  </a:schemeClr>
                </a:solidFill>
                <a:latin typeface="+mn-lt"/>
              </a:rPr>
              <a:pPr algn="r" fontAlgn="auto">
                <a:spcBef>
                  <a:spcPts val="0"/>
                </a:spcBef>
                <a:spcAft>
                  <a:spcPts val="0"/>
                </a:spcAft>
                <a:defRPr/>
              </a:pPr>
              <a:t>12</a:t>
            </a:fld>
            <a:endParaRPr lang="it-IT" sz="1200" dirty="0">
              <a:solidFill>
                <a:schemeClr val="tx1">
                  <a:tint val="75000"/>
                </a:schemeClr>
              </a:solidFill>
              <a:latin typeface="+mn-lt"/>
            </a:endParaRPr>
          </a:p>
        </p:txBody>
      </p:sp>
      <p:sp>
        <p:nvSpPr>
          <p:cNvPr id="34831" name="Text Box 4"/>
          <p:cNvSpPr txBox="1">
            <a:spLocks noChangeArrowheads="1"/>
          </p:cNvSpPr>
          <p:nvPr/>
        </p:nvSpPr>
        <p:spPr bwMode="auto">
          <a:xfrm>
            <a:off x="48895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a:solidFill>
                  <a:srgbClr val="669900"/>
                </a:solidFill>
                <a:latin typeface="Swis721 Lt BT" pitchFamily="34" charset="0"/>
              </a:rPr>
              <a:t>1</a:t>
            </a:r>
            <a:r>
              <a:rPr lang="it-IT" altLang="it-IT" sz="2200" b="1" dirty="0" smtClean="0">
                <a:solidFill>
                  <a:srgbClr val="669900"/>
                </a:solidFill>
                <a:latin typeface="Swis721 Lt BT" pitchFamily="34" charset="0"/>
              </a:rPr>
              <a:t>. </a:t>
            </a:r>
            <a:r>
              <a:rPr lang="it-IT" altLang="it-IT" sz="2200" b="1" dirty="0">
                <a:solidFill>
                  <a:srgbClr val="669900"/>
                </a:solidFill>
                <a:latin typeface="Swis721 Lt BT" pitchFamily="34" charset="0"/>
              </a:rPr>
              <a:t>Inquadramento territoriale</a:t>
            </a:r>
          </a:p>
        </p:txBody>
      </p:sp>
      <p:sp>
        <p:nvSpPr>
          <p:cNvPr id="16" name="Rettangolo 5"/>
          <p:cNvSpPr>
            <a:spLocks noChangeArrowheads="1"/>
          </p:cNvSpPr>
          <p:nvPr/>
        </p:nvSpPr>
        <p:spPr bwMode="auto">
          <a:xfrm>
            <a:off x="503238" y="1044575"/>
            <a:ext cx="74020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1.5 Contesto produttivo-sociale </a:t>
            </a:r>
            <a:endParaRPr lang="it-IT" altLang="it-IT" sz="1400" dirty="0">
              <a:latin typeface="Arial" charset="0"/>
              <a:cs typeface="Arial" charset="0"/>
            </a:endParaRPr>
          </a:p>
        </p:txBody>
      </p:sp>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93360" y="303213"/>
            <a:ext cx="967979" cy="1298706"/>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22" name="Rettangolo 21"/>
          <p:cNvSpPr/>
          <p:nvPr/>
        </p:nvSpPr>
        <p:spPr>
          <a:xfrm>
            <a:off x="8569337" y="614211"/>
            <a:ext cx="216024" cy="138568"/>
          </a:xfrm>
          <a:prstGeom prst="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Stella a 5 punte 19"/>
          <p:cNvSpPr>
            <a:spLocks noChangeAspect="1"/>
          </p:cNvSpPr>
          <p:nvPr/>
        </p:nvSpPr>
        <p:spPr bwMode="auto">
          <a:xfrm>
            <a:off x="8662267" y="655142"/>
            <a:ext cx="71438" cy="71438"/>
          </a:xfrm>
          <a:prstGeom prst="star5">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extLst>
      <p:ext uri="{BB962C8B-B14F-4D97-AF65-F5344CB8AC3E}">
        <p14:creationId xmlns:p14="http://schemas.microsoft.com/office/powerpoint/2010/main" val="486096076"/>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 name="Rettangolo 22"/>
          <p:cNvSpPr/>
          <p:nvPr/>
        </p:nvSpPr>
        <p:spPr>
          <a:xfrm>
            <a:off x="565968" y="1124744"/>
            <a:ext cx="8644259" cy="5421112"/>
          </a:xfrm>
          <a:prstGeom prst="rect">
            <a:avLst/>
          </a:prstGeom>
          <a:solidFill>
            <a:schemeClr val="bg1">
              <a:lumMod val="8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it-IT" sz="1000" dirty="0" smtClean="0">
              <a:solidFill>
                <a:schemeClr val="tx1"/>
              </a:solidFill>
            </a:endParaRPr>
          </a:p>
          <a:p>
            <a:endParaRPr lang="it-IT" sz="1050" dirty="0" smtClean="0">
              <a:solidFill>
                <a:schemeClr val="tx1"/>
              </a:solidFill>
            </a:endParaRPr>
          </a:p>
          <a:p>
            <a:endParaRPr lang="it-IT" sz="1050" dirty="0">
              <a:solidFill>
                <a:schemeClr val="tx1"/>
              </a:solidFill>
            </a:endParaRPr>
          </a:p>
          <a:p>
            <a:r>
              <a:rPr lang="it-IT" sz="1050" dirty="0" smtClean="0">
                <a:solidFill>
                  <a:schemeClr val="tx1"/>
                </a:solidFill>
              </a:rPr>
              <a:t>Il </a:t>
            </a:r>
            <a:r>
              <a:rPr lang="it-IT" sz="1050" b="1" dirty="0" smtClean="0">
                <a:solidFill>
                  <a:schemeClr val="tx1"/>
                </a:solidFill>
              </a:rPr>
              <a:t>28</a:t>
            </a:r>
            <a:r>
              <a:rPr lang="it-IT" sz="1050" b="1" dirty="0">
                <a:solidFill>
                  <a:schemeClr val="tx1"/>
                </a:solidFill>
              </a:rPr>
              <a:t>° Rapporto del </a:t>
            </a:r>
            <a:r>
              <a:rPr lang="it-IT" sz="1050" b="1" dirty="0" err="1">
                <a:solidFill>
                  <a:schemeClr val="tx1"/>
                </a:solidFill>
              </a:rPr>
              <a:t>CRENoS</a:t>
            </a:r>
            <a:r>
              <a:rPr lang="it-IT" sz="1050" b="1" dirty="0">
                <a:solidFill>
                  <a:schemeClr val="tx1"/>
                </a:solidFill>
              </a:rPr>
              <a:t> (Centro Ricerche Economiche Nord Sud) </a:t>
            </a:r>
            <a:r>
              <a:rPr lang="it-IT" sz="1050" dirty="0">
                <a:solidFill>
                  <a:schemeClr val="tx1"/>
                </a:solidFill>
              </a:rPr>
              <a:t>sull’Economia della Sardegna è ultimato in un momento in cui i primi dati del 2021 mostrano l’economia italiana in leggera ripresa. La pandemia ha fatto emergere chiaramente alcune fragilità, come le disparità di genere e quelle tra generazioni, così come le differenze territoriali nella dotazione di infrastrutture digitali e di competenze.</a:t>
            </a:r>
          </a:p>
          <a:p>
            <a:r>
              <a:rPr lang="it-IT" sz="1050" dirty="0">
                <a:solidFill>
                  <a:schemeClr val="tx1"/>
                </a:solidFill>
              </a:rPr>
              <a:t>Il Rapporto sull’Economia della Sardegna raccoglie ed elabora i dati di medio periodo che tracciano le linee tendenziali in atto prima della crisi. Partendo da questi dati è possibile cercare di comprendere in che modo la Sardegna sia attrezzata per sfruttare le opportunità offerte dalle nuove politiche del PNRR quali siano i suoi punti di forza e soprattutto quali le debolezze.</a:t>
            </a:r>
          </a:p>
          <a:p>
            <a:endParaRPr lang="it-IT" sz="1050" b="1" dirty="0" smtClean="0">
              <a:solidFill>
                <a:schemeClr val="tx1"/>
              </a:solidFill>
            </a:endParaRPr>
          </a:p>
          <a:p>
            <a:r>
              <a:rPr lang="it-IT" sz="1050" b="1" dirty="0" smtClean="0">
                <a:solidFill>
                  <a:schemeClr val="tx1"/>
                </a:solidFill>
              </a:rPr>
              <a:t>La </a:t>
            </a:r>
            <a:r>
              <a:rPr lang="it-IT" sz="1050" b="1" dirty="0">
                <a:solidFill>
                  <a:schemeClr val="tx1"/>
                </a:solidFill>
              </a:rPr>
              <a:t>debolezza della dinamica demografica e gli effetti del </a:t>
            </a:r>
            <a:r>
              <a:rPr lang="it-IT" sz="1050" b="1" dirty="0" err="1">
                <a:solidFill>
                  <a:schemeClr val="tx1"/>
                </a:solidFill>
              </a:rPr>
              <a:t>covid</a:t>
            </a:r>
            <a:endParaRPr lang="it-IT" sz="1050" dirty="0">
              <a:solidFill>
                <a:schemeClr val="tx1"/>
              </a:solidFill>
            </a:endParaRPr>
          </a:p>
          <a:p>
            <a:r>
              <a:rPr lang="it-IT" sz="1050" dirty="0">
                <a:solidFill>
                  <a:schemeClr val="tx1"/>
                </a:solidFill>
              </a:rPr>
              <a:t>Nel 2019 si registra un nuovo minimo storico nel numero dei nati (8.858) e scarsa mobilità in entrata, sia da altre regioni che dall’estero, determinando una spirale di decrescita della popolazione. Particolarmente accentuato il processo di invecchiamento, determinato dall’aumento della speranza di vita alla nascita (83,1 anni) e concomitante diminuzione del tasso di natalità (5,5 nati ogni mille abitanti). Si aggrava il rapporto intergenerazionale, che vede 222 persone sopra i 65 anni ogni 100 giovani dai 0 ai 14 anni, e aumenta il carico sociale ed economico sulla componente anagraficamente attiva della </a:t>
            </a:r>
            <a:r>
              <a:rPr lang="it-IT" sz="1050" dirty="0" smtClean="0">
                <a:solidFill>
                  <a:schemeClr val="tx1"/>
                </a:solidFill>
              </a:rPr>
              <a:t>popolazione</a:t>
            </a:r>
            <a:r>
              <a:rPr lang="it-IT" sz="1050" dirty="0">
                <a:solidFill>
                  <a:schemeClr val="tx1"/>
                </a:solidFill>
              </a:rPr>
              <a:t>.</a:t>
            </a:r>
          </a:p>
          <a:p>
            <a:r>
              <a:rPr lang="it-IT" sz="1050" dirty="0" smtClean="0">
                <a:solidFill>
                  <a:schemeClr val="tx1"/>
                </a:solidFill>
              </a:rPr>
              <a:t>Nonostante </a:t>
            </a:r>
            <a:r>
              <a:rPr lang="it-IT" sz="1050" dirty="0">
                <a:solidFill>
                  <a:schemeClr val="tx1"/>
                </a:solidFill>
              </a:rPr>
              <a:t>la relativa scarsa diffusione del contagio virologico, nel 2020 in Sardegna si sono avuti 15.801 decessi, con una </a:t>
            </a:r>
            <a:r>
              <a:rPr lang="it-IT" sz="1050" dirty="0" err="1" smtClean="0">
                <a:solidFill>
                  <a:schemeClr val="tx1"/>
                </a:solidFill>
              </a:rPr>
              <a:t>sovramortalità</a:t>
            </a:r>
            <a:r>
              <a:rPr lang="it-IT" sz="1050" dirty="0" smtClean="0">
                <a:solidFill>
                  <a:schemeClr val="tx1"/>
                </a:solidFill>
              </a:rPr>
              <a:t> </a:t>
            </a:r>
            <a:r>
              <a:rPr lang="it-IT" sz="1050" dirty="0">
                <a:solidFill>
                  <a:schemeClr val="tx1"/>
                </a:solidFill>
              </a:rPr>
              <a:t>del 16% rispetto alla media del quinquennio precedente, causata dagli effetti diretti e indiretti dell’emergenza sanitaria (tra i secondi la contrazione dell’offerta sanitaria, il minor ricorso ai servizi di emergenza anche per pazienti in condizioni acute etc.). A questo si aggiunge una influenza negativa sul già basso tasso di natalità che induce gli individui a procrastinare la decisione di avere figli: le prime stime sul numero dei nati indicano che nel 2020 c’è stata una loro riduzione a 8.248. La combinazione dei due fattori non può che aggravare il segno negativo del saldo naturale</a:t>
            </a:r>
            <a:r>
              <a:rPr lang="it-IT" sz="1050" dirty="0" smtClean="0">
                <a:solidFill>
                  <a:schemeClr val="tx1"/>
                </a:solidFill>
              </a:rPr>
              <a:t>.</a:t>
            </a:r>
          </a:p>
          <a:p>
            <a:endParaRPr lang="it-IT" sz="1050" dirty="0">
              <a:solidFill>
                <a:schemeClr val="tx1"/>
              </a:solidFill>
            </a:endParaRPr>
          </a:p>
          <a:p>
            <a:r>
              <a:rPr lang="it-IT" sz="1050" b="1" dirty="0">
                <a:solidFill>
                  <a:schemeClr val="tx1"/>
                </a:solidFill>
              </a:rPr>
              <a:t>La struttura produttiva: imprese stabili, crollo dell’export di petrolio</a:t>
            </a:r>
            <a:endParaRPr lang="it-IT" sz="1050" dirty="0">
              <a:solidFill>
                <a:schemeClr val="tx1"/>
              </a:solidFill>
            </a:endParaRPr>
          </a:p>
          <a:p>
            <a:r>
              <a:rPr lang="it-IT" sz="1050" dirty="0">
                <a:solidFill>
                  <a:schemeClr val="tx1"/>
                </a:solidFill>
              </a:rPr>
              <a:t>Contrariamente alle previsioni, nel 2020 la forzata sospensione o la limitazione delle attività di molti settori economici non ha intaccato lo stock complessivo delle imprese attive che nel 2020 sono 144.128, 1.006 in più rispetto al 2019.</a:t>
            </a:r>
          </a:p>
          <a:p>
            <a:r>
              <a:rPr lang="it-IT" sz="1050" dirty="0">
                <a:solidFill>
                  <a:schemeClr val="tx1"/>
                </a:solidFill>
              </a:rPr>
              <a:t>L’impatto immediato è stato invece sul flusso di iscrizioni e cancellazioni, diminuite rispettivamente del 15% e del 17,3%͘ L’elevata densità delle attività produttive rispetto alla popolazione (89,8 imprese ogni mille abitanti), maggiore alle altre aree del paese, è determinato dalla loro ridotta scala dimensionale (in media solo 2,9 addetti per impresa) e dalla preponderante presenza di microimprese (oltre il 96% del totale) che assorbe una quota di addetti del 62,3% (39,7% nel Centro-Nord).</a:t>
            </a:r>
          </a:p>
          <a:p>
            <a:r>
              <a:rPr lang="it-IT" sz="1050" dirty="0">
                <a:solidFill>
                  <a:schemeClr val="tx1"/>
                </a:solidFill>
              </a:rPr>
              <a:t>Dal punto di vista settoriale la regione conferma la sua specializzazione nel comparto agricolo (24% del totale delle imprese) e nei settori collegati al turismo (9%), mentre i settori tradizionalmente a più alto valore aggiunto, relativi ad attività finanziarie, immobiliari, professionali, scientifiche e di supporto alle imprese sono invece relativamente meno sviluppati in ambito regionale</a:t>
            </a:r>
            <a:r>
              <a:rPr lang="it-IT" sz="1050" dirty="0" smtClean="0">
                <a:solidFill>
                  <a:schemeClr val="tx1"/>
                </a:solidFill>
              </a:rPr>
              <a:t>.</a:t>
            </a:r>
          </a:p>
          <a:p>
            <a:r>
              <a:rPr lang="it-IT" sz="1050" dirty="0">
                <a:solidFill>
                  <a:schemeClr val="tx1"/>
                </a:solidFill>
              </a:rPr>
              <a:t>Dal punto di vista del valore aggiunto è da segnalare ancora nel 2019 il sovradimensionamento dei settori legati alle attività svolte prevalentemente in ambito pubblico e ai servizi non destinabili alla vendita: amministrazione pubblica, difesa, istruzione, sanità e assistenza sociale e arti in ambito regionale sono responsabili della creazione del 31,6% del valore aggiunto totale, una quota che non ha equivalente in ambito nazionale e supera anche quella del Mezzogiorno.</a:t>
            </a:r>
          </a:p>
          <a:p>
            <a:endParaRPr lang="it-IT" sz="1050" dirty="0" smtClean="0">
              <a:solidFill>
                <a:schemeClr val="tx1"/>
              </a:solidFill>
            </a:endParaRPr>
          </a:p>
          <a:p>
            <a:endParaRPr lang="it-IT" sz="1050" dirty="0" smtClean="0">
              <a:solidFill>
                <a:schemeClr val="tx1"/>
              </a:solidFill>
            </a:endParaRPr>
          </a:p>
          <a:p>
            <a:endParaRPr lang="it-IT" sz="1000" dirty="0">
              <a:solidFill>
                <a:schemeClr val="tx1"/>
              </a:solidFill>
            </a:endParaRPr>
          </a:p>
        </p:txBody>
      </p:sp>
      <p:sp>
        <p:nvSpPr>
          <p:cNvPr id="34821" name="AutoShape 7" descr="data:image/jpeg;base64,/9j/4AAQSkZJRgABAQAAAQABAAD/2wCEAAkGBhQSERUUExQVFRQWGBYaGBcYFxwcHBgfFxgYGRgfGhgcHCYeHB8kHBUaHy8gJCcpLCwsFyAxNTAqNSYrLCkBCQoKDgwOGg8PGiwfHBwtKSksLCkpKSkpLCkpKSksKSkpKSwsLywpKSksKSkpKSkpKSkpKSkpLCwpKSksKSkpLP/AABEIAH4AyAMBIgACEQEDEQH/xAAbAAABBQEBAAAAAAAAAAAAAAADAQIEBQYAB//EAD8QAAIBAwIDBQQJAgUDBQAAAAECEQADIQQSMUFRBQYTImEycYGRBxQjQlKhscHwM9EVJILh8RZDcxdjcrPC/8QAGgEAAwEBAQEAAAAAAAAAAAAAAAEDAgQFBv/EACcRAAICAgICAQQCAwAAAAAAAAABAhEDIRIxE0FRBCIyoRRhUoGR/9oADAMBAAIRAxEAPwDSbqcDQgadNetRwBlNOmhBqUGih2GBrg1B3Uoaih2G3Vwag7qXdSoLDeJXeL60Ga6aKAOLvr+tKbvqaBupCaKCyRv9aTxBQJriaKCw5cUniUEGmk0UFh/FFcboqPXA06CwvjUnjUNvdSUUhWwvj+lMN002up0gsRmPWmE09qQimIbNdS11AAhcPSlF2oq3/WnG/ToVkpbpPKnbzUQX/Wua/RQ7JZY/8Uni1F8f30+w25lX8RA+JMUqpWw7JIf0Pypd/oflQLdq75fsrg3eH/p37yd3Tbs83TcvXHILhZR4dwbivEEQHRnBI9CpUjkSOtc/8jF/kVWKfwG8X0Nd43pUZbtzH2b5VSPKcFlLgHHlgDaSeDGDxBo9q8ZTyuVZkmUYQGXfkcQdoI9GgHjR/IxfI/DP4HeL6VxvCrH69o5HkvjcFibRzvUus4kGFI5QTBzVBf1zNqB4Kg6dvC2qy7Hm6pIJJXqpxIg4MVKP1eNs0/p5InC6K7xRUC/2vp7ZUPd2FkFwAo2VM4GPawcYoadv6UxF8GUZh9m33eKmR7WD/erefGT8Uy1tuJHvFMbUaVpT6wV8rJO1wRuaSfZiRwB6VXabtvT3WCpeQbkLAtKAEGNpZoG7PD041pdLqLpvqs/Yi1aIIggud4YbwfNgDFcn1OSLpxZ0YYtWmiA93SbnnVhd3igAyNviEMIlcbIwTyNU3e7t5dOA+l1Ic3HcHa39MNbKrtgYgqSOOa3DXp5znn6Vi/pOb7CzJ/7zf/Wf+K58cnKSTLSVK0Yj/qm4CdrBdzEwGbmsc+hG73k1pe6/bdzUPdZ/ZAaInbL3N0ZxgYA5CsWzfLFbTua3+XPTxW93Ba9LHBJ6OTI9GiD+oriw60KfT9q6PhXQc4UNSM5PShR6iuA/5mgY+aSmAfGupgQg4/nOlEUHeaUGtGQ20cjXYnBxQzFdQAZbZ9PmKUErDAiRkQeBFBgjlH5VzcDSY0a7Xdk3RJtXb58jkbr0eaV2L7HskFs8RA607Vdk3Qp8PU3y0qYZ1AiQDnYeABPrAHOpnaevKad3twbgTyqQTJgQCOdRO2O2jb04ZHQ3otCDBMsfN5ZmQCa+cbPXQ212XeIbdqL24M23zWsqD5SfssEjMfCnWOyrrIN+ouox4gC0dvuPhiR8Bxqfd1ICswZZ2k8RxAxgeooHZWvN3T2mfaHYKWExBzI28R8aQyMOytSCB9ZvAbyD/SwsHa8eHnMDZynjihpodTKA6lxuZwx2WTtAna3s5LQMcp9Km9jdpNdF3eQPDutbWIEhYg+vH8qff1xGotWgAQ6OxacjYeEcMzxosVI8v+kHRXBftG45LtZEyqYh3AHkAB6zWUuWiB7U5/Co9+a3X0pn/NWf/B/+2rB/WSbjLOFg++c16WHcEc8+wd+3AyZyeQitZ9FTH644AkeETzxDDlw5mspcAIMlsnkCcAZ9xpm7OC4PUAg8q1OPKLRmLp2e/FeOPf8ADrWL+k+3FiwYj7YwY62zXm4vRMG4J9/6zmnPrm4brsHEEmI5iCf96hDA4yTs28lqhQ1a/unfI05AOPEb9FrKtqTclmJBWPaME8oUfCfhWk7rOPAP/kb9BXoYuzmydGg+st1HyFcNU3UflUcN7/nXbvfXRRzh/rTfiFKdSfxfkKjE+tNjNFICSdUfxfkBS1EAHrXUaC2NTUicniPw849/XFO+sg+nuFOiz+G78x/ak3acfjHvZanyRTiINQPX05Uq6zrXbrGY3+/cB+ZrjesjjvH+taOaFx/sf9Yk8zj+fKutagG6lr7zRGOUgH9fyongqF3Q4GwuTuHshdxOBnyxisz2v2x9W1dm8m0+HsMcRBEsD1O1vh8KhPMq+0pGD9nsWuuP4b+EwFwqQhPAHl1pNdqnVGKKXYbAFnbMmDJ5Yk/Cg3u3dOpUeJ7aqyjaZIdlVOXMuB8+lJb7StXPYuK0otwR+FpCtwEAlWHw4V4TTPT0P1etKxtTxJdVgQIBPmbPIDMc6dqFlCE2K0EKxUHaYME45caFYvK4lciWz1KkqfzBqQMcf5xpWMbo1K7t+1zvaCFAhTG0cMkZk+tNQ7mebSqoaFwPMsAyfjIj0owP8mmoM0WFHmf0oR9cRQIAs28R+JrhmsS13yE+H5uXUQTIjnP5VsvpMuf58xmLNr8wx/esg9eth/BHHP8AJjtMmOnu/nrUoHOTznl+1QrNyN1WPZdsOS7jyLII6tGOHL9xW5SUVbEiFctyQY4Ex6TPzxz9KHeQDPSndpaoC4VCqsdCc8SCATMRUQ3N2InqB8v1ojK1YmS00rsQ2x2TgSqzwPmj1yPmOtX3da+43Lt+zDCJXaSzmB5j6KTtHQ1oPo5CPbuad7YLWzvJJz5wvATMGBnGQKf9IujtppLb2gBN9PMpn2VuEQfSSKkvqGp8TTxpxsEb/HymM5nGOOaQ6k/hPz/2rALrHC7Qx2wyxjg3tAY5/vVnZ70ECGQzy2t+oI/Su6OS/wAjleOujWDWdVPzFKNaOh4Z4fHliqZe0GMCAJIE7p/ap2xuoiqqSZimiWe0M8/fjlS1X2Q7GBbIEgEkqAOHU+tLU3lgvZrhP4JH+HOpO6YknIB/2FGtgkwpWT0AOOvCfjU421gksDwJEEgzPuFE1ujtWLVm9dYpvD7WRTHtYmPQ9a45Z0jpWFkLTsVIMIwWcOpjh0xkcfhQncDgbZI4gqMCAWM+gIJHQzwpuo7a00hbbXbrsdvhpbct7xnMdMcak65tHp1NzUp4blYCBovYIjdbBI+4MtGBxqb+or0bWH+yxvKraK6zNDeFdBAdokIYETxiDBryb6o91EUI24kiAhAz5vZHp+VepL2pZt9n3L+k8AhcqsE7mO0xclixuRMkn7h5VW9v9uX/AKsj7z4plbhW37KMhhkbO0MTt/tXPGTtuijiqNppexxa8O2LrsFW3mRkwMiQYEiQOVeU92+1L1kXntAsGXwzEkjBKbTmIbPrt5TW+7H7zhbdhdQbnj7F3lkgScKD+HgP1qk7jdktZ+sJfNoMxTasq/JoMzHMiOPurKaSkaaeh/YPffwtObd1LnioGCeQwcMRuPGd3Hnn0rfabzBWEjcAR6SAf3iqq3oLFxQQisDEMOEgkmIPUt7poOl7OtHb4YjaV9osDCMxxmeLc8EHPKpSp7SNpNF5dIUAEiRA+fDNKtuskTMoqO6qz22bcOAzzaTxw3pRbGrf/wB2YAxH3OBHmweR61jix2ZTv5pjc7TuoXVPJb8zTAi2DnaCeZ5Vle3LqozwwYtc5SIA3AjIHPpjhXp+qsL4xvMLovNsIYWwwTackAg8RKwREdK857wo41Dh1+822VgkTIJU+8HhXfildL4Oaca2VNl+O2WmBgSJ5f8AFWPZN+7BtlG8JifOVICnG7zcIwOdRzpH2YldpkwYnBMkcz68qi3CzCWLMB1JIH9qu05aZjoBr7bC62SSCIOMjjPyNBS049JqWDXFqaj6FZqfo47baxq0DmVvFbbE5iCdsf6itaz6StMLegs2xELfAkCPu3OXxrAd1dKb2qt21IQkzJHSG/VYrf8A0q6qdJbmP668o+5c/vXNNJZFRVfizy9xQVAknoufnXBzJPX345dcUTT2SyRwk+1EwBIrrboiR7WsdYCsQPvAHEHB/WKsdLrQkwJBx5ieRwceufhUG5xjZtUYGPgZPM0ZcEicSR74NGhmn7B7XtqjLce4CMjaR5hgbVG05EdeFLVTo9I7Hyox9ymkrnmlfZaKddGpu959Na43DdaMAKdhKyI/1HAPQU1PpE0122trV6abdoOVQPAM7SoAxkbSByisGLeCWMYPMc/Q/PrFBtojSSxiRyj1iT7qnxSMOdm87C7csmxqjuu6dC+8G2drkuYt29wEkFQd2cbcc6Xu12UgvWtTbYXVS5MHcu4qmSWMn2pOZx76wi7PNNxlkzAPlB4AxGTx+DGi6Lte5py4tXJkQrFtscOAMiRHHjz9KGn6GpL2erdqWFub7zhgG8zojMVhBAIC7VMgHlPUmqc98tJAG+4VGRFtseonn0NVPc/X6u5Zbc3lX2N6glvKZA3RKwOXWsz2X2kbfAEE9I/nPHwrMMLd8mW81LSNNqu9ouOi3blw2YYlpJD5EQh2tIIiNxBPSrXs6/acxZeVJMBbW1gMkl5J6cZrL94+2E1Fiyqq3i2ydxKKqkHjLKeoHLrWo7M756SzpkQJca4EG7aABujMEnh6+nA03DWkZU9k/TXVQeXUbZkqArksRxkg5JJEn1pz3tRgg2DPJkuKw4jKnPEfGqez3wRjbL23UeZVZjIUzJ2QMmdo5RVh2/2lbfVWfqg+zcAux3Nt3E5ChwRgGR16VN4zXMtNIuoY+c2FBjIDFm2ngCSAMTBzVhsbcDKgDdwaAcc/1rz3UXrpkEWmXxNu0h/MACQTuY7YIzA6Zp9zsa26uxtBCj7TJcoApCsZUiAMmecYpeP3Yc/hGxv9sKNR4O9VfapI3cRE+U8CcxE1i+8GmbUa/wAO0AWuFQPN5fZH3uWBVBr7CLdO1gEPAGR0APDhn14Vfd2u17tm2/h27VwbgRN1VIMcQCN54cYj1q6h41yjsm3y0xdF2DqIjwQwlgWDjlI9mZq37E7nqmlunUogdG3kkG59mFAwFIyGJJwaqf8AGNQdz6fcl03CXCkcCSz5C5kTmuvdt6phdW7cdbZXA3A5+8CYEbhHy9aTWR66NXFE7WWtFsuKv1badpEJdRjtHAkAyd0kGRxiKqLOp0DIQtnUG4ykSg3ATGQrOeFSO7F9GuILgB3EoJA4suDB4wacO9N0RFjSrtAMiz8cEPM/2o4u6W/90Lkqtkb6O7wHaCKDjbd5QcLAmeGJx61ru/3nt6dWXcoa45E8dtvHP14Vgx3qe3rV1PhWWfbtPlIBxBMA4aDE1L7U7yPrbqKWNpFDALiAWBkkjJzAHotOWObkpGeS40V+rEWtgBUsZEZkho8xHQTA5RxodpEDpG5iN21RgkkenMZwattX2bpfqD3Ld1nu2vus8AkuBhfaA80/wiqS5cNu3OwEmd24+aJwIHMk9OFCZOSoho0XC1wNjkzSRHD+1aLuZYOovFVIUslxRM4ubSVJjJAjIrNayEJULbJIB3jcB8AWIn86b2d2tcsXVuWnZGUQCInPH96o3aCLp2eq9u9gNas3bm7yrplEB7n9bcNzjPslcR+VLWE1He7V3F8152DDaZIgicAiMikrMMTS3RuU7M34p69KkZKjzCD06AY6Z/vUcr1pxfPSOU4/OgwHLrA3SxHXhz4fPnTUgqoLKMnG08+p+VDstxA9M/zj/tT3SYknIET86ANP3K1Qi8bxdktAEe0QAW28fujPPrT7/dlrzKbRsoEUB9qlRLMZhQSTC5npWXsP4YO3iRBn4H9RiiaXtE2lYKSu4EGAOB68opbTs1yVVRs9d3MuG2EsQfKpdmZQGIB9iJIDE5B+FSu5vclbrsl3N237VjcoJgAyp3SwjMiBmJpO6fbm9ftGYxiACcx5AkEKFAGRGSPSnantizZ1um1ds3CXIRSSAFhgCZmNhUsGB4cRWOWR/ayn2VaJd7vZot/mVk8MbAluzmFOQznAEz5VxjJbhRLP0gaVB5Vv44HwxjM8S3D0+VYPtRF8dtrTD3TgYyxiDwOP1xT9F2Q73bYRX3M0CVJXJEktEACeNPwRq2/2LySvRrbXe3Qpc3Jp7gdiSDsRSc+bIIpF7zW3YNZNy3bcG063c7yW3DaNzRAUdBiq3Wd2UtyLt4JeV3UQCUEmOWDPvq07L7F0rORcfFtDcCtvUhgVUZA82WOIPA45hcYLextt6IXaGjTeLrONoFq2ARPsqqLMDnEnEZos2jus+DYFzarBkBRgOcMFiTw+NWfa+q7OtodxF4Bh5Ld6WVgTDbdwGD64qu/6h0G8ONLeLERJfMDhnfy6H9qOSkrph17BafW2rVl3aywu24DncpVgOo9pTDcpFH7N70qm+ez7bGQxDMsyRAMFZyFJn0oXaHb+lNnamj3MYDG607h/8UIk4AmqzUd8POfsrCAk+XwgcR+JiTif1pPi/T/6Z8lasvf/AFDtKFjQadeaneBluYhOPGKyOq7aRrrk4HmhPwRhVD8WxPIDhUk97SGLtYsMoiAbQHuxB+dWWl76W4xptOOMzaUk+5uvrwpxlw2l+zLkpdsyXatweL5SdpMhWEEZ5+/jRdX2ZdW4AbdzaVVvKpPtLPGPj1pe1tP4153UBdxJ2Ak7ZyQGPKrnS94LhJF11YLaAWY8rIsJAXiYG3PGuhNy2jOilu6oo3BkwIxnEZIIgzwqXqPECC8Fcq0Au7iGEEwCFgHMwMiKb2ijajzcIJJO0gZ4ge6aPp9S/wBUbTlSyq4vSq+yoQ223emRB99ZlH2gSRT3L3l3CyWtzB3sWUnBxERzz0qCWEkxAk+UchPD5Yq103Z/jXLdpWjxGW2DxA3GBIB5T+dBbspgSsjcG2mOMg7Y+dHHYA0g4lhA4ATGeMzXU46TaWlpZRkR+GuqqFREJjpSEmOQ+NCNOjJ9JqBqhAM4OfTn6+vuqbdaD1kATH6UwLC9T+nSKE7mPdTF2wTOZmnKZPw/TrSWedd4nPHSkMn6PXshEGAAFA5dZxzxxqd2lqfE09u5MENlIAAMxiMxnpxNU9lCQxEYiZ9avOx+y9O6A33vBtwjw0QgjAg7mEZ50+ddhxY+xbIXcIEEDgeY/nyq97A7x6q3bYoquqQYIcgdQAOMgiV4EVY9s9y7GjZTee7cUuFCqVglmAhsAxHQzWwXw9NpbVy3ZRFuPaWFMGLhgEkjPtAkVPJmi1SVlYQd9nnWqFy6puPptgdmICyBIYHAaWAMk/Amj3O71y7bbwyqEwIIO7ytJMgEHBHP4Vsu9ai0LVtV3LqTcG3cVCsgNwsCASOHAY91Z633p3WifCTem2SQYLEqrMIONw2z7vdGVOTjoHFJ7KbXdx72x2thXCwWAPmx0WOQk1Q27hCnaM7TFabvD3tuXrX9NbeZV0uXAwIMZzBGeBn4VQaLSTBwRHM/Plx9a6I83F8ycuN6KdtexYdSRJ54PH309Low2CQfLu5Hj7sDnVz/AICXV920NAKkcyDzxjHMVn3WJ95/LnU6MUcmoJMHbzmRiP3g5ph1IkxMER6/yaEUzjE/2zTAOtBrih+6DPHIwcgx16+6rK3rBccwm0E4VcwMTxP5VXXVzxp+jjcu6Ynken7VqLroPRve7XZNm/d8E3HRGTczEMA7EsAvIDEZzM1Z6HX6awGWwr27jA7rgtK5IU8CzvETyI+FUY1Vv7F7inYcbElQpEEkSx5N+VaTsrs+/cS94dwW1XeG6tjjO3oekzz6wlt7Kx10ROx9Hp9Rd3ISzj/u6lgiAo3Pw3B3TgQIxWju6BdLZa+LPZ73UO7xFbJJbjuywYz7XKaZ9GPZE3jcdgSEZdsCIO3aeHHGaue9fZNoaJ38NA0jIRZ9vqAD+dDi77C1R573h72HVWXtXtLp7WyCrIZaZ4bgJ28zmuqiCA2ixdyfszJH4rbTzrq6opJUSs//2Q=="/>
          <p:cNvSpPr>
            <a:spLocks noChangeAspect="1" noChangeArrowheads="1"/>
          </p:cNvSpPr>
          <p:nvPr/>
        </p:nvSpPr>
        <p:spPr bwMode="auto">
          <a:xfrm>
            <a:off x="63500" y="-581025"/>
            <a:ext cx="1905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34822" name="AutoShape 10" descr="data:image/jpeg;base64,/9j/4AAQSkZJRgABAQAAAQABAAD/2wCEAAkGBwgHBgkIBwgKCgkLDRYPDQwMDRsUFRAWIB0iIiAdHx8kKDQsJCYxJx8fLT0tMTU3Ojo6Iys/RD84QzQ5OjcBCgoKDQwNGg8PGjclHyU3Nzc3Nzc3Nzc3Nzc3Nzc3Nzc3Nzc3Nzc3Nzc3Nzc3Nzc3Nzc3Nzc3Nzc3Nzc3Nzc3N//AABEIAKEAeQMBIgACEQEDEQH/xAAcAAAABwEBAAAAAAAAAAAAAAAAAQMEBQYHAgj/xABJEAACAQMCAgUHBgoIBwEAAAABAgMABBEFEiExBhNBUWEUInGBkaGxBxUjMlLBJUJTYnJzkqLR4RckVFWCsvDxMzVDRJOUwhb/xAAaAQADAQEBAQAAAAAAAAAAAAAAAQIDBQQG/8QAIxEAAgICAQQCAwAAAAAAAAAAAAECEQMhEgQxQVEUIhMjYf/aAAwDAQACEQMRAD8Aewuk8EcsR3JIoZT3gjNdbar3yfX/AJXofk7k9ZaNsOfsniPvHqqz7a7uOXOKkciceEnER20W2lttDbVEiGyiK0vtoitADcrRbacbaLZVAIbaLbS+yiK0CENtFtpxsoilAhDbRbaWKUe2mAhtottLlKLbQBnvQu7+bekyQu2I7sdUePDPMe8Y9daiUI76xa4DdUlzASrKQykdhHOtg0eS11LS7a8SGPEsYYgLyPaPbmub0OS4uJ7urhTUhwQBzIHpNclkHN1H+IUo0NspxshB7sDNcyPa265lkgiH5zBa91nko5yv2l9oocOwj20xn6QaNB9fUbf0I274VHzdNNIUkReUzEfYhIB9uKh5sce8i1jm+yJ0kDtrmQFgAjhWzzIzVXbpzbiTaNPnC44MzD4fzplfdMTdwyW/kUQjcYJkl/gKwn1mNLTs1h0833RdRwUbsk9uFNEcYJ2vw/MNQuldJbWaCJLweTsQFV+cbegjl6KsKBXQOhDK3EEcc1viyxyL6sxnjlB7QgpB7HHpUijx4H2Uvsotla7M9CGARnB9lFjwPspxsobKYtDfHgaGynGyi2UBoyFcL9BGNwlG4DuJ5irn8l98Tb3mlSkBoG62L9FuY9uPbVJVJOsTq1yyuGTx7xTyHUH0vU49RtuDOskLhTjmOfwPqr5/Bl/HkTO1lx84NFt6dWVxLei6jSYwW8SJI0TbSGctgfumqXIImbJSVW/PiDe8Y+Fa18j0ljJpF9p2sXkFzfX85JgknEjMgUAdp/OOOfbS990e6GzM6213HGysQ3lCyLx/SIFTkyOc3IIQUYqJjJSItgSIO8YZD8KHUqcbDu9Egb761WX5O9PvifIbmKUkf9vdo3uaoPVPkqurWJ5ommUKMnegI9oqbKoqdjZ2MkqJfXhtix83fCcfHhVjsujekXAxHqUcpx+K6j3c6rt90fv9NjEkzRopONyScz6MfdSkWm6jJMirDAc4w7xrtJ4dq+mgCeueg+rQRtcadDLLDjLGNCQR4jk1Q9vqN7prgbJoihPGEnHjlT8KL5y1bR5BHHLdwPjP9Tu3Uent4Unc63PeydffS3lxIw2lnKk48Tjj6aFaYVfctel9L4phtu0BUc5YRnHpXmPhVltbm3u4hLbTJLGe1TWTg2ryCRmeFxxDdWyn2rmn9pdvbkS29wvWD/qwyiNj+kDjd7K92HrZx1PZ5cnSRe46NPxRYquaR0mllkht7+3ZnkYIs0SHaT4j+FWjYK6eLLHIrieCeOUHTEttDbSm2hsrQzMXjyluo47kwR35FJSiOclYmKq6grkcSf8Aenco2W7M3A4Levspngoilc74xuHH218yd9khpUupwWy6lY3LJJbsx3ByrR4GCAc91SWlapcSwLcXE++aWU8CoJIzx8c+nFRdheNaW2qWu4GK8tN4PcwYDh6ifdV16IKI+jdmrEMrKWwR3kmnYhOyEt9aT3BI2xu2EeMkleYyAeePCmz6pdJZOpma2LRE4SUqgPcRw4+Fa3adF9C+ZIZn0u2Eptg7Oq7STtyeIrOb/SLEwlxFskZkVnDE5G4dh4UrsBrqOia7Lp9rq81skq7QvWJKgx2g4HbUCmpTW0phmiKFWyFaNWw3PIwBW16npnk3Q+e1Zo2JIbiuVHEdlYtNrEdlczWvkCsquyllYEtx8R99S5UtIaVhfOG9Wjmk2hiCRgoCcnnjPf7qtHR6XopqDE6ssUUsTnbGluXLjHMNjHPPMULDT0n0C1uoY3iW6kYZVV80DbzHb9arb0i6F2FloMt1Z26+WwqpyoKg8Rn6ozyzVJ2D0RE+gdEb/cYLm2jU/lY3hx68Ypkfk4sLv/l90soP5C5Rx7DxqAeS5s89alwyqqjdIMAHPE7mFO9SlSMq0UsdxEV3b2IPHsGQfiKKESnR/ohb6LO1xN9LdZIUlcCMejv8angjA4PHPbjlTLoxIs2mkJkqkhUMQRnt7QOWceqpbbXf6dRWNcTkZm3N2N9lDZS+2htrazGjDLtswFTxLcKQeUGd4xgMoDAd47fjSs+d8aZ5t8ONNwA9/OceHwr5o7wlOdkURB4LuQn01pei9SNLt1tpOshSMKrd+B8azi4A8ndQfODjPhwxUloWpz2EmI8urc4+w/zoq0B6ZlxHoLj7NoR+5WV3f/Cj/Wp/mFTTdPpLjS5I5bO0WJ4SpaO7JZRj7JUeyoG8uYxaxXAO6LrEbK8cjNSrQGo9IuGhzA9y/EV5z1OEtq12RtIM7cAw7+6tu1/pZptzpE0cIuRIxAAe2cdvPOMVnlu1niVpLldxlYkSKo4HwYdxoQ06LPZPCvQnRIkkjMscbmRFYFkJIIyOzhWj6uN+lXf6lj7qyK1ktEjm8nFvukQAdUqLnAPMrz51r05E2kyMjBle3JVhyOVpksoWkMV1a0LYI65QQfTU304tIOot5OoiyXYMdg48O32VX7F9t/bseyVT+9Vq6blfm2DLDPXjH7JpAVjQokjtpkiQIizHCqOAyAfvqR21G6BIxnuoQnm+bJvzyyMYx/hqa2V2+nn+pHKzqsjG+2hspx1eaHV1vyMqPP0uDdpnsUk+6m1spWebeMHPI+k04Zgbo444i7fE/wAqMZCFXXzl457+6vnjtDG4P0jr3j+dSOgjOrWn6wH2VH3g+lTHPt/166kejozq1t6T/lNWhM0G/wBTmtNC1CFCrRzxFGVhkAnhkdxqG6LObl4rSTDwm5iG0jvPEUprr/gmb/CPeKi+jFy1vrViRxTr1Zl78UktCs2vpJpHR6LTZo7ue104uuI5ZZ+rAb0bhmqEmqdDdMthBJfXuo3u4kmzB2E9mC4APqqwfKRo9l0g0y11e1Y9ZGTG0ikAhME4II7CKz+DQrq0ffDdyxnvMePbyrNf0tIsEsWl6pbRyaHeE3JbBtr1YwcH7LcmOccM5q26f0ImtbCDZeBXCAsvnJg9oyGNZhd2F9LMJfKbcyDtChd3pAPH15q+/JpearbiWPUJLi4tpDsjRVLCEjOT6D3dlMGMpGfY/Vna5B2t3HsrrUND6TabcXFzO4uNPmbrDmUMY3YjJ4gHie77uJScHde4kVoGt4k6MzMPyKt8DRdAymaBlb64U586IHj4E/xqfqu6M5OsKAPrQOuPWp/jTSTpBdaj0i1HS9Pmgt4rHaryMpZmc8/Ad3byro4cqhhtngy4pTy0i15ot1Vi5+cYBvm1khcgZjhJzw/SrrqNR/vy4/8AW/nT+ZH0HxH7MchbfPIX83IUHhml2YCTmG448MUyjYCV5HfaM4JPYPGlXYrLhiMVz6PcN7ht0wHDIJz/AK9VSvRzjqkR7gxHsNQdwcSs3effTvRdQazu+tMbyhUOVXhgd9PZJc9eb8FSDvZfjUPoR/C1p+s+6uNR1w3liyLZTKocAuSCM88Ux0zU1tL6CeSGQohyduM8j4060LyXjpJeXFrbxyQTuqSZieME7Tkc8d/DnVLE8893MwvrqKRpGJ6qRlzx8DVk1LUBq2jdZbwThRIrZdccs5qnM5iu2cHk54ZpPsXHvstfRVr59ZtUn1S7miwzGOR2IbCnAOTWzfJ/JM+n3aNt6iO6kWPhxzuJb4isU6Jzb9XtWBJA35yR9k1uHQHaNFn2/wBtnz4+fWV62aZEl2KfdoVu7gDskYe+r8w67on3lrL/AOKpOppt1K6A7Jn/AMxq76T9J0ahHfblfcRTIZm91qEWjSRX8qs8SEhlUccEGmFprul61r/4Ms5IHkhxLiALyb67EemnGrtG1mDMQsasGLFcgD0U1trqwm1DTpLG2hjFxbFTs81WbK5OT41opvjx8E8FfLyWW4ghCiS8Ijt49rOSefH21Zdmk/2+3/aWoK6sp7q0ntnaONpYiA+fNQ8Kgf8A8Zdf3jb/ALRpxlQpOSekY/Pt6mVgchgfiK5XzVRSeIXhXFxwjKjkcD00axiS4TLYHAE+FAxGU5Y95NEisGBHGlBGRKUwpJPAOad2wikgTCorZz5ufDsobocY2JeVSmIxLkKX348cYolaUMCR5mOVLyWTsWlWSEJwPEnIz6BXCwTFjjZIoGfMzkeOCM+urpkkguo4tLJFBLQOzMpHMEg8DShitr+He2RKiZkYDJzv2jOBgfi+2mMXV7AGB9I766hlaFsgnY2OsUfjDIOD38RUtDTFrVLzSr9JYm+q20yRkEDPD21sfyadJ4Pms2U8i+Vm5eSQuQo2sedZrBHBd6XcNEy7nm6xsc48vuwB99Mn0vc6yLdlGXkQCMVnJNqh2aRrGtW51W7ZUlZDM+GC5B48xirL0e6X6dFpUME63IZNyseqJHMn76zO11Zba0jiuWklYcGkXB7e7OaeWN3Dc3vWwyh4eq84gngd3DI7OZpV7GDWL+3uNMnhjMhLDYAY2GfdWeQyXBQwxCQxowLD7HHHxq56rasdRhlWZmDyI29ZABGoIBAHj99RUUBgbV4ZbQKVO8Myg5Ujhj3mtH9FZWDH+afC6Nj+TiCPUujcFxqEj3LguhMrZ4A8B7O+rJ829Hv7Lp37KVlPRW9fV+iVxoNvaNb3c0nWRwqrY25G4tnwyfGh/Rrr/fb/ALH862UE/J5nJp1RkMp89MdrUmZcOT40UreemBnHGkGzx7OPbWaNB4uHHnjdnvp1DcOkJWNgo5eio1Jgowa4dwxyoOaji2ylKibS8lVdu9OWPqcxQS7kVU+nOUGEOQCvoqDVjnBNdN53Acx21VS9itei0LfW/kxnmjgnm6wt1QVV3ewZpS4uNHurIS21u8EzfiliQp7qrttA0jKA23h34qUttLjQBpJRjuB++qjZMqZykssMySwjLqMAccGrNZzx3IXF31Zxx3tjjUVCkMTHCpw5HOTTyKWRmH08aqDyVsH20ONgpFii0ouoPlTOD3ICK7TRrJJln6h2kQ8y2Bn1VAmVAwIuGUgc+up7DrLRrt8vAPe2H++o4FcibuLR7plG1uA5KB3g+nsqs9KdWS2lfTpI3lmAUyGTBCg4OPWO7FS8XS21tI2luis+3iNg2n1DvrP9U1E6lqNzey8HncuQOwdg9QwKtL2K67Fo0Xp/eaVciRbZJF4ZXcV5csH11ev6abD+57r/AMifwrEwVP8AvXW0d37woJEH2sxKptGeWc1zsBrsUYoGcCJe6uupX7IrqjzQAQiQfij2V0I1HIAeqhmjBoA7UAV2DSWa6DUxCoaus8aSzXYNAC4PDjQ391I7qdWT2Yf+uJKy5/EYCgBlfkm3Oewio4Gr8brR5NOuILbZGXiZcMuCeHeaz8KMZxSHR3khfNxnNDzvy3urgAd1DA+wKAHAoChQpgHR91ChQAK67KFCgQYoxQoUAdLXZoUKAAKPso6FABn6h9FRg+oaFChjOKOhQpDP/9k="/>
          <p:cNvSpPr>
            <a:spLocks noChangeAspect="1" noChangeArrowheads="1"/>
          </p:cNvSpPr>
          <p:nvPr/>
        </p:nvSpPr>
        <p:spPr bwMode="auto">
          <a:xfrm>
            <a:off x="63500" y="-1539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34823" name="AutoShape 8" descr="data:image/jpeg;base64,/9j/4AAQSkZJRgABAQAAAQABAAD/2wBDAAkGBwgHBgkIBwgKCgkLDRYPDQwMDRsUFRAWIB0iIiAdHx8kKDQsJCYxJx8fLT0tMTU3Ojo6Iys/RD84QzQ5Ojf/2wBDAQoKCg0MDRoPDxo3JR8lNzc3Nzc3Nzc3Nzc3Nzc3Nzc3Nzc3Nzc3Nzc3Nzc3Nzc3Nzc3Nzc3Nzc3Nzc3Nzc3Nzf/wAARCAC/AQgDASIAAhEBAxEB/8QAGwAAAgMBAQEAAAAAAAAAAAAAAgMAAQQFBgf/xAA5EAABBAEDAgUCBAUDAwUAAAABAAIDESEEEjFBUQUTImFxgZEGFDKhQlKxwdEVIzMWJPBDYnKC8f/EABkBAAMBAQEAAAAAAAAAAAAAAAABAgMEBf/EACERAQEAAgICAwEBAQAAAAAAAAABAhESIQMxE0FRIgSB/9oADAMBAAIRAxEAPwD7KXgcId9nlLpSvZdHGMN0RdnCsOPdApkcI0WzNxCoyGkuypeEcYNi3lVuKGlKtPUAtx7qB5CHb7qbfdBLLiqJPKm2+qldEwrcVNxV0FNo7oASSpn6qUVEwmeqGlde6rI6oC9hI5VeUSeim491W8p9l0MQD+ZQ6cVglCJCp5h7o/odJ5IackpgawDi0kvdlCHu6o1aW5D9jB0SpGYw0IC8lAZTfdOY0rlAuY5vZKIeOU0yX0S3PK1m2d19Au1YZaAu9sqvMcFSThELy4o6azgBIbKSPUqfLai7VLiYQ1yiT5iiNU9x3y0qiO6JQi1y7dNgKCgaERCpBaQNFq9oVKIE0vaEOxFuVE2gXQdoV0FaiYVSraESq8oJWxTbXKvchLiRynNjpKVFvVUXIS7CZbi9pQlpKrcVW8p6pbiy2hdoSLULvdCXAqpCtgqb1yhOAaVFwCEu909FtZvdaomkJdfVVurk2noUSE9kJd3KEu900rLeyFze6m/3QF99U90aWWhCRQQuf7oS/HKOxqLdXZCa7IXPSy82q3U3E04USHOJURulqPVqKKiuJ12oSqUUTJFFLUsICKKieyEv7JgROENqt1oSa6pyFse5CXIDIhLxSrSbTNwQgpe4IfM7p8S5GlwQl+Ep0lZuh3KxzeIRR8EvPsqmO0XLTc52OUszMBouaD2JXG1GvllBBdtb2asJdZ91rj4bfaL5XpvMaT6XA/BU3DqvOMkcwgtNEdlrZ4jLw4NPzad8Vnop5Z9uvaEnKxx6+N49XpPumCZrr2uB+CouNi5lKcXAKrCXvBQulDeXBIzLVEhZnahjet/CU7V4sD91UxtK5SNbjSC1z36pzwRdfCS6fHJ+6ueOp5ukXi+ULpGjlwXLMouyaQOlaf4lXxl8jpP1EY5cEiTViqZ91h8wEchAXWMG05hC52tJ1Lyf1H6FRZCe9qKuMTbX0Uv91W4pBlA6ofOHdcHB2co07lRcFmM9dVRn7FPhS5xqJxwhL8dllM/uhM/unMKXONW/3Q7wsrtSEB1AvkKpgm5tW/3QufnlY36pou3N+6S/xCCOt80bb4twCrhfxPN0L7FU54aPUQPkrku8Y0YGdXD8+YFg1PjOgEnq1kZvsSVWOFqbnHcfrYx+k2Vnfr3fwtA+V5uX8RaJji1olkA6tbg/dZJ/xRpwP9vTvJ59TgtZ4pEc69LPqJJBTnLO52B3Xlp/xU9zW+RC1pvO42s0n4l1e4kCMD/48/uqxxkTba9gXAg5Si4E9PqvIf8AU+qLctjB9mpUn4h1RadsjQeh2KkvZF2bvjsrElLyMX4jnaQZNhFfy8oz+IZ7trYg3sQf8pbLT1Qc45vqrL3WQCSaXntH4/G9tauw68Oj4P0taP8AWdEMCR/HJai2HI7DZHt/9Q18qpNXtq3XZ5K5EfiOmkO1kzb9zX9U0NfJlosexRMZT7dJ0wHUlUJDV5+6ztidtG5wvsmCNtU5x96OE9SejlEXE8AFAZBxf2V7WjqFTzfLgfohXQHOF2LKDeDfT5RODSMUPgKW32+E09A54yhMoHTCJxZXVU4x8VWEao3CzM27tRTbH0H7qI1BcntPPQ+csZmBCWZbPJWPGLtbzL1tAdRSxmTFWVk1HiWlgrzZm2eGjJ+yqYRO3VOoxys+p8Rh0zd08gaO3UrzGu/EEhtulbsBGXnlcSXUvlcXyvLnc2cp8Ryel1v4medzdJGGj+d+T9lxNV4prJh/uamUi7reVzXyknlDJLtaCOT0KepCtOdK9xJc82ebNoTJQ/mKziV5FmqJ6mrQiVu11nKadtHmHabqz2STKcNFbu9JW8OcGg33UoNt14ukEcyfcQAbSZnhzjtcMCsBZ3Prg/ZBlxvFfKDh27F2jkbuaNtk10Wfdn4VGYkUCQPZLazRtaKuz8KnytcKwkk3xwgsk8D7JbKSnNLSb6dU2VrfL3AmiLpILqaGqi89eAptMxjWsaXFxu6wihAeQ1u4uJ6G7Wdz/MdTAtEMx0ztzP13gUlejkG50jGl222j6q2zzRgmnNsWNpVt1ZLmksae9KTTMDR5V3XUKOVPjFs8V1UTSxmqkaCbI3k0Vu0X4hn08flTNMxq2ucc/XuuOHi3Pre9wpxPVJcW7XNDfX0dfARzpXGPYaLx6Gfa2ceU84v+ErombAI68L542TbEaq/bJTNP4vqYMMnfsbwxyvDyfqLjp7505QOlJK854d+IWzy+XqS1u7+ICq+e4XcbI1zbaQR3BtbY2XuJ0d5hQultKLifhUSnsjfMUSTwogPUGSuqTPqooRcjqPZCX4WTWaSHU5cCD3Wemu5GLxDxSWVrg07Iq6HLlydxcHOvg5A6Lo6jw0UC11/KxP0ssbHsbVu6hPVTubY5nFx2tBygfQjae5x7pszJqDBTW9SOUiQvbtZF+gYG8J967OcdhwG7ycDgd0iSYE2Tnsm65znh2wtDWmmjcFzRZJ3HPZEl9lemp0tgC6Nd1W4Yzdd0hm0k7yQUbGxfxyEDs0J6LUH5rqNBrR8IXSOugSB2J5Rf9t5gPr29iUE3kl1sLqvjoj/g0WX59J+VCSwWb+Fohl08Tt3lucf/AHGwhlkgebEZHsDg/uotsVNMz302+NyG3BoAA3ErS9+nMjHmPAaAWj/9T9NqNH5xfqIWkEbQB0H3U7v4c1WE0QSeiayPeBTGi+TfVbYZtA0+pgIa7c3cCid+Smc57iATeN5A/osrnfxcxn6wmOm5cC89+EqQk+gOsnml059PppXNqUvOLLJGkH6HhSPwiMNJ81+7cdzqwB8o+ST2fx2+nOY3ZdEexU9RcPVfs7gLb/p079wiIJHABqkEujmicd8RI2h18qecv2OGUZHOLSQTRHRQ4yeT3VPBY0l/6j/CUHkySRtk2EisUMFPZKe/aPRj+YhIJsmju90ckb/S04v9VdFi1Wr8pxhZ/wAfXobSp6M1GqaBs3jOCK5/wsbp97gAA7sSlSPa+iwbj1PKGKRoBJy7NBVNQ9N0UrPSA5mOxXQ0+tl05Bic5rubvlefrALeSVT5ZCac43xdp1Nw2+i+H+KN1LAD6ZKy09Vs833XzOOaRrg8SODh2cvW+DeJ/mNMPNeDMzDs8joVthl1qsssNO8ZMqLB+Ys2MhRaIezc8Jb34SnS4wgc++qjR7Mc8Us8gDhkBWXjdSBzxaZM8sTRdjlZJIAeAt0hvokOPQBVKVcyfStz6QVkk0jQeF131m0hzBeU9hzPyrewVjTDsFuMbb4VhoCNhzvy46gKvywJwF0fLb2Q7Gh11lGy7c86cDkITAKwAt7mC0GwUkXcYnQYyAlPgb2yug5orCVsQXbCYaUETgO62OYKtDXbAS0rlWRwJwUTZJo8xyPae4cU5zACh29glcZZ2JlZ6aYfGdbHiRwkHZw5Tm+INlBcRtkAApxw75XOd7gKntFYu1nl4cL3ppj/AKM4fbJm+dJEWNcaxgGlZLYoiWv2sN5J/wDK6JUUUktNjwe54CweI+ZLIGCVro2ivR3/AL/ZYZSS8duiZ7m9A1D5J9O97HN8lryLa8DdjsuLLGGP9d/DuSurDpg+I+Ww2D+rnP1Webw/Vl1ujJzQBwT91G5Lo5uue6TgOBAvjoEBFUbWzU+HyaWTbMC2uayKq1iskktd+yre16PjO8uByPZUGObdOo9KzaLTad87cytZ23u2gqz58Aka6O6xvHFdMp7idfiw17WB0gJ9uqPR6tmm1Uc1WQ7IukqLUOLSJQD2sIpDuaGxkkOyQ4WqlLU+3rNNrWTbQC3ceM/q+FFyvDtLI0scHkNGacLr4UW8uWmFmO/b2Efj0UmrMLxsjNBjyaJNdR0XQk1MbK82Rjd3G5wFr5czWBoG4uJ/mJTm60ObZYLJ5ByQscfLZ7VcH00vo2EJffZfPY/HtZA1ux7w0GwHOu8e66EH4re0sbOwOJGS3BWk8sRcK9c+QpbnrjaDx7T62Uxf8bqsbjg/C6Ila8W1wcO4K0llTcbDHE10S3EWgdIOEBkBVJEeVEpzhn5QlxA4Rotw6x3UcRSz7rxlW0Dq5A2MkFURgqbgMYVB94GT2HKRey3coTgfKbIKbbtrR3c4N/qskk+CAx76/kalyhyDOVRx0SmTPLCTEWBvJcQK+VT5XF4YXsaKvGUcofEwi+cJTvT1H3SXTN2vd5ji4WB0tBvp7XRx2M2atFt+hqfpxLf4nAAZJ5Sf9Q0IeGh0kgv1eW2qHXJ/wjB1Ba9rXFgd1B4StN4bHALbK7OTRq/qpsyqsbhPYPzuo1ds00bIoTeHXwOpcfokP1MMB2WJqzgU0n+60u8PhGdh+9pEujbR2gLP4f2tfmn1BaPxKNrZhMymV6QxtEK2+I6Jk8cjhJjo3kYoWf8AC58sbmg01ZHMcDeFl5PBjtph5q1eMeIv1MgZAWtioi9tHPQrltaG8H7JrmEnKJsV8KJhrqLy8m/YGlxr1ONZAJwnb5HtIeS4diUccKe2EVwt8PGxy8jPHCCeKXR0ukBcChihFjC6ETKaMLbHCRjlnaaGlowopw4BRWTxjpSaBJNIg8bcCz3QRBrnASO2jqa6Jkhie4+SAwDADjdrzeVejYuN24gOJwpPJ/vEgn2tBG6MEbrvvaqaTe4loofKe+kydmRzvY0+o5ytUev1bcRyP74O2lghY57xtYXdwAtAjnlJqMANNep1ZS3TuMa3eM6+i1uokAHU8otP49r4mlvmhxPV4ulmZog4AyytDnGqGa+Uv8p6iA8OHQgH+6qZZVFmH26cf4l1bX3LseB0DatdHTePyah22PSte4CyBIW1+y5MMLAQI9I2wK3EnPyujpdLMIzHFDFGHdWsz91W8/pnb4Z7bX+J6o/8fhj+M75BX0VyazxB8BMUOmik5y4u+mSFIfDNU7DpXNaeaK0x+EMBJle53ycJ8PJ91HzeKeo4kuu8YazdLPHEasNaxoP7BdDwrUPkZI7WSvnfitxdQ9qW46SBgpkbR9FGxhl7Wj6LWYVGXl36hcsm5rdkTWkPB3AZx8pbnTVg18hatzQP0oHvBGAtZIyudrF+WeN7sFzzZPX7qCAA24krTY68IHWDgkD5TLZQjY3ho+UwEAdAhc42eqm8bqITIW8WRaoURkIfTuNHPTKokg2RSZiqjhxpLktpwbVl56UhJDhnlAZ527sloz2WKSEVwt0hpqQ/JU2bOWsflDqrEYvCceVWEuMVyqmNCaB1VAD3RN4wqhGxilrjNBYmuKe2QgJhosXZ5USNwUQHj42F7w26vrVo3RBrqBca59NEFamQHkBNj05cbDSvN4V33yxmjYGuDgwf/fOU15e8Frg2jmg0BbBpyOWomwm+FXCsvl2xRad7bqwD7rSzQukN0fsuhp4bcMLaxoBoLXHxz7ZZeXK1gg8MrOQD2wulptBC29wBPuE1vATGhx6laTGOfKZZe6JjYIsiMGvZM/M3iNgaPhJdzlVwq0Uwkh5nd1cVfnGuVlJtQGkz6P8ANwgfJ9Cl7hSU51m04DS7uq3ilmJI5JVb/dMHufQwqL7wcJJdY5QFxv4QDXOooC8brQucHcJbnJgyR/BHKtkt8hJu8KA0EA8uaQSgtL3c5Ql2CQgCmdgilne5Mkf6Elx6n+qFRRIrnKoO7oTVqkj0basPrCTZ7q7QejtxvBTGuIKz2UbbNZT2Dw4k8KKBwAFKI2NEMg49AWqNjG16RaKnHFCkQZ2XKuwt7C82cq2Rcp4ZhOjhJF8K5ElRMATgB0CIxhnur6YTJAaoUU0OpIc+lHvpCaa55JpURfVKElG+ULpupTiaYXd0BeEl0tpbpB0/ZUUjQ9wrBKVuPf8AZJdIcoPM90Sq0e9wSy4AJRk90JfZRBo3cFdt6/1WYvUL66p7GmgnblvVAT1ShJnKvzBxaNjQnHOFGuvFpZNmgh3U4o2NH7sc4Ql98lKL6Crdgo2NLkINhASELnWcBLc7nKi5dtJiInKHjgodx+VW76Jbi9GBx4KJpFJW497UDjwE5kLGhobfsmtIHA/dZ2kUjDj7/dVKg8PzQyokg0VEUadbbZpFQahc4qtxWEX7MDwFZmI6pBOULiqlTYc6UkZygMmaH90hzs3/AHVB5vKraTi/5RPfdZ6LMXEmjdBC556nlBWHmTH+Et0lDlKJA9yhLs8KuhozzChMnbhBYQF3JRsaMdJ2IQF1dj9Usu6f2VbhaVpyDJQl2EJchLvZLZ6NLgaQucPdJc6gqLrPKVzVMDi5UH0kbzam8pc6fBo3ZtTd7fVZ956WiElCk/klHE3chLqCVvJOFTiR1U3M5gYXUg3YSw4kWpuwp5rmIi7BNqXYSibV7lO1cTNxRsOUkHCc3CrHJNmjQaCW6WY20MaD0s9FZN9UpzG2SQTfY0qtv0WMn2Z5shb6Q0Hqbuv/ADCiWI2Zouz7qI3ar+Y//9k="/>
          <p:cNvSpPr>
            <a:spLocks noChangeAspect="1" noChangeArrowheads="1"/>
          </p:cNvSpPr>
          <p:nvPr/>
        </p:nvSpPr>
        <p:spPr bwMode="auto">
          <a:xfrm>
            <a:off x="215900" y="-15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12" name="Segnaposto numero diapositiva 7"/>
          <p:cNvSpPr txBox="1">
            <a:spLocks/>
          </p:cNvSpPr>
          <p:nvPr/>
        </p:nvSpPr>
        <p:spPr>
          <a:xfrm>
            <a:off x="7594601" y="6101931"/>
            <a:ext cx="2311399" cy="343219"/>
          </a:xfrm>
          <a:prstGeom prst="rect">
            <a:avLst/>
          </a:prstGeom>
        </p:spPr>
        <p:txBody>
          <a:bodyPr anchor="ctr"/>
          <a:lstStyle/>
          <a:p>
            <a:pPr algn="r" fontAlgn="auto">
              <a:spcBef>
                <a:spcPts val="0"/>
              </a:spcBef>
              <a:spcAft>
                <a:spcPts val="0"/>
              </a:spcAft>
              <a:defRPr/>
            </a:pPr>
            <a:fld id="{B3EFADFE-3BA0-463A-87C4-0A39F95BAD0C}" type="slidenum">
              <a:rPr lang="it-IT" sz="1200">
                <a:solidFill>
                  <a:schemeClr val="tx1">
                    <a:tint val="75000"/>
                  </a:schemeClr>
                </a:solidFill>
                <a:latin typeface="+mn-lt"/>
              </a:rPr>
              <a:pPr algn="r" fontAlgn="auto">
                <a:spcBef>
                  <a:spcPts val="0"/>
                </a:spcBef>
                <a:spcAft>
                  <a:spcPts val="0"/>
                </a:spcAft>
                <a:defRPr/>
              </a:pPr>
              <a:t>13</a:t>
            </a:fld>
            <a:endParaRPr lang="it-IT" sz="1200" dirty="0">
              <a:solidFill>
                <a:schemeClr val="tx1">
                  <a:tint val="75000"/>
                </a:schemeClr>
              </a:solidFill>
              <a:latin typeface="+mn-lt"/>
            </a:endParaRPr>
          </a:p>
        </p:txBody>
      </p:sp>
      <p:sp>
        <p:nvSpPr>
          <p:cNvPr id="34831" name="Text Box 4"/>
          <p:cNvSpPr txBox="1">
            <a:spLocks noChangeArrowheads="1"/>
          </p:cNvSpPr>
          <p:nvPr/>
        </p:nvSpPr>
        <p:spPr bwMode="auto">
          <a:xfrm>
            <a:off x="48895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a:solidFill>
                  <a:srgbClr val="669900"/>
                </a:solidFill>
                <a:latin typeface="Swis721 Lt BT" pitchFamily="34" charset="0"/>
              </a:rPr>
              <a:t>1</a:t>
            </a:r>
            <a:r>
              <a:rPr lang="it-IT" altLang="it-IT" sz="2200" b="1" dirty="0" smtClean="0">
                <a:solidFill>
                  <a:srgbClr val="669900"/>
                </a:solidFill>
                <a:latin typeface="Swis721 Lt BT" pitchFamily="34" charset="0"/>
              </a:rPr>
              <a:t>. </a:t>
            </a:r>
            <a:r>
              <a:rPr lang="it-IT" altLang="it-IT" sz="2200" b="1" dirty="0">
                <a:solidFill>
                  <a:srgbClr val="669900"/>
                </a:solidFill>
                <a:latin typeface="Swis721 Lt BT" pitchFamily="34" charset="0"/>
              </a:rPr>
              <a:t>Inquadramento territoriale</a:t>
            </a:r>
          </a:p>
        </p:txBody>
      </p:sp>
      <p:sp>
        <p:nvSpPr>
          <p:cNvPr id="16" name="Rettangolo 5"/>
          <p:cNvSpPr>
            <a:spLocks noChangeArrowheads="1"/>
          </p:cNvSpPr>
          <p:nvPr/>
        </p:nvSpPr>
        <p:spPr bwMode="auto">
          <a:xfrm>
            <a:off x="532235" y="716261"/>
            <a:ext cx="74020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1.5 Contesto produttivo-sociale </a:t>
            </a:r>
            <a:endParaRPr lang="it-IT" altLang="it-IT" sz="1400" dirty="0">
              <a:latin typeface="Arial" charset="0"/>
              <a:cs typeface="Arial" charset="0"/>
            </a:endParaRPr>
          </a:p>
        </p:txBody>
      </p:sp>
    </p:spTree>
    <p:extLst>
      <p:ext uri="{BB962C8B-B14F-4D97-AF65-F5344CB8AC3E}">
        <p14:creationId xmlns:p14="http://schemas.microsoft.com/office/powerpoint/2010/main" val="375727406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 name="Rettangolo 22"/>
          <p:cNvSpPr/>
          <p:nvPr/>
        </p:nvSpPr>
        <p:spPr>
          <a:xfrm>
            <a:off x="557212" y="1124744"/>
            <a:ext cx="8644259" cy="5248764"/>
          </a:xfrm>
          <a:prstGeom prst="rect">
            <a:avLst/>
          </a:prstGeom>
          <a:solidFill>
            <a:schemeClr val="bg1">
              <a:lumMod val="8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it-IT" sz="1000" b="1" dirty="0" smtClean="0">
              <a:solidFill>
                <a:schemeClr val="tx1"/>
              </a:solidFill>
            </a:endParaRPr>
          </a:p>
          <a:p>
            <a:endParaRPr lang="it-IT" sz="1000" dirty="0" smtClean="0">
              <a:solidFill>
                <a:schemeClr val="tx1"/>
              </a:solidFill>
            </a:endParaRPr>
          </a:p>
          <a:p>
            <a:endParaRPr lang="it-IT" sz="1000" dirty="0">
              <a:solidFill>
                <a:schemeClr val="tx1"/>
              </a:solidFill>
            </a:endParaRPr>
          </a:p>
          <a:p>
            <a:endParaRPr lang="it-IT" sz="1000" dirty="0" smtClean="0">
              <a:solidFill>
                <a:schemeClr val="tx1"/>
              </a:solidFill>
            </a:endParaRPr>
          </a:p>
          <a:p>
            <a:endParaRPr lang="it-IT" sz="1000" dirty="0">
              <a:solidFill>
                <a:schemeClr val="tx1"/>
              </a:solidFill>
            </a:endParaRPr>
          </a:p>
          <a:p>
            <a:endParaRPr lang="it-IT" sz="1000" dirty="0" smtClean="0">
              <a:solidFill>
                <a:schemeClr val="tx1"/>
              </a:solidFill>
            </a:endParaRPr>
          </a:p>
          <a:p>
            <a:endParaRPr lang="it-IT" sz="1000" dirty="0">
              <a:solidFill>
                <a:schemeClr val="tx1"/>
              </a:solidFill>
            </a:endParaRPr>
          </a:p>
          <a:p>
            <a:endParaRPr lang="it-IT" sz="1050" dirty="0" smtClean="0">
              <a:solidFill>
                <a:schemeClr val="tx1"/>
              </a:solidFill>
            </a:endParaRPr>
          </a:p>
          <a:p>
            <a:r>
              <a:rPr lang="it-IT" sz="1050" dirty="0" smtClean="0">
                <a:solidFill>
                  <a:schemeClr val="tx1"/>
                </a:solidFill>
              </a:rPr>
              <a:t>I </a:t>
            </a:r>
            <a:r>
              <a:rPr lang="it-IT" sz="1050" dirty="0">
                <a:solidFill>
                  <a:schemeClr val="tx1"/>
                </a:solidFill>
              </a:rPr>
              <a:t>dati dipingono un quadro del tessuto imprenditoriale che nelle sue caratteristiche strutturali evidenzia elementi di fragilità: una dimensione estremamente ridotta e una composizione settoriale che vede una prevalenza di imprese attive nei settori a più bassa produttività e legate alla produzione di beni non commerciabili, se non attraverso la domanda esterna, nazionale o estera, che si esprime in loco e che nell’ultimo anno ha subito un tracollo a causa delle limitazione agli spostamenti e alla modifica delle abitudini.</a:t>
            </a:r>
          </a:p>
          <a:p>
            <a:r>
              <a:rPr lang="it-IT" sz="1050" dirty="0" smtClean="0">
                <a:solidFill>
                  <a:schemeClr val="tx1"/>
                </a:solidFill>
              </a:rPr>
              <a:t>Nel </a:t>
            </a:r>
            <a:r>
              <a:rPr lang="it-IT" sz="1050" dirty="0">
                <a:solidFill>
                  <a:schemeClr val="tx1"/>
                </a:solidFill>
              </a:rPr>
              <a:t>2020 si registra una drastica riduzione delle esportazioni, -40,6% rispetto al 2019͘ Le vendite all’estero di prodotti petroliferi sono colpite dal crollo del prezzo internazionale del petrolio e si riducono a 2,4 miliardi di euro nel 2020 (-48,2%). I restanti settori, in media in contrazione del 4,7%, mostrano una certa variabilità: l’industria dei prodotti in metallo raggiunge i 276 milioni di euro e segna un importante +46%, mentre si registra un calo delle vendite dell’industria chimica di base (188 milioni, -26,3% rispetto al 2019)͘ L’export dell’industria lattiero-casearia è in diminuzione del 2,7% ma le vendite verso gli Stati Uniti, principale destinazione del pecorino romano, sono rimaste sostanzialmente invariate</a:t>
            </a:r>
            <a:r>
              <a:rPr lang="it-IT" sz="1050" dirty="0" smtClean="0">
                <a:solidFill>
                  <a:schemeClr val="tx1"/>
                </a:solidFill>
              </a:rPr>
              <a:t>.</a:t>
            </a:r>
          </a:p>
          <a:p>
            <a:endParaRPr lang="it-IT" sz="1050" b="1" dirty="0" smtClean="0">
              <a:solidFill>
                <a:schemeClr val="tx1"/>
              </a:solidFill>
            </a:endParaRPr>
          </a:p>
          <a:p>
            <a:r>
              <a:rPr lang="it-IT" sz="1050" b="1" dirty="0" smtClean="0">
                <a:solidFill>
                  <a:schemeClr val="tx1"/>
                </a:solidFill>
              </a:rPr>
              <a:t>Capitale </a:t>
            </a:r>
            <a:r>
              <a:rPr lang="it-IT" sz="1050" b="1" dirty="0">
                <a:solidFill>
                  <a:schemeClr val="tx1"/>
                </a:solidFill>
              </a:rPr>
              <a:t>umano e Ricerca e Sviluppo: persistente ritardo della Sardegna</a:t>
            </a:r>
            <a:endParaRPr lang="it-IT" sz="1050" dirty="0">
              <a:solidFill>
                <a:schemeClr val="tx1"/>
              </a:solidFill>
            </a:endParaRPr>
          </a:p>
          <a:p>
            <a:r>
              <a:rPr lang="it-IT" sz="1050" dirty="0">
                <a:solidFill>
                  <a:schemeClr val="tx1"/>
                </a:solidFill>
              </a:rPr>
              <a:t>Il trend di convergenza della Sardegna verso gli obiettivi programmati per il 2020 è notevolmente rallentato negli ultimi anni, ed il divario con il resto d’Europa si acuisce͘ Per quanto riguarda il capitale umano, nel 2019 la Sardegna registra solo 21,6% di giovani laureati (lontano dall’obiettivo del 40% per il 2020), e la presenza di scienziati ed ingegneri – indice della componente scientifica nel mondo del lavoro – è solo del 3,9% sulla popolazione attiva, a fronte del 10,2% nell’Europa a 27 membri.</a:t>
            </a:r>
          </a:p>
          <a:p>
            <a:r>
              <a:rPr lang="it-IT" sz="1050" dirty="0">
                <a:solidFill>
                  <a:schemeClr val="tx1"/>
                </a:solidFill>
              </a:rPr>
              <a:t>Gli strumenti messi in campo per correggere questo trend non sembrano funzionare: il 17,8% di giovani hanno abbandonato gli studi (rispetto al 10,2% dell’UE27), solo l’8,5% di adulti partecipa ad attività di long-life </a:t>
            </a:r>
            <a:r>
              <a:rPr lang="it-IT" sz="1050" dirty="0" err="1">
                <a:solidFill>
                  <a:schemeClr val="tx1"/>
                </a:solidFill>
              </a:rPr>
              <a:t>learning</a:t>
            </a:r>
            <a:r>
              <a:rPr lang="it-IT" sz="1050" dirty="0">
                <a:solidFill>
                  <a:schemeClr val="tx1"/>
                </a:solidFill>
              </a:rPr>
              <a:t> (contro il 10,8 della media UE27), e l’inclusione dei giovani in percorsi di studio o di lavoro continua ad essere insufficiente e preoccupante (il 21,8% di giovani è classificata come NEET rispetto al 10,1% della media europea).</a:t>
            </a:r>
          </a:p>
          <a:p>
            <a:r>
              <a:rPr lang="it-IT" sz="1050" dirty="0">
                <a:solidFill>
                  <a:schemeClr val="tx1"/>
                </a:solidFill>
              </a:rPr>
              <a:t>Con l’introduzione della DAD, il divario potrebbe addirittura acuirsi: recenti studi in Europa sull’impatto della D </a:t>
            </a:r>
            <a:r>
              <a:rPr lang="it-IT" sz="1050" dirty="0" err="1">
                <a:solidFill>
                  <a:schemeClr val="tx1"/>
                </a:solidFill>
              </a:rPr>
              <a:t>D</a:t>
            </a:r>
            <a:r>
              <a:rPr lang="it-IT" sz="1050" dirty="0">
                <a:solidFill>
                  <a:schemeClr val="tx1"/>
                </a:solidFill>
              </a:rPr>
              <a:t> sull’istruzione rivelano, per l’ultimo anno scolastico, la perdita di apprendimento equivalente ad un quinto del programma, con divari maggiori (fino al 60%) tra gli studenti provenienti da famiglie meno istruite, condizione molto diffusa in Sardegna, data la bassa percentuale di popolazione laureata.</a:t>
            </a:r>
          </a:p>
          <a:p>
            <a:r>
              <a:rPr lang="it-IT" sz="1050" dirty="0">
                <a:solidFill>
                  <a:schemeClr val="tx1"/>
                </a:solidFill>
              </a:rPr>
              <a:t>Nel 2018 in Sardegna gli investimenti in R&amp;S sono poco più di un quarto della media UE27: il basso apporto di risorse private nella ricerca (l’ultima regione in Italia con il 15%), la bassa cooperazione per l’innovazione (il 6% delle imprese rispetto alla media italiana del 12%) e la scarsa introduzione di innovazioni di processo o prodotto (solo il 39% delle imprese sarde rispetto al 50% di quelle italiane), confermano la carenza di risorse destinate al rilancio dell’economia e la bassa propensione all’innovazione delle imprese isolane.</a:t>
            </a:r>
          </a:p>
          <a:p>
            <a:r>
              <a:rPr lang="it-IT" sz="1050" dirty="0">
                <a:solidFill>
                  <a:schemeClr val="tx1"/>
                </a:solidFill>
              </a:rPr>
              <a:t>Notizie meno drammatiche arrivano dalla tenuta delle startup nell’anno della pandemia, che a dicembre 2020 in Sardegna risultano 168 (35 in più rispetto all’anno passato), sebbene gli indicatori pro capite non siano altrettanto confortanti (10,2 startup ogni 100.000 abitanti rispetto ad una media italiana di 20,5).</a:t>
            </a:r>
          </a:p>
          <a:p>
            <a:r>
              <a:rPr lang="it-IT" sz="1050" dirty="0">
                <a:solidFill>
                  <a:schemeClr val="tx1"/>
                </a:solidFill>
              </a:rPr>
              <a:t>Il nuovo </a:t>
            </a:r>
            <a:r>
              <a:rPr lang="it-IT" sz="1050" dirty="0" err="1">
                <a:solidFill>
                  <a:schemeClr val="tx1"/>
                </a:solidFill>
              </a:rPr>
              <a:t>Next</a:t>
            </a:r>
            <a:r>
              <a:rPr lang="it-IT" sz="1050" dirty="0">
                <a:solidFill>
                  <a:schemeClr val="tx1"/>
                </a:solidFill>
              </a:rPr>
              <a:t> Generation EU, se ben indirizzato e gestito, può costituire una potente leva per lo sviluppo regionale e il sistema innovativo locale: più del 50% dell’importo del programma sosterrà la modernizzazione nazionale e regionale tramite investimenti che puntano ad aumentarne la competitività e la resilienza, tramite azioni indirizzate verso la ricerca e sviluppo, la transizione climatica e digitale, e interventi specifici per contrastare il cambiamento climatico.</a:t>
            </a:r>
          </a:p>
          <a:p>
            <a:r>
              <a:rPr lang="it-IT" sz="1050" dirty="0">
                <a:solidFill>
                  <a:schemeClr val="tx1"/>
                </a:solidFill>
              </a:rPr>
              <a:t> </a:t>
            </a:r>
          </a:p>
          <a:p>
            <a:endParaRPr lang="it-IT" sz="1000" dirty="0" smtClean="0">
              <a:solidFill>
                <a:schemeClr val="tx1"/>
              </a:solidFill>
            </a:endParaRPr>
          </a:p>
          <a:p>
            <a:endParaRPr lang="it-IT" sz="1000" dirty="0">
              <a:solidFill>
                <a:schemeClr val="tx1"/>
              </a:solidFill>
            </a:endParaRPr>
          </a:p>
          <a:p>
            <a:endParaRPr lang="it-IT" sz="1000" dirty="0" smtClean="0">
              <a:solidFill>
                <a:schemeClr val="tx1"/>
              </a:solidFill>
            </a:endParaRPr>
          </a:p>
          <a:p>
            <a:endParaRPr lang="it-IT" sz="1000" dirty="0">
              <a:solidFill>
                <a:schemeClr val="tx1"/>
              </a:solidFill>
            </a:endParaRPr>
          </a:p>
          <a:p>
            <a:endParaRPr lang="it-IT" sz="1000" dirty="0" smtClean="0">
              <a:solidFill>
                <a:schemeClr val="tx1"/>
              </a:solidFill>
            </a:endParaRPr>
          </a:p>
          <a:p>
            <a:endParaRPr lang="it-IT" sz="1000" dirty="0">
              <a:solidFill>
                <a:schemeClr val="tx1"/>
              </a:solidFill>
            </a:endParaRPr>
          </a:p>
        </p:txBody>
      </p:sp>
      <p:sp>
        <p:nvSpPr>
          <p:cNvPr id="34821" name="AutoShape 7" descr="data:image/jpeg;base64,/9j/4AAQSkZJRgABAQAAAQABAAD/2wCEAAkGBhQSERUUExQVFRQWGBYaGBcYFxwcHBgfFxgYGRgfGhgcHCYeHB8kHBUaHy8gJCcpLCwsFyAxNTAqNSYrLCkBCQoKDgwOGg8PGiwfHBwtKSksLCkpKSkpLCkpKSksKSkpKSwsLywpKSksKSkpKSkpKSkpKSkpLCwpKSksKSkpLP/AABEIAH4AyAMBIgACEQEDEQH/xAAbAAABBQEBAAAAAAAAAAAAAAADAQIEBQYAB//EAD8QAAIBAwIDBQQJAgUDBQAAAAECEQADIQQSMUFRBQYTImEycYGRBxQjQlKhscHwM9EVJILh8RZDcxdjcrPC/8QAGgEAAwEBAQEAAAAAAAAAAAAAAAEDAgQFBv/EACcRAAICAgICAQQCAwAAAAAAAAABAhEDIRIxE0FRBCIyoRRhUoGR/9oADAMBAAIRAxEAPwDSbqcDQgadNetRwBlNOmhBqUGih2GBrg1B3Uoaih2G3Vwag7qXdSoLDeJXeL60Ga6aKAOLvr+tKbvqaBupCaKCyRv9aTxBQJriaKCw5cUniUEGmk0UFh/FFcboqPXA06CwvjUnjUNvdSUUhWwvj+lMN002up0gsRmPWmE09qQimIbNdS11AAhcPSlF2oq3/WnG/ToVkpbpPKnbzUQX/Wua/RQ7JZY/8Uni1F8f30+w25lX8RA+JMUqpWw7JIf0Pypd/oflQLdq75fsrg3eH/p37yd3Tbs83TcvXHILhZR4dwbivEEQHRnBI9CpUjkSOtc/8jF/kVWKfwG8X0Nd43pUZbtzH2b5VSPKcFlLgHHlgDaSeDGDxBo9q8ZTyuVZkmUYQGXfkcQdoI9GgHjR/IxfI/DP4HeL6VxvCrH69o5HkvjcFibRzvUus4kGFI5QTBzVBf1zNqB4Kg6dvC2qy7Hm6pIJJXqpxIg4MVKP1eNs0/p5InC6K7xRUC/2vp7ZUPd2FkFwAo2VM4GPawcYoadv6UxF8GUZh9m33eKmR7WD/erefGT8Uy1tuJHvFMbUaVpT6wV8rJO1wRuaSfZiRwB6VXabtvT3WCpeQbkLAtKAEGNpZoG7PD041pdLqLpvqs/Yi1aIIggud4YbwfNgDFcn1OSLpxZ0YYtWmiA93SbnnVhd3igAyNviEMIlcbIwTyNU3e7t5dOA+l1Ic3HcHa39MNbKrtgYgqSOOa3DXp5znn6Vi/pOb7CzJ/7zf/Wf+K58cnKSTLSVK0Yj/qm4CdrBdzEwGbmsc+hG73k1pe6/bdzUPdZ/ZAaInbL3N0ZxgYA5CsWzfLFbTua3+XPTxW93Ba9LHBJ6OTI9GiD+oriw60KfT9q6PhXQc4UNSM5PShR6iuA/5mgY+aSmAfGupgQg4/nOlEUHeaUGtGQ20cjXYnBxQzFdQAZbZ9PmKUErDAiRkQeBFBgjlH5VzcDSY0a7Xdk3RJtXb58jkbr0eaV2L7HskFs8RA607Vdk3Qp8PU3y0qYZ1AiQDnYeABPrAHOpnaevKad3twbgTyqQTJgQCOdRO2O2jb04ZHQ3otCDBMsfN5ZmQCa+cbPXQ212XeIbdqL24M23zWsqD5SfssEjMfCnWOyrrIN+ouox4gC0dvuPhiR8Bxqfd1ICswZZ2k8RxAxgeooHZWvN3T2mfaHYKWExBzI28R8aQyMOytSCB9ZvAbyD/SwsHa8eHnMDZynjihpodTKA6lxuZwx2WTtAna3s5LQMcp9Km9jdpNdF3eQPDutbWIEhYg+vH8qff1xGotWgAQ6OxacjYeEcMzxosVI8v+kHRXBftG45LtZEyqYh3AHkAB6zWUuWiB7U5/Co9+a3X0pn/NWf/B/+2rB/WSbjLOFg++c16WHcEc8+wd+3AyZyeQitZ9FTH644AkeETzxDDlw5mspcAIMlsnkCcAZ9xpm7OC4PUAg8q1OPKLRmLp2e/FeOPf8ADrWL+k+3FiwYj7YwY62zXm4vRMG4J9/6zmnPrm4brsHEEmI5iCf96hDA4yTs28lqhQ1a/unfI05AOPEb9FrKtqTclmJBWPaME8oUfCfhWk7rOPAP/kb9BXoYuzmydGg+st1HyFcNU3UflUcN7/nXbvfXRRzh/rTfiFKdSfxfkKjE+tNjNFICSdUfxfkBS1EAHrXUaC2NTUicniPw849/XFO+sg+nuFOiz+G78x/ak3acfjHvZanyRTiINQPX05Uq6zrXbrGY3+/cB+ZrjesjjvH+taOaFx/sf9Yk8zj+fKutagG6lr7zRGOUgH9fyongqF3Q4GwuTuHshdxOBnyxisz2v2x9W1dm8m0+HsMcRBEsD1O1vh8KhPMq+0pGD9nsWuuP4b+EwFwqQhPAHl1pNdqnVGKKXYbAFnbMmDJ5Yk/Cg3u3dOpUeJ7aqyjaZIdlVOXMuB8+lJb7StXPYuK0otwR+FpCtwEAlWHw4V4TTPT0P1etKxtTxJdVgQIBPmbPIDMc6dqFlCE2K0EKxUHaYME45caFYvK4lciWz1KkqfzBqQMcf5xpWMbo1K7t+1zvaCFAhTG0cMkZk+tNQ7mebSqoaFwPMsAyfjIj0owP8mmoM0WFHmf0oR9cRQIAs28R+JrhmsS13yE+H5uXUQTIjnP5VsvpMuf58xmLNr8wx/esg9eth/BHHP8AJjtMmOnu/nrUoHOTznl+1QrNyN1WPZdsOS7jyLII6tGOHL9xW5SUVbEiFctyQY4Ex6TPzxz9KHeQDPSndpaoC4VCqsdCc8SCATMRUQ3N2InqB8v1ojK1YmS00rsQ2x2TgSqzwPmj1yPmOtX3da+43Lt+zDCJXaSzmB5j6KTtHQ1oPo5CPbuad7YLWzvJJz5wvATMGBnGQKf9IujtppLb2gBN9PMpn2VuEQfSSKkvqGp8TTxpxsEb/HymM5nGOOaQ6k/hPz/2rALrHC7Qx2wyxjg3tAY5/vVnZ70ECGQzy2t+oI/Su6OS/wAjleOujWDWdVPzFKNaOh4Z4fHliqZe0GMCAJIE7p/ap2xuoiqqSZimiWe0M8/fjlS1X2Q7GBbIEgEkqAOHU+tLU3lgvZrhP4JH+HOpO6YknIB/2FGtgkwpWT0AOOvCfjU421gksDwJEEgzPuFE1ujtWLVm9dYpvD7WRTHtYmPQ9a45Z0jpWFkLTsVIMIwWcOpjh0xkcfhQncDgbZI4gqMCAWM+gIJHQzwpuo7a00hbbXbrsdvhpbct7xnMdMcak65tHp1NzUp4blYCBovYIjdbBI+4MtGBxqb+or0bWH+yxvKraK6zNDeFdBAdokIYETxiDBryb6o91EUI24kiAhAz5vZHp+VepL2pZt9n3L+k8AhcqsE7mO0xclixuRMkn7h5VW9v9uX/AKsj7z4plbhW37KMhhkbO0MTt/tXPGTtuijiqNppexxa8O2LrsFW3mRkwMiQYEiQOVeU92+1L1kXntAsGXwzEkjBKbTmIbPrt5TW+7H7zhbdhdQbnj7F3lkgScKD+HgP1qk7jdktZ+sJfNoMxTasq/JoMzHMiOPurKaSkaaeh/YPffwtObd1LnioGCeQwcMRuPGd3Hnn0rfabzBWEjcAR6SAf3iqq3oLFxQQisDEMOEgkmIPUt7poOl7OtHb4YjaV9osDCMxxmeLc8EHPKpSp7SNpNF5dIUAEiRA+fDNKtuskTMoqO6qz22bcOAzzaTxw3pRbGrf/wB2YAxH3OBHmweR61jix2ZTv5pjc7TuoXVPJb8zTAi2DnaCeZ5Vle3LqozwwYtc5SIA3AjIHPpjhXp+qsL4xvMLovNsIYWwwTackAg8RKwREdK857wo41Dh1+822VgkTIJU+8HhXfildL4Oaca2VNl+O2WmBgSJ5f8AFWPZN+7BtlG8JifOVICnG7zcIwOdRzpH2YldpkwYnBMkcz68qi3CzCWLMB1JIH9qu05aZjoBr7bC62SSCIOMjjPyNBS049JqWDXFqaj6FZqfo47baxq0DmVvFbbE5iCdsf6itaz6StMLegs2xELfAkCPu3OXxrAd1dKb2qt21IQkzJHSG/VYrf8A0q6qdJbmP668o+5c/vXNNJZFRVfizy9xQVAknoufnXBzJPX345dcUTT2SyRwk+1EwBIrrboiR7WsdYCsQPvAHEHB/WKsdLrQkwJBx5ieRwceufhUG5xjZtUYGPgZPM0ZcEicSR74NGhmn7B7XtqjLce4CMjaR5hgbVG05EdeFLVTo9I7Hyox9ymkrnmlfZaKddGpu959Na43DdaMAKdhKyI/1HAPQU1PpE0122trV6abdoOVQPAM7SoAxkbSByisGLeCWMYPMc/Q/PrFBtojSSxiRyj1iT7qnxSMOdm87C7csmxqjuu6dC+8G2drkuYt29wEkFQd2cbcc6Xu12UgvWtTbYXVS5MHcu4qmSWMn2pOZx76wi7PNNxlkzAPlB4AxGTx+DGi6Lte5py4tXJkQrFtscOAMiRHHjz9KGn6GpL2erdqWFub7zhgG8zojMVhBAIC7VMgHlPUmqc98tJAG+4VGRFtseonn0NVPc/X6u5Zbc3lX2N6glvKZA3RKwOXWsz2X2kbfAEE9I/nPHwrMMLd8mW81LSNNqu9ouOi3blw2YYlpJD5EQh2tIIiNxBPSrXs6/acxZeVJMBbW1gMkl5J6cZrL94+2E1Fiyqq3i2ydxKKqkHjLKeoHLrWo7M756SzpkQJca4EG7aABujMEnh6+nA03DWkZU9k/TXVQeXUbZkqArksRxkg5JJEn1pz3tRgg2DPJkuKw4jKnPEfGqez3wRjbL23UeZVZjIUzJ2QMmdo5RVh2/2lbfVWfqg+zcAux3Nt3E5ChwRgGR16VN4zXMtNIuoY+c2FBjIDFm2ngCSAMTBzVhsbcDKgDdwaAcc/1rz3UXrpkEWmXxNu0h/MACQTuY7YIzA6Zp9zsa26uxtBCj7TJcoApCsZUiAMmecYpeP3Yc/hGxv9sKNR4O9VfapI3cRE+U8CcxE1i+8GmbUa/wAO0AWuFQPN5fZH3uWBVBr7CLdO1gEPAGR0APDhn14Vfd2u17tm2/h27VwbgRN1VIMcQCN54cYj1q6h41yjsm3y0xdF2DqIjwQwlgWDjlI9mZq37E7nqmlunUogdG3kkG59mFAwFIyGJJwaqf8AGNQdz6fcl03CXCkcCSz5C5kTmuvdt6phdW7cdbZXA3A5+8CYEbhHy9aTWR66NXFE7WWtFsuKv1badpEJdRjtHAkAyd0kGRxiKqLOp0DIQtnUG4ykSg3ATGQrOeFSO7F9GuILgB3EoJA4suDB4wacO9N0RFjSrtAMiz8cEPM/2o4u6W/90Lkqtkb6O7wHaCKDjbd5QcLAmeGJx61ru/3nt6dWXcoa45E8dtvHP14Vgx3qe3rV1PhWWfbtPlIBxBMA4aDE1L7U7yPrbqKWNpFDALiAWBkkjJzAHotOWObkpGeS40V+rEWtgBUsZEZkho8xHQTA5RxodpEDpG5iN21RgkkenMZwattX2bpfqD3Ld1nu2vus8AkuBhfaA80/wiqS5cNu3OwEmd24+aJwIHMk9OFCZOSoho0XC1wNjkzSRHD+1aLuZYOovFVIUslxRM4ubSVJjJAjIrNayEJULbJIB3jcB8AWIn86b2d2tcsXVuWnZGUQCInPH96o3aCLp2eq9u9gNas3bm7yrplEB7n9bcNzjPslcR+VLWE1He7V3F8152DDaZIgicAiMikrMMTS3RuU7M34p69KkZKjzCD06AY6Z/vUcr1pxfPSOU4/OgwHLrA3SxHXhz4fPnTUgqoLKMnG08+p+VDstxA9M/zj/tT3SYknIET86ANP3K1Qi8bxdktAEe0QAW28fujPPrT7/dlrzKbRsoEUB9qlRLMZhQSTC5npWXsP4YO3iRBn4H9RiiaXtE2lYKSu4EGAOB68opbTs1yVVRs9d3MuG2EsQfKpdmZQGIB9iJIDE5B+FSu5vclbrsl3N237VjcoJgAyp3SwjMiBmJpO6fbm9ftGYxiACcx5AkEKFAGRGSPSnantizZ1um1ds3CXIRSSAFhgCZmNhUsGB4cRWOWR/ayn2VaJd7vZot/mVk8MbAluzmFOQznAEz5VxjJbhRLP0gaVB5Vv44HwxjM8S3D0+VYPtRF8dtrTD3TgYyxiDwOP1xT9F2Q73bYRX3M0CVJXJEktEACeNPwRq2/2LySvRrbXe3Qpc3Jp7gdiSDsRSc+bIIpF7zW3YNZNy3bcG063c7yW3DaNzRAUdBiq3Wd2UtyLt4JeV3UQCUEmOWDPvq07L7F0rORcfFtDcCtvUhgVUZA82WOIPA45hcYLextt6IXaGjTeLrONoFq2ARPsqqLMDnEnEZos2jus+DYFzarBkBRgOcMFiTw+NWfa+q7OtodxF4Bh5Ld6WVgTDbdwGD64qu/6h0G8ONLeLERJfMDhnfy6H9qOSkrph17BafW2rVl3aywu24DncpVgOo9pTDcpFH7N70qm+ez7bGQxDMsyRAMFZyFJn0oXaHb+lNnamj3MYDG607h/8UIk4AmqzUd8POfsrCAk+XwgcR+JiTif1pPi/T/6Z8lasvf/AFDtKFjQadeaneBluYhOPGKyOq7aRrrk4HmhPwRhVD8WxPIDhUk97SGLtYsMoiAbQHuxB+dWWl76W4xptOOMzaUk+5uvrwpxlw2l+zLkpdsyXatweL5SdpMhWEEZ5+/jRdX2ZdW4AbdzaVVvKpPtLPGPj1pe1tP4153UBdxJ2Ak7ZyQGPKrnS94LhJF11YLaAWY8rIsJAXiYG3PGuhNy2jOilu6oo3BkwIxnEZIIgzwqXqPECC8Fcq0Au7iGEEwCFgHMwMiKb2ijajzcIJJO0gZ4ge6aPp9S/wBUbTlSyq4vSq+yoQ223emRB99ZlH2gSRT3L3l3CyWtzB3sWUnBxERzz0qCWEkxAk+UchPD5Yq103Z/jXLdpWjxGW2DxA3GBIB5T+dBbspgSsjcG2mOMg7Y+dHHYA0g4lhA4ATGeMzXU46TaWlpZRkR+GuqqFREJjpSEmOQ+NCNOjJ9JqBqhAM4OfTn6+vuqbdaD1kATH6UwLC9T+nSKE7mPdTF2wTOZmnKZPw/TrSWedd4nPHSkMn6PXshEGAAFA5dZxzxxqd2lqfE09u5MENlIAAMxiMxnpxNU9lCQxEYiZ9avOx+y9O6A33vBtwjw0QgjAg7mEZ50+ddhxY+xbIXcIEEDgeY/nyq97A7x6q3bYoquqQYIcgdQAOMgiV4EVY9s9y7GjZTee7cUuFCqVglmAhsAxHQzWwXw9NpbVy3ZRFuPaWFMGLhgEkjPtAkVPJmi1SVlYQd9nnWqFy6puPptgdmICyBIYHAaWAMk/Amj3O71y7bbwyqEwIIO7ytJMgEHBHP4Vsu9ai0LVtV3LqTcG3cVCsgNwsCASOHAY91Z633p3WifCTem2SQYLEqrMIONw2z7vdGVOTjoHFJ7KbXdx72x2thXCwWAPmx0WOQk1Q27hCnaM7TFabvD3tuXrX9NbeZV0uXAwIMZzBGeBn4VQaLSTBwRHM/Plx9a6I83F8ycuN6KdtexYdSRJ54PH309Low2CQfLu5Hj7sDnVz/AICXV920NAKkcyDzxjHMVn3WJ95/LnU6MUcmoJMHbzmRiP3g5ph1IkxMER6/yaEUzjE/2zTAOtBrih+6DPHIwcgx16+6rK3rBccwm0E4VcwMTxP5VXXVzxp+jjcu6Ynken7VqLroPRve7XZNm/d8E3HRGTczEMA7EsAvIDEZzM1Z6HX6awGWwr27jA7rgtK5IU8CzvETyI+FUY1Vv7F7inYcbElQpEEkSx5N+VaTsrs+/cS94dwW1XeG6tjjO3oekzz6wlt7Kx10ROx9Hp9Rd3ISzj/u6lgiAo3Pw3B3TgQIxWju6BdLZa+LPZ73UO7xFbJJbjuywYz7XKaZ9GPZE3jcdgSEZdsCIO3aeHHGaue9fZNoaJ38NA0jIRZ9vqAD+dDi77C1R573h72HVWXtXtLp7WyCrIZaZ4bgJ28zmuqiCA2ixdyfszJH4rbTzrq6opJUSs//2Q=="/>
          <p:cNvSpPr>
            <a:spLocks noChangeAspect="1" noChangeArrowheads="1"/>
          </p:cNvSpPr>
          <p:nvPr/>
        </p:nvSpPr>
        <p:spPr bwMode="auto">
          <a:xfrm>
            <a:off x="63500" y="-581025"/>
            <a:ext cx="1905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34822" name="AutoShape 10" descr="data:image/jpeg;base64,/9j/4AAQSkZJRgABAQAAAQABAAD/2wCEAAkGBwgHBgkIBwgKCgkLDRYPDQwMDRsUFRAWIB0iIiAdHx8kKDQsJCYxJx8fLT0tMTU3Ojo6Iys/RD84QzQ5OjcBCgoKDQwNGg8PGjclHyU3Nzc3Nzc3Nzc3Nzc3Nzc3Nzc3Nzc3Nzc3Nzc3Nzc3Nzc3Nzc3Nzc3Nzc3Nzc3Nzc3N//AABEIAKEAeQMBIgACEQEDEQH/xAAcAAAABwEBAAAAAAAAAAAAAAAAAQMEBQYHAgj/xABJEAACAQMCAgUHBgoIBwEAAAABAgMABBEFEiExBhNBUWEUInGBkaGxBxUjMlLBJUJTYnJzkqLR4RckVFWCsvDxMzVDRJOUwhb/xAAaAQADAQEBAQAAAAAAAAAAAAAAAQIDBQQG/8QAIxEAAgICAQQCAwAAAAAAAAAAAAECEQMhEgQxQVEUIhMjYf/aAAwDAQACEQMRAD8Aewuk8EcsR3JIoZT3gjNdbar3yfX/AJXofk7k9ZaNsOfsniPvHqqz7a7uOXOKkciceEnER20W2lttDbVEiGyiK0vtoitADcrRbacbaLZVAIbaLbS+yiK0CENtFtpxsoilAhDbRbaWKUe2mAhtottLlKLbQBnvQu7+bekyQu2I7sdUePDPMe8Y9daiUI76xa4DdUlzASrKQykdhHOtg0eS11LS7a8SGPEsYYgLyPaPbmub0OS4uJ7urhTUhwQBzIHpNclkHN1H+IUo0NspxshB7sDNcyPa265lkgiH5zBa91nko5yv2l9oocOwj20xn6QaNB9fUbf0I274VHzdNNIUkReUzEfYhIB9uKh5sce8i1jm+yJ0kDtrmQFgAjhWzzIzVXbpzbiTaNPnC44MzD4fzplfdMTdwyW/kUQjcYJkl/gKwn1mNLTs1h0833RdRwUbsk9uFNEcYJ2vw/MNQuldJbWaCJLweTsQFV+cbegjl6KsKBXQOhDK3EEcc1viyxyL6sxnjlB7QgpB7HHpUijx4H2Uvsotla7M9CGARnB9lFjwPspxsobKYtDfHgaGynGyi2UBoyFcL9BGNwlG4DuJ5irn8l98Tb3mlSkBoG62L9FuY9uPbVJVJOsTq1yyuGTx7xTyHUH0vU49RtuDOskLhTjmOfwPqr5/Bl/HkTO1lx84NFt6dWVxLei6jSYwW8SJI0TbSGctgfumqXIImbJSVW/PiDe8Y+Fa18j0ljJpF9p2sXkFzfX85JgknEjMgUAdp/OOOfbS990e6GzM6213HGysQ3lCyLx/SIFTkyOc3IIQUYqJjJSItgSIO8YZD8KHUqcbDu9Egb761WX5O9PvifIbmKUkf9vdo3uaoPVPkqurWJ5ommUKMnegI9oqbKoqdjZ2MkqJfXhtix83fCcfHhVjsujekXAxHqUcpx+K6j3c6rt90fv9NjEkzRopONyScz6MfdSkWm6jJMirDAc4w7xrtJ4dq+mgCeueg+rQRtcadDLLDjLGNCQR4jk1Q9vqN7prgbJoihPGEnHjlT8KL5y1bR5BHHLdwPjP9Tu3Uent4Unc63PeydffS3lxIw2lnKk48Tjj6aFaYVfctel9L4phtu0BUc5YRnHpXmPhVltbm3u4hLbTJLGe1TWTg2ryCRmeFxxDdWyn2rmn9pdvbkS29wvWD/qwyiNj+kDjd7K92HrZx1PZ5cnSRe46NPxRYquaR0mllkht7+3ZnkYIs0SHaT4j+FWjYK6eLLHIrieCeOUHTEttDbSm2hsrQzMXjyluo47kwR35FJSiOclYmKq6grkcSf8Aenco2W7M3A4Levspngoilc74xuHH218yd9khpUupwWy6lY3LJJbsx3ByrR4GCAc91SWlapcSwLcXE++aWU8CoJIzx8c+nFRdheNaW2qWu4GK8tN4PcwYDh6ifdV16IKI+jdmrEMrKWwR3kmnYhOyEt9aT3BI2xu2EeMkleYyAeePCmz6pdJZOpma2LRE4SUqgPcRw4+Fa3adF9C+ZIZn0u2Eptg7Oq7STtyeIrOb/SLEwlxFskZkVnDE5G4dh4UrsBrqOia7Lp9rq81skq7QvWJKgx2g4HbUCmpTW0phmiKFWyFaNWw3PIwBW16npnk3Q+e1Zo2JIbiuVHEdlYtNrEdlczWvkCsquyllYEtx8R99S5UtIaVhfOG9Wjmk2hiCRgoCcnnjPf7qtHR6XopqDE6ssUUsTnbGluXLjHMNjHPPMULDT0n0C1uoY3iW6kYZVV80DbzHb9arb0i6F2FloMt1Z26+WwqpyoKg8Rn6ozyzVJ2D0RE+gdEb/cYLm2jU/lY3hx68Ypkfk4sLv/l90soP5C5Rx7DxqAeS5s89alwyqqjdIMAHPE7mFO9SlSMq0UsdxEV3b2IPHsGQfiKKESnR/ohb6LO1xN9LdZIUlcCMejv8angjA4PHPbjlTLoxIs2mkJkqkhUMQRnt7QOWceqpbbXf6dRWNcTkZm3N2N9lDZS+2htrazGjDLtswFTxLcKQeUGd4xgMoDAd47fjSs+d8aZ5t8ONNwA9/OceHwr5o7wlOdkURB4LuQn01pei9SNLt1tpOshSMKrd+B8azi4A8ndQfODjPhwxUloWpz2EmI8urc4+w/zoq0B6ZlxHoLj7NoR+5WV3f/Cj/Wp/mFTTdPpLjS5I5bO0WJ4SpaO7JZRj7JUeyoG8uYxaxXAO6LrEbK8cjNSrQGo9IuGhzA9y/EV5z1OEtq12RtIM7cAw7+6tu1/pZptzpE0cIuRIxAAe2cdvPOMVnlu1niVpLldxlYkSKo4HwYdxoQ06LPZPCvQnRIkkjMscbmRFYFkJIIyOzhWj6uN+lXf6lj7qyK1ktEjm8nFvukQAdUqLnAPMrz51r05E2kyMjBle3JVhyOVpksoWkMV1a0LYI65QQfTU304tIOot5OoiyXYMdg48O32VX7F9t/bseyVT+9Vq6blfm2DLDPXjH7JpAVjQokjtpkiQIizHCqOAyAfvqR21G6BIxnuoQnm+bJvzyyMYx/hqa2V2+nn+pHKzqsjG+2hspx1eaHV1vyMqPP0uDdpnsUk+6m1spWebeMHPI+k04Zgbo444i7fE/wAqMZCFXXzl457+6vnjtDG4P0jr3j+dSOgjOrWn6wH2VH3g+lTHPt/166kejozq1t6T/lNWhM0G/wBTmtNC1CFCrRzxFGVhkAnhkdxqG6LObl4rSTDwm5iG0jvPEUprr/gmb/CPeKi+jFy1vrViRxTr1Zl78UktCs2vpJpHR6LTZo7ue104uuI5ZZ+rAb0bhmqEmqdDdMthBJfXuo3u4kmzB2E9mC4APqqwfKRo9l0g0y11e1Y9ZGTG0ikAhME4II7CKz+DQrq0ffDdyxnvMePbyrNf0tIsEsWl6pbRyaHeE3JbBtr1YwcH7LcmOccM5q26f0ImtbCDZeBXCAsvnJg9oyGNZhd2F9LMJfKbcyDtChd3pAPH15q+/JpearbiWPUJLi4tpDsjRVLCEjOT6D3dlMGMpGfY/Vna5B2t3HsrrUND6TabcXFzO4uNPmbrDmUMY3YjJ4gHie77uJScHde4kVoGt4k6MzMPyKt8DRdAymaBlb64U586IHj4E/xqfqu6M5OsKAPrQOuPWp/jTSTpBdaj0i1HS9Pmgt4rHaryMpZmc8/Ad3byro4cqhhtngy4pTy0i15ot1Vi5+cYBvm1khcgZjhJzw/SrrqNR/vy4/8AW/nT+ZH0HxH7MchbfPIX83IUHhml2YCTmG448MUyjYCV5HfaM4JPYPGlXYrLhiMVz6PcN7ht0wHDIJz/AK9VSvRzjqkR7gxHsNQdwcSs3effTvRdQazu+tMbyhUOVXhgd9PZJc9eb8FSDvZfjUPoR/C1p+s+6uNR1w3liyLZTKocAuSCM88Ux0zU1tL6CeSGQohyduM8j4060LyXjpJeXFrbxyQTuqSZieME7Tkc8d/DnVLE8893MwvrqKRpGJ6qRlzx8DVk1LUBq2jdZbwThRIrZdccs5qnM5iu2cHk54ZpPsXHvstfRVr59ZtUn1S7miwzGOR2IbCnAOTWzfJ/JM+n3aNt6iO6kWPhxzuJb4isU6Jzb9XtWBJA35yR9k1uHQHaNFn2/wBtnz4+fWV62aZEl2KfdoVu7gDskYe+r8w67on3lrL/AOKpOppt1K6A7Jn/AMxq76T9J0ahHfblfcRTIZm91qEWjSRX8qs8SEhlUccEGmFprul61r/4Ms5IHkhxLiALyb67EemnGrtG1mDMQsasGLFcgD0U1trqwm1DTpLG2hjFxbFTs81WbK5OT41opvjx8E8FfLyWW4ghCiS8Ijt49rOSefH21Zdmk/2+3/aWoK6sp7q0ntnaONpYiA+fNQ8Kgf8A8Zdf3jb/ALRpxlQpOSekY/Pt6mVgchgfiK5XzVRSeIXhXFxwjKjkcD00axiS4TLYHAE+FAxGU5Y95NEisGBHGlBGRKUwpJPAOad2wikgTCorZz5ufDsobocY2JeVSmIxLkKX348cYolaUMCR5mOVLyWTsWlWSEJwPEnIz6BXCwTFjjZIoGfMzkeOCM+urpkkguo4tLJFBLQOzMpHMEg8DShitr+He2RKiZkYDJzv2jOBgfi+2mMXV7AGB9I766hlaFsgnY2OsUfjDIOD38RUtDTFrVLzSr9JYm+q20yRkEDPD21sfyadJ4Pms2U8i+Vm5eSQuQo2sedZrBHBd6XcNEy7nm6xsc48vuwB99Mn0vc6yLdlGXkQCMVnJNqh2aRrGtW51W7ZUlZDM+GC5B48xirL0e6X6dFpUME63IZNyseqJHMn76zO11Zba0jiuWklYcGkXB7e7OaeWN3Dc3vWwyh4eq84gngd3DI7OZpV7GDWL+3uNMnhjMhLDYAY2GfdWeQyXBQwxCQxowLD7HHHxq56rasdRhlWZmDyI29ZABGoIBAHj99RUUBgbV4ZbQKVO8Myg5Ujhj3mtH9FZWDH+afC6Nj+TiCPUujcFxqEj3LguhMrZ4A8B7O+rJ829Hv7Lp37KVlPRW9fV+iVxoNvaNb3c0nWRwqrY25G4tnwyfGh/Rrr/fb/ALH862UE/J5nJp1RkMp89MdrUmZcOT40UreemBnHGkGzx7OPbWaNB4uHHnjdnvp1DcOkJWNgo5eio1Jgowa4dwxyoOaji2ylKibS8lVdu9OWPqcxQS7kVU+nOUGEOQCvoqDVjnBNdN53Acx21VS9itei0LfW/kxnmjgnm6wt1QVV3ewZpS4uNHurIS21u8EzfiliQp7qrttA0jKA23h34qUttLjQBpJRjuB++qjZMqZykssMySwjLqMAccGrNZzx3IXF31Zxx3tjjUVCkMTHCpw5HOTTyKWRmH08aqDyVsH20ONgpFii0ouoPlTOD3ICK7TRrJJln6h2kQ8y2Bn1VAmVAwIuGUgc+up7DrLRrt8vAPe2H++o4FcibuLR7plG1uA5KB3g+nsqs9KdWS2lfTpI3lmAUyGTBCg4OPWO7FS8XS21tI2luis+3iNg2n1DvrP9U1E6lqNzey8HncuQOwdg9QwKtL2K67Fo0Xp/eaVciRbZJF4ZXcV5csH11ev6abD+57r/AMifwrEwVP8AvXW0d37woJEH2sxKptGeWc1zsBrsUYoGcCJe6uupX7IrqjzQAQiQfij2V0I1HIAeqhmjBoA7UAV2DSWa6DUxCoaus8aSzXYNAC4PDjQ391I7qdWT2Yf+uJKy5/EYCgBlfkm3Oewio4Gr8brR5NOuILbZGXiZcMuCeHeaz8KMZxSHR3khfNxnNDzvy3urgAd1DA+wKAHAoChQpgHR91ChQAK67KFCgQYoxQoUAdLXZoUKAAKPso6FABn6h9FRg+oaFChjOKOhQpDP/9k="/>
          <p:cNvSpPr>
            <a:spLocks noChangeAspect="1" noChangeArrowheads="1"/>
          </p:cNvSpPr>
          <p:nvPr/>
        </p:nvSpPr>
        <p:spPr bwMode="auto">
          <a:xfrm>
            <a:off x="63500" y="-1539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34823" name="AutoShape 8" descr="data:image/jpeg;base64,/9j/4AAQSkZJRgABAQAAAQABAAD/2wBDAAkGBwgHBgkIBwgKCgkLDRYPDQwMDRsUFRAWIB0iIiAdHx8kKDQsJCYxJx8fLT0tMTU3Ojo6Iys/RD84QzQ5Ojf/2wBDAQoKCg0MDRoPDxo3JR8lNzc3Nzc3Nzc3Nzc3Nzc3Nzc3Nzc3Nzc3Nzc3Nzc3Nzc3Nzc3Nzc3Nzc3Nzc3Nzc3Nzf/wAARCAC/AQgDASIAAhEBAxEB/8QAGwAAAgMBAQEAAAAAAAAAAAAAAgMAAQQFBgf/xAA5EAABBAEDAgUCBAUDAwUAAAABAAIDESEEEjFBUQUTImFxgZEGFDKhQlKxwdEVIzMWJPBDYnKC8f/EABkBAAMBAQEAAAAAAAAAAAAAAAABAgMEBf/EACERAQEAAgICAwEBAQAAAAAAAAABAhESIQMxE0FRIgSB/9oADAMBAAIRAxEAPwD7KXgcId9nlLpSvZdHGMN0RdnCsOPdApkcI0WzNxCoyGkuypeEcYNi3lVuKGlKtPUAtx7qB5CHb7qbfdBLLiqJPKm2+qldEwrcVNxV0FNo7oASSpn6qUVEwmeqGlde6rI6oC9hI5VeUSeim491W8p9l0MQD+ZQ6cVglCJCp5h7o/odJ5IackpgawDi0kvdlCHu6o1aW5D9jB0SpGYw0IC8lAZTfdOY0rlAuY5vZKIeOU0yX0S3PK1m2d19Au1YZaAu9sqvMcFSThELy4o6azgBIbKSPUqfLai7VLiYQ1yiT5iiNU9x3y0qiO6JQi1y7dNgKCgaERCpBaQNFq9oVKIE0vaEOxFuVE2gXQdoV0FaiYVSraESq8oJWxTbXKvchLiRynNjpKVFvVUXIS7CZbi9pQlpKrcVW8p6pbiy2hdoSLULvdCXAqpCtgqb1yhOAaVFwCEu909FtZvdaomkJdfVVurk2noUSE9kJd3KEu900rLeyFze6m/3QF99U90aWWhCRQQuf7oS/HKOxqLdXZCa7IXPSy82q3U3E04USHOJURulqPVqKKiuJ12oSqUUTJFFLUsICKKieyEv7JgROENqt1oSa6pyFse5CXIDIhLxSrSbTNwQgpe4IfM7p8S5GlwQl+Ep0lZuh3KxzeIRR8EvPsqmO0XLTc52OUszMBouaD2JXG1GvllBBdtb2asJdZ91rj4bfaL5XpvMaT6XA/BU3DqvOMkcwgtNEdlrZ4jLw4NPzad8Vnop5Z9uvaEnKxx6+N49XpPumCZrr2uB+CouNi5lKcXAKrCXvBQulDeXBIzLVEhZnahjet/CU7V4sD91UxtK5SNbjSC1z36pzwRdfCS6fHJ+6ueOp5ukXi+ULpGjlwXLMouyaQOlaf4lXxl8jpP1EY5cEiTViqZ91h8wEchAXWMG05hC52tJ1Lyf1H6FRZCe9qKuMTbX0Uv91W4pBlA6ofOHdcHB2co07lRcFmM9dVRn7FPhS5xqJxwhL8dllM/uhM/unMKXONW/3Q7wsrtSEB1AvkKpgm5tW/3QufnlY36pou3N+6S/xCCOt80bb4twCrhfxPN0L7FU54aPUQPkrku8Y0YGdXD8+YFg1PjOgEnq1kZvsSVWOFqbnHcfrYx+k2Vnfr3fwtA+V5uX8RaJji1olkA6tbg/dZJ/xRpwP9vTvJ59TgtZ4pEc69LPqJJBTnLO52B3Xlp/xU9zW+RC1pvO42s0n4l1e4kCMD/48/uqxxkTba9gXAg5Si4E9PqvIf8AU+qLctjB9mpUn4h1RadsjQeh2KkvZF2bvjsrElLyMX4jnaQZNhFfy8oz+IZ7trYg3sQf8pbLT1Qc45vqrL3WQCSaXntH4/G9tauw68Oj4P0taP8AWdEMCR/HJai2HI7DZHt/9Q18qpNXtq3XZ5K5EfiOmkO1kzb9zX9U0NfJlosexRMZT7dJ0wHUlUJDV5+6ztidtG5wvsmCNtU5x96OE9SejlEXE8AFAZBxf2V7WjqFTzfLgfohXQHOF2LKDeDfT5RODSMUPgKW32+E09A54yhMoHTCJxZXVU4x8VWEao3CzM27tRTbH0H7qI1BcntPPQ+csZmBCWZbPJWPGLtbzL1tAdRSxmTFWVk1HiWlgrzZm2eGjJ+yqYRO3VOoxys+p8Rh0zd08gaO3UrzGu/EEhtulbsBGXnlcSXUvlcXyvLnc2cp8Ryel1v4medzdJGGj+d+T9lxNV4prJh/uamUi7reVzXyknlDJLtaCOT0KepCtOdK9xJc82ebNoTJQ/mKziV5FmqJ6mrQiVu11nKadtHmHabqz2STKcNFbu9JW8OcGg33UoNt14ukEcyfcQAbSZnhzjtcMCsBZ3Prg/ZBlxvFfKDh27F2jkbuaNtk10Wfdn4VGYkUCQPZLazRtaKuz8KnytcKwkk3xwgsk8D7JbKSnNLSb6dU2VrfL3AmiLpILqaGqi89eAptMxjWsaXFxu6wihAeQ1u4uJ6G7Wdz/MdTAtEMx0ztzP13gUlejkG50jGl222j6q2zzRgmnNsWNpVt1ZLmksae9KTTMDR5V3XUKOVPjFs8V1UTSxmqkaCbI3k0Vu0X4hn08flTNMxq2ucc/XuuOHi3Pre9wpxPVJcW7XNDfX0dfARzpXGPYaLx6Gfa2ceU84v+ErombAI68L542TbEaq/bJTNP4vqYMMnfsbwxyvDyfqLjp7505QOlJK854d+IWzy+XqS1u7+ICq+e4XcbI1zbaQR3BtbY2XuJ0d5hQultKLifhUSnsjfMUSTwogPUGSuqTPqooRcjqPZCX4WTWaSHU5cCD3Wemu5GLxDxSWVrg07Iq6HLlydxcHOvg5A6Lo6jw0UC11/KxP0ssbHsbVu6hPVTubY5nFx2tBygfQjae5x7pszJqDBTW9SOUiQvbtZF+gYG8J967OcdhwG7ycDgd0iSYE2Tnsm65znh2wtDWmmjcFzRZJ3HPZEl9lemp0tgC6Nd1W4Yzdd0hm0k7yQUbGxfxyEDs0J6LUH5rqNBrR8IXSOugSB2J5Rf9t5gPr29iUE3kl1sLqvjoj/g0WX59J+VCSwWb+Fohl08Tt3lucf/AHGwhlkgebEZHsDg/uotsVNMz302+NyG3BoAA3ErS9+nMjHmPAaAWj/9T9NqNH5xfqIWkEbQB0H3U7v4c1WE0QSeiayPeBTGi+TfVbYZtA0+pgIa7c3cCid+Smc57iATeN5A/osrnfxcxn6wmOm5cC89+EqQk+gOsnml059PppXNqUvOLLJGkH6HhSPwiMNJ81+7cdzqwB8o+ST2fx2+nOY3ZdEexU9RcPVfs7gLb/p079wiIJHABqkEujmicd8RI2h18qecv2OGUZHOLSQTRHRQ4yeT3VPBY0l/6j/CUHkySRtk2EisUMFPZKe/aPRj+YhIJsmju90ckb/S04v9VdFi1Wr8pxhZ/wAfXobSp6M1GqaBs3jOCK5/wsbp97gAA7sSlSPa+iwbj1PKGKRoBJy7NBVNQ9N0UrPSA5mOxXQ0+tl05Bic5rubvlefrALeSVT5ZCac43xdp1Nw2+i+H+KN1LAD6ZKy09Vs833XzOOaRrg8SODh2cvW+DeJ/mNMPNeDMzDs8joVthl1qsssNO8ZMqLB+Ys2MhRaIezc8Jb34SnS4wgc++qjR7Mc8Us8gDhkBWXjdSBzxaZM8sTRdjlZJIAeAt0hvokOPQBVKVcyfStz6QVkk0jQeF131m0hzBeU9hzPyrewVjTDsFuMbb4VhoCNhzvy46gKvywJwF0fLb2Q7Gh11lGy7c86cDkITAKwAt7mC0GwUkXcYnQYyAlPgb2yug5orCVsQXbCYaUETgO62OYKtDXbAS0rlWRwJwUTZJo8xyPae4cU5zACh29glcZZ2JlZ6aYfGdbHiRwkHZw5Tm+INlBcRtkAApxw75XOd7gKntFYu1nl4cL3ppj/AKM4fbJm+dJEWNcaxgGlZLYoiWv2sN5J/wDK6JUUUktNjwe54CweI+ZLIGCVro2ivR3/AL/ZYZSS8duiZ7m9A1D5J9O97HN8lryLa8DdjsuLLGGP9d/DuSurDpg+I+Ww2D+rnP1Webw/Vl1ujJzQBwT91G5Lo5uue6TgOBAvjoEBFUbWzU+HyaWTbMC2uayKq1iskktd+yre16PjO8uByPZUGObdOo9KzaLTad87cytZ23u2gqz58Aka6O6xvHFdMp7idfiw17WB0gJ9uqPR6tmm1Uc1WQ7IukqLUOLSJQD2sIpDuaGxkkOyQ4WqlLU+3rNNrWTbQC3ceM/q+FFyvDtLI0scHkNGacLr4UW8uWmFmO/b2Efj0UmrMLxsjNBjyaJNdR0XQk1MbK82Rjd3G5wFr5czWBoG4uJ/mJTm60ObZYLJ5ByQscfLZ7VcH00vo2EJffZfPY/HtZA1ux7w0GwHOu8e66EH4re0sbOwOJGS3BWk8sRcK9c+QpbnrjaDx7T62Uxf8bqsbjg/C6Ila8W1wcO4K0llTcbDHE10S3EWgdIOEBkBVJEeVEpzhn5QlxA4Rotw6x3UcRSz7rxlW0Dq5A2MkFURgqbgMYVB94GT2HKRey3coTgfKbIKbbtrR3c4N/qskk+CAx76/kalyhyDOVRx0SmTPLCTEWBvJcQK+VT5XF4YXsaKvGUcofEwi+cJTvT1H3SXTN2vd5ji4WB0tBvp7XRx2M2atFt+hqfpxLf4nAAZJ5Sf9Q0IeGh0kgv1eW2qHXJ/wjB1Ba9rXFgd1B4StN4bHALbK7OTRq/qpsyqsbhPYPzuo1ds00bIoTeHXwOpcfokP1MMB2WJqzgU0n+60u8PhGdh+9pEujbR2gLP4f2tfmn1BaPxKNrZhMymV6QxtEK2+I6Jk8cjhJjo3kYoWf8AC58sbmg01ZHMcDeFl5PBjtph5q1eMeIv1MgZAWtioi9tHPQrltaG8H7JrmEnKJsV8KJhrqLy8m/YGlxr1ONZAJwnb5HtIeS4diUccKe2EVwt8PGxy8jPHCCeKXR0ukBcChihFjC6ETKaMLbHCRjlnaaGlowopw4BRWTxjpSaBJNIg8bcCz3QRBrnASO2jqa6Jkhie4+SAwDADjdrzeVejYuN24gOJwpPJ/vEgn2tBG6MEbrvvaqaTe4loofKe+kydmRzvY0+o5ytUev1bcRyP74O2lghY57xtYXdwAtAjnlJqMANNep1ZS3TuMa3eM6+i1uokAHU8otP49r4mlvmhxPV4ulmZog4AyytDnGqGa+Uv8p6iA8OHQgH+6qZZVFmH26cf4l1bX3LseB0DatdHTePyah22PSte4CyBIW1+y5MMLAQI9I2wK3EnPyujpdLMIzHFDFGHdWsz91W8/pnb4Z7bX+J6o/8fhj+M75BX0VyazxB8BMUOmik5y4u+mSFIfDNU7DpXNaeaK0x+EMBJle53ycJ8PJ91HzeKeo4kuu8YazdLPHEasNaxoP7BdDwrUPkZI7WSvnfitxdQ9qW46SBgpkbR9FGxhl7Wj6LWYVGXl36hcsm5rdkTWkPB3AZx8pbnTVg18hatzQP0oHvBGAtZIyudrF+WeN7sFzzZPX7qCAA24krTY68IHWDgkD5TLZQjY3ho+UwEAdAhc42eqm8bqITIW8WRaoURkIfTuNHPTKokg2RSZiqjhxpLktpwbVl56UhJDhnlAZ527sloz2WKSEVwt0hpqQ/JU2bOWsflDqrEYvCceVWEuMVyqmNCaB1VAD3RN4wqhGxilrjNBYmuKe2QgJhosXZ5USNwUQHj42F7w26vrVo3RBrqBca59NEFamQHkBNj05cbDSvN4V33yxmjYGuDgwf/fOU15e8Frg2jmg0BbBpyOWomwm+FXCsvl2xRad7bqwD7rSzQukN0fsuhp4bcMLaxoBoLXHxz7ZZeXK1gg8MrOQD2wulptBC29wBPuE1vATGhx6laTGOfKZZe6JjYIsiMGvZM/M3iNgaPhJdzlVwq0Uwkh5nd1cVfnGuVlJtQGkz6P8ANwgfJ9Cl7hSU51m04DS7uq3ilmJI5JVb/dMHufQwqL7wcJJdY5QFxv4QDXOooC8brQucHcJbnJgyR/BHKtkt8hJu8KA0EA8uaQSgtL3c5Ql2CQgCmdgilne5Mkf6Elx6n+qFRRIrnKoO7oTVqkj0basPrCTZ7q7QejtxvBTGuIKz2UbbNZT2Dw4k8KKBwAFKI2NEMg49AWqNjG16RaKnHFCkQZ2XKuwt7C82cq2Rcp4ZhOjhJF8K5ElRMATgB0CIxhnur6YTJAaoUU0OpIc+lHvpCaa55JpURfVKElG+ULpupTiaYXd0BeEl0tpbpB0/ZUUjQ9wrBKVuPf8AZJdIcoPM90Sq0e9wSy4AJRk90JfZRBo3cFdt6/1WYvUL66p7GmgnblvVAT1ShJnKvzBxaNjQnHOFGuvFpZNmgh3U4o2NH7sc4Ql98lKL6Crdgo2NLkINhASELnWcBLc7nKi5dtJiInKHjgodx+VW76Jbi9GBx4KJpFJW497UDjwE5kLGhobfsmtIHA/dZ2kUjDj7/dVKg8PzQyokg0VEUadbbZpFQahc4qtxWEX7MDwFZmI6pBOULiqlTYc6UkZygMmaH90hzs3/AHVB5vKraTi/5RPfdZ6LMXEmjdBC556nlBWHmTH+Et0lDlKJA9yhLs8KuhozzChMnbhBYQF3JRsaMdJ2IQF1dj9Usu6f2VbhaVpyDJQl2EJchLvZLZ6NLgaQucPdJc6gqLrPKVzVMDi5UH0kbzam8pc6fBo3ZtTd7fVZ956WiElCk/klHE3chLqCVvJOFTiR1U3M5gYXUg3YSw4kWpuwp5rmIi7BNqXYSibV7lO1cTNxRsOUkHCc3CrHJNmjQaCW6WY20MaD0s9FZN9UpzG2SQTfY0qtv0WMn2Z5shb6Q0Hqbuv/ADCiWI2Zouz7qI3ar+Y//9k="/>
          <p:cNvSpPr>
            <a:spLocks noChangeAspect="1" noChangeArrowheads="1"/>
          </p:cNvSpPr>
          <p:nvPr/>
        </p:nvSpPr>
        <p:spPr bwMode="auto">
          <a:xfrm>
            <a:off x="215900" y="-15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12" name="Segnaposto numero diapositiva 7"/>
          <p:cNvSpPr txBox="1">
            <a:spLocks/>
          </p:cNvSpPr>
          <p:nvPr/>
        </p:nvSpPr>
        <p:spPr>
          <a:xfrm>
            <a:off x="7594601" y="6101931"/>
            <a:ext cx="2311399" cy="343219"/>
          </a:xfrm>
          <a:prstGeom prst="rect">
            <a:avLst/>
          </a:prstGeom>
        </p:spPr>
        <p:txBody>
          <a:bodyPr anchor="ctr"/>
          <a:lstStyle/>
          <a:p>
            <a:pPr algn="r" fontAlgn="auto">
              <a:spcBef>
                <a:spcPts val="0"/>
              </a:spcBef>
              <a:spcAft>
                <a:spcPts val="0"/>
              </a:spcAft>
              <a:defRPr/>
            </a:pPr>
            <a:fld id="{B3EFADFE-3BA0-463A-87C4-0A39F95BAD0C}" type="slidenum">
              <a:rPr lang="it-IT" sz="1200">
                <a:solidFill>
                  <a:schemeClr val="tx1">
                    <a:tint val="75000"/>
                  </a:schemeClr>
                </a:solidFill>
                <a:latin typeface="+mn-lt"/>
              </a:rPr>
              <a:pPr algn="r" fontAlgn="auto">
                <a:spcBef>
                  <a:spcPts val="0"/>
                </a:spcBef>
                <a:spcAft>
                  <a:spcPts val="0"/>
                </a:spcAft>
                <a:defRPr/>
              </a:pPr>
              <a:t>14</a:t>
            </a:fld>
            <a:endParaRPr lang="it-IT" sz="1200" dirty="0">
              <a:solidFill>
                <a:schemeClr val="tx1">
                  <a:tint val="75000"/>
                </a:schemeClr>
              </a:solidFill>
              <a:latin typeface="+mn-lt"/>
            </a:endParaRPr>
          </a:p>
        </p:txBody>
      </p:sp>
      <p:sp>
        <p:nvSpPr>
          <p:cNvPr id="34831" name="Text Box 4"/>
          <p:cNvSpPr txBox="1">
            <a:spLocks noChangeArrowheads="1"/>
          </p:cNvSpPr>
          <p:nvPr/>
        </p:nvSpPr>
        <p:spPr bwMode="auto">
          <a:xfrm>
            <a:off x="48895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a:solidFill>
                  <a:srgbClr val="669900"/>
                </a:solidFill>
                <a:latin typeface="Swis721 Lt BT" pitchFamily="34" charset="0"/>
              </a:rPr>
              <a:t>1</a:t>
            </a:r>
            <a:r>
              <a:rPr lang="it-IT" altLang="it-IT" sz="2200" b="1" dirty="0" smtClean="0">
                <a:solidFill>
                  <a:srgbClr val="669900"/>
                </a:solidFill>
                <a:latin typeface="Swis721 Lt BT" pitchFamily="34" charset="0"/>
              </a:rPr>
              <a:t>. </a:t>
            </a:r>
            <a:r>
              <a:rPr lang="it-IT" altLang="it-IT" sz="2200" b="1" dirty="0">
                <a:solidFill>
                  <a:srgbClr val="669900"/>
                </a:solidFill>
                <a:latin typeface="Swis721 Lt BT" pitchFamily="34" charset="0"/>
              </a:rPr>
              <a:t>Inquadramento territoriale</a:t>
            </a:r>
          </a:p>
        </p:txBody>
      </p:sp>
      <p:sp>
        <p:nvSpPr>
          <p:cNvPr id="16" name="Rettangolo 5"/>
          <p:cNvSpPr>
            <a:spLocks noChangeArrowheads="1"/>
          </p:cNvSpPr>
          <p:nvPr/>
        </p:nvSpPr>
        <p:spPr bwMode="auto">
          <a:xfrm>
            <a:off x="559544" y="726580"/>
            <a:ext cx="74020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1.5 Contesto produttivo-sociale </a:t>
            </a:r>
            <a:endParaRPr lang="it-IT" altLang="it-IT" sz="1400" dirty="0">
              <a:latin typeface="Arial" charset="0"/>
              <a:cs typeface="Arial" charset="0"/>
            </a:endParaRPr>
          </a:p>
        </p:txBody>
      </p:sp>
    </p:spTree>
    <p:extLst>
      <p:ext uri="{BB962C8B-B14F-4D97-AF65-F5344CB8AC3E}">
        <p14:creationId xmlns:p14="http://schemas.microsoft.com/office/powerpoint/2010/main" val="1033502206"/>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egnaposto numero diapositiva 7"/>
          <p:cNvSpPr txBox="1">
            <a:spLocks/>
          </p:cNvSpPr>
          <p:nvPr/>
        </p:nvSpPr>
        <p:spPr>
          <a:xfrm>
            <a:off x="7594600" y="6061075"/>
            <a:ext cx="2311400" cy="365125"/>
          </a:xfrm>
          <a:prstGeom prst="rect">
            <a:avLst/>
          </a:prstGeom>
        </p:spPr>
        <p:txBody>
          <a:bodyPr anchor="ctr"/>
          <a:lstStyle/>
          <a:p>
            <a:pPr algn="r" fontAlgn="auto">
              <a:spcBef>
                <a:spcPts val="0"/>
              </a:spcBef>
              <a:spcAft>
                <a:spcPts val="0"/>
              </a:spcAft>
              <a:defRPr/>
            </a:pPr>
            <a:fld id="{C6217C06-822D-4F63-9D79-9CE57EDD2820}" type="slidenum">
              <a:rPr lang="it-IT" sz="1200">
                <a:solidFill>
                  <a:schemeClr val="tx1">
                    <a:tint val="75000"/>
                  </a:schemeClr>
                </a:solidFill>
                <a:latin typeface="+mn-lt"/>
              </a:rPr>
              <a:pPr algn="r" fontAlgn="auto">
                <a:spcBef>
                  <a:spcPts val="0"/>
                </a:spcBef>
                <a:spcAft>
                  <a:spcPts val="0"/>
                </a:spcAft>
                <a:defRPr/>
              </a:pPr>
              <a:t>15</a:t>
            </a:fld>
            <a:endParaRPr lang="it-IT" sz="1200" dirty="0">
              <a:solidFill>
                <a:schemeClr val="tx1">
                  <a:tint val="75000"/>
                </a:schemeClr>
              </a:solidFill>
              <a:latin typeface="+mn-lt"/>
            </a:endParaRPr>
          </a:p>
        </p:txBody>
      </p:sp>
      <p:sp>
        <p:nvSpPr>
          <p:cNvPr id="37891" name="Text Box 4"/>
          <p:cNvSpPr txBox="1">
            <a:spLocks noChangeArrowheads="1"/>
          </p:cNvSpPr>
          <p:nvPr/>
        </p:nvSpPr>
        <p:spPr bwMode="auto">
          <a:xfrm>
            <a:off x="50800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Tx/>
              <a:buNone/>
            </a:pPr>
            <a:r>
              <a:rPr lang="it-IT" altLang="it-IT" sz="2200" b="1" dirty="0" smtClean="0">
                <a:solidFill>
                  <a:srgbClr val="669900"/>
                </a:solidFill>
                <a:latin typeface="Swis721 Lt BT" pitchFamily="34" charset="0"/>
              </a:rPr>
              <a:t>2. </a:t>
            </a:r>
            <a:r>
              <a:rPr lang="it-IT" altLang="it-IT" sz="2200" b="1" dirty="0">
                <a:solidFill>
                  <a:srgbClr val="669900"/>
                </a:solidFill>
                <a:latin typeface="Swis721 Lt BT" pitchFamily="34" charset="0"/>
              </a:rPr>
              <a:t>Immobile</a:t>
            </a:r>
          </a:p>
        </p:txBody>
      </p:sp>
      <p:sp>
        <p:nvSpPr>
          <p:cNvPr id="37892" name="Rettangolo 5"/>
          <p:cNvSpPr>
            <a:spLocks noChangeArrowheads="1"/>
          </p:cNvSpPr>
          <p:nvPr/>
        </p:nvSpPr>
        <p:spPr bwMode="auto">
          <a:xfrm>
            <a:off x="503238" y="1044575"/>
            <a:ext cx="42338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2.1       Localizzazione</a:t>
            </a:r>
            <a:endParaRPr lang="it-IT" altLang="it-IT" sz="1400" dirty="0">
              <a:latin typeface="Arial" charset="0"/>
              <a:cs typeface="Arial" charset="0"/>
            </a:endParaRPr>
          </a:p>
        </p:txBody>
      </p:sp>
      <p:sp>
        <p:nvSpPr>
          <p:cNvPr id="37893" name="CasellaDiTesto 457"/>
          <p:cNvSpPr txBox="1">
            <a:spLocks noChangeArrowheads="1"/>
          </p:cNvSpPr>
          <p:nvPr/>
        </p:nvSpPr>
        <p:spPr bwMode="auto">
          <a:xfrm>
            <a:off x="514350" y="1579563"/>
            <a:ext cx="8778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100" b="1">
                <a:latin typeface="Arial" charset="0"/>
              </a:rPr>
              <a:t>LEGENDA</a:t>
            </a:r>
          </a:p>
        </p:txBody>
      </p:sp>
      <p:sp>
        <p:nvSpPr>
          <p:cNvPr id="37895" name="CasellaDiTesto 388"/>
          <p:cNvSpPr txBox="1">
            <a:spLocks noChangeArrowheads="1"/>
          </p:cNvSpPr>
          <p:nvPr/>
        </p:nvSpPr>
        <p:spPr bwMode="auto">
          <a:xfrm>
            <a:off x="590550" y="5583238"/>
            <a:ext cx="349835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None/>
            </a:pPr>
            <a:r>
              <a:rPr lang="it-IT" altLang="it-IT" sz="900" dirty="0" smtClean="0">
                <a:latin typeface="Arial" charset="0"/>
              </a:rPr>
              <a:t>Comune : </a:t>
            </a:r>
            <a:r>
              <a:rPr lang="it-IT" altLang="it-IT" sz="900" b="1" dirty="0" smtClean="0">
                <a:latin typeface="Arial" charset="0"/>
              </a:rPr>
              <a:t>Ozieri</a:t>
            </a:r>
          </a:p>
          <a:p>
            <a:pPr algn="just" eaLnBrk="1" hangingPunct="1">
              <a:spcBef>
                <a:spcPct val="0"/>
              </a:spcBef>
              <a:buNone/>
            </a:pPr>
            <a:r>
              <a:rPr lang="it-IT" altLang="it-IT" sz="900" dirty="0" smtClean="0">
                <a:latin typeface="Arial" charset="0"/>
              </a:rPr>
              <a:t>Bene Immobile :  </a:t>
            </a:r>
            <a:r>
              <a:rPr lang="it-IT" altLang="it-IT" sz="900" b="1" i="1" dirty="0" smtClean="0">
                <a:latin typeface="Arial" charset="0"/>
              </a:rPr>
              <a:t>Ex </a:t>
            </a:r>
            <a:r>
              <a:rPr lang="it-IT" altLang="it-IT" sz="900" b="1" i="1" dirty="0">
                <a:latin typeface="Arial" charset="0"/>
              </a:rPr>
              <a:t>Caserma Carabinieri  </a:t>
            </a:r>
          </a:p>
          <a:p>
            <a:pPr algn="just" eaLnBrk="1" hangingPunct="1">
              <a:spcBef>
                <a:spcPct val="0"/>
              </a:spcBef>
              <a:buFontTx/>
              <a:buNone/>
            </a:pPr>
            <a:r>
              <a:rPr lang="it-IT" altLang="it-IT" sz="900" dirty="0" smtClean="0">
                <a:latin typeface="Arial" charset="0"/>
              </a:rPr>
              <a:t>Ubicazione : </a:t>
            </a:r>
            <a:r>
              <a:rPr lang="it-IT" altLang="it-IT" sz="900" b="1" dirty="0" smtClean="0">
                <a:latin typeface="Arial" charset="0"/>
              </a:rPr>
              <a:t>Via Conte Camillo Benso di Cavour</a:t>
            </a:r>
            <a:endParaRPr lang="it-IT" altLang="it-IT" sz="900" b="1" dirty="0">
              <a:latin typeface="Arial" charset="0"/>
            </a:endParaRPr>
          </a:p>
        </p:txBody>
      </p:sp>
      <p:sp>
        <p:nvSpPr>
          <p:cNvPr id="37896" name="CasellaDiTesto 390"/>
          <p:cNvSpPr txBox="1">
            <a:spLocks noChangeArrowheads="1"/>
          </p:cNvSpPr>
          <p:nvPr/>
        </p:nvSpPr>
        <p:spPr bwMode="auto">
          <a:xfrm>
            <a:off x="503238" y="5373688"/>
            <a:ext cx="7588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000" u="sng">
                <a:latin typeface="Arial" charset="0"/>
              </a:rPr>
              <a:t>La località</a:t>
            </a:r>
          </a:p>
        </p:txBody>
      </p:sp>
      <p:grpSp>
        <p:nvGrpSpPr>
          <p:cNvPr id="37897" name="Gruppo 350"/>
          <p:cNvGrpSpPr>
            <a:grpSpLocks noChangeAspect="1"/>
          </p:cNvGrpSpPr>
          <p:nvPr/>
        </p:nvGrpSpPr>
        <p:grpSpPr bwMode="auto">
          <a:xfrm>
            <a:off x="503238" y="1890713"/>
            <a:ext cx="2789237" cy="3446462"/>
            <a:chOff x="541338" y="1890713"/>
            <a:chExt cx="2789346" cy="3446355"/>
          </a:xfrm>
        </p:grpSpPr>
        <p:sp>
          <p:nvSpPr>
            <p:cNvPr id="146" name="Rettangolo 145"/>
            <p:cNvSpPr/>
            <p:nvPr/>
          </p:nvSpPr>
          <p:spPr>
            <a:xfrm>
              <a:off x="744546" y="3068601"/>
              <a:ext cx="479444" cy="144458"/>
            </a:xfrm>
            <a:prstGeom prst="rect">
              <a:avLst/>
            </a:prstGeom>
            <a:solidFill>
              <a:schemeClr val="bg1">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dirty="0"/>
            </a:p>
          </p:txBody>
        </p:sp>
        <p:sp>
          <p:nvSpPr>
            <p:cNvPr id="147" name="Rettangolo 146"/>
            <p:cNvSpPr/>
            <p:nvPr/>
          </p:nvSpPr>
          <p:spPr>
            <a:xfrm>
              <a:off x="749308" y="2632052"/>
              <a:ext cx="479444" cy="142871"/>
            </a:xfrm>
            <a:prstGeom prst="rect">
              <a:avLst/>
            </a:prstGeom>
            <a:solidFill>
              <a:schemeClr val="bg1">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dirty="0"/>
            </a:p>
          </p:txBody>
        </p:sp>
        <p:sp>
          <p:nvSpPr>
            <p:cNvPr id="148" name="Rettangolo 147"/>
            <p:cNvSpPr/>
            <p:nvPr/>
          </p:nvSpPr>
          <p:spPr>
            <a:xfrm>
              <a:off x="754071" y="2425683"/>
              <a:ext cx="469918" cy="142871"/>
            </a:xfrm>
            <a:prstGeom prst="rect">
              <a:avLst/>
            </a:prstGeom>
            <a:solidFill>
              <a:schemeClr val="bg1">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dirty="0"/>
            </a:p>
          </p:txBody>
        </p:sp>
        <p:sp>
          <p:nvSpPr>
            <p:cNvPr id="151" name="Figura a mano libera 150"/>
            <p:cNvSpPr/>
            <p:nvPr/>
          </p:nvSpPr>
          <p:spPr>
            <a:xfrm>
              <a:off x="752483" y="2493944"/>
              <a:ext cx="473093" cy="0"/>
            </a:xfrm>
            <a:custGeom>
              <a:avLst/>
              <a:gdLst>
                <a:gd name="connsiteX0" fmla="*/ 0 w 474133"/>
                <a:gd name="connsiteY0" fmla="*/ 0 h 0"/>
                <a:gd name="connsiteX1" fmla="*/ 474133 w 474133"/>
                <a:gd name="connsiteY1" fmla="*/ 0 h 0"/>
              </a:gdLst>
              <a:ahLst/>
              <a:cxnLst>
                <a:cxn ang="0">
                  <a:pos x="connsiteX0" y="connsiteY0"/>
                </a:cxn>
                <a:cxn ang="0">
                  <a:pos x="connsiteX1" y="connsiteY1"/>
                </a:cxn>
              </a:cxnLst>
              <a:rect l="l" t="t" r="r" b="b"/>
              <a:pathLst>
                <a:path w="474133">
                  <a:moveTo>
                    <a:pt x="0" y="0"/>
                  </a:moveTo>
                  <a:lnTo>
                    <a:pt x="474133" y="0"/>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53" name="Figura a mano libera 152"/>
            <p:cNvSpPr/>
            <p:nvPr/>
          </p:nvSpPr>
          <p:spPr>
            <a:xfrm>
              <a:off x="752483" y="2700313"/>
              <a:ext cx="474682" cy="0"/>
            </a:xfrm>
            <a:custGeom>
              <a:avLst/>
              <a:gdLst>
                <a:gd name="connsiteX0" fmla="*/ 0 w 474133"/>
                <a:gd name="connsiteY0" fmla="*/ 0 h 0"/>
                <a:gd name="connsiteX1" fmla="*/ 474133 w 474133"/>
                <a:gd name="connsiteY1" fmla="*/ 0 h 0"/>
              </a:gdLst>
              <a:ahLst/>
              <a:cxnLst>
                <a:cxn ang="0">
                  <a:pos x="connsiteX0" y="connsiteY0"/>
                </a:cxn>
                <a:cxn ang="0">
                  <a:pos x="connsiteX1" y="connsiteY1"/>
                </a:cxn>
              </a:cxnLst>
              <a:rect l="l" t="t" r="r" b="b"/>
              <a:pathLst>
                <a:path w="474133">
                  <a:moveTo>
                    <a:pt x="0" y="0"/>
                  </a:moveTo>
                  <a:lnTo>
                    <a:pt x="474133" y="0"/>
                  </a:lnTo>
                </a:path>
              </a:pathLst>
            </a:custGeom>
            <a:ln w="19050">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a:p>
          </p:txBody>
        </p:sp>
        <p:sp>
          <p:nvSpPr>
            <p:cNvPr id="155" name="Ovale 21"/>
            <p:cNvSpPr>
              <a:spLocks noChangeAspect="1" noChangeArrowheads="1"/>
            </p:cNvSpPr>
            <p:nvPr/>
          </p:nvSpPr>
          <p:spPr bwMode="auto">
            <a:xfrm>
              <a:off x="1165249" y="3355930"/>
              <a:ext cx="71441" cy="71436"/>
            </a:xfrm>
            <a:prstGeom prst="ellipse">
              <a:avLst/>
            </a:prstGeom>
            <a:solidFill>
              <a:schemeClr val="accent1">
                <a:lumMod val="50000"/>
              </a:schemeClr>
            </a:solidFill>
            <a:ln w="9525" algn="ctr">
              <a:solidFill>
                <a:srgbClr val="00B0F0"/>
              </a:solidFill>
              <a:round/>
              <a:headEnd/>
              <a:tailEnd/>
            </a:ln>
          </p:spPr>
          <p:txBody>
            <a:bodyPr wrap="none" anchor="ctr"/>
            <a:lstStyle/>
            <a:p>
              <a:pPr>
                <a:defRPr/>
              </a:pPr>
              <a:endParaRPr lang="it-IT" sz="700" b="1">
                <a:solidFill>
                  <a:srgbClr val="000000"/>
                </a:solidFill>
              </a:endParaRPr>
            </a:p>
          </p:txBody>
        </p:sp>
        <p:sp>
          <p:nvSpPr>
            <p:cNvPr id="156" name="Ovale 21"/>
            <p:cNvSpPr>
              <a:spLocks noChangeAspect="1" noChangeArrowheads="1"/>
            </p:cNvSpPr>
            <p:nvPr/>
          </p:nvSpPr>
          <p:spPr bwMode="auto">
            <a:xfrm>
              <a:off x="1168425" y="3548012"/>
              <a:ext cx="71441" cy="71435"/>
            </a:xfrm>
            <a:prstGeom prst="ellipse">
              <a:avLst/>
            </a:prstGeom>
            <a:solidFill>
              <a:srgbClr val="00B0F0"/>
            </a:solidFill>
            <a:ln w="9525" algn="ctr">
              <a:solidFill>
                <a:schemeClr val="accent1">
                  <a:lumMod val="50000"/>
                </a:schemeClr>
              </a:solidFill>
              <a:round/>
              <a:headEnd/>
              <a:tailEnd/>
            </a:ln>
          </p:spPr>
          <p:txBody>
            <a:bodyPr wrap="none" anchor="ctr"/>
            <a:lstStyle/>
            <a:p>
              <a:pPr>
                <a:defRPr/>
              </a:pPr>
              <a:endParaRPr lang="it-IT" sz="700" b="1">
                <a:solidFill>
                  <a:srgbClr val="000000"/>
                </a:solidFill>
              </a:endParaRPr>
            </a:p>
          </p:txBody>
        </p:sp>
        <p:sp>
          <p:nvSpPr>
            <p:cNvPr id="157" name="Ovale 21"/>
            <p:cNvSpPr>
              <a:spLocks noChangeAspect="1" noChangeArrowheads="1"/>
            </p:cNvSpPr>
            <p:nvPr/>
          </p:nvSpPr>
          <p:spPr bwMode="auto">
            <a:xfrm>
              <a:off x="1163662" y="4078220"/>
              <a:ext cx="71440" cy="71435"/>
            </a:xfrm>
            <a:prstGeom prst="ellipse">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62" name="Figura a mano libera 161"/>
            <p:cNvSpPr/>
            <p:nvPr/>
          </p:nvSpPr>
          <p:spPr>
            <a:xfrm>
              <a:off x="750896" y="3144799"/>
              <a:ext cx="473093" cy="0"/>
            </a:xfrm>
            <a:custGeom>
              <a:avLst/>
              <a:gdLst>
                <a:gd name="connsiteX0" fmla="*/ 0 w 474133"/>
                <a:gd name="connsiteY0" fmla="*/ 0 h 0"/>
                <a:gd name="connsiteX1" fmla="*/ 474133 w 474133"/>
                <a:gd name="connsiteY1" fmla="*/ 0 h 0"/>
              </a:gdLst>
              <a:ahLst/>
              <a:cxnLst>
                <a:cxn ang="0">
                  <a:pos x="connsiteX0" y="connsiteY0"/>
                </a:cxn>
                <a:cxn ang="0">
                  <a:pos x="connsiteX1" y="connsiteY1"/>
                </a:cxn>
              </a:cxnLst>
              <a:rect l="l" t="t" r="r" b="b"/>
              <a:pathLst>
                <a:path w="474133">
                  <a:moveTo>
                    <a:pt x="0" y="0"/>
                  </a:moveTo>
                  <a:lnTo>
                    <a:pt x="474133" y="0"/>
                  </a:lnTo>
                </a:path>
              </a:pathLst>
            </a:custGeom>
            <a:ln w="12700">
              <a:solidFill>
                <a:srgbClr val="0070C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a:p>
          </p:txBody>
        </p:sp>
        <p:sp>
          <p:nvSpPr>
            <p:cNvPr id="37923" name="CasellaDiTesto 465"/>
            <p:cNvSpPr txBox="1">
              <a:spLocks noChangeArrowheads="1"/>
            </p:cNvSpPr>
            <p:nvPr/>
          </p:nvSpPr>
          <p:spPr bwMode="auto">
            <a:xfrm>
              <a:off x="1246188" y="2343150"/>
              <a:ext cx="1377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a:latin typeface="Arial" charset="0"/>
                </a:rPr>
                <a:t>Viabilità principale (SS)</a:t>
              </a:r>
            </a:p>
            <a:p>
              <a:pPr eaLnBrk="1" hangingPunct="1">
                <a:spcBef>
                  <a:spcPct val="0"/>
                </a:spcBef>
                <a:buFontTx/>
                <a:buNone/>
              </a:pPr>
              <a:endParaRPr lang="it-IT" altLang="it-IT" sz="900">
                <a:latin typeface="Arial" charset="0"/>
              </a:endParaRPr>
            </a:p>
          </p:txBody>
        </p:sp>
        <p:sp>
          <p:nvSpPr>
            <p:cNvPr id="37924" name="CasellaDiTesto 466"/>
            <p:cNvSpPr txBox="1">
              <a:spLocks noChangeArrowheads="1"/>
            </p:cNvSpPr>
            <p:nvPr/>
          </p:nvSpPr>
          <p:spPr bwMode="auto">
            <a:xfrm>
              <a:off x="1247775" y="3986213"/>
              <a:ext cx="10683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it-IT" altLang="it-IT" sz="900">
                  <a:latin typeface="Arial" charset="0"/>
                </a:rPr>
                <a:t>Comuni principali</a:t>
              </a:r>
            </a:p>
          </p:txBody>
        </p:sp>
        <p:sp>
          <p:nvSpPr>
            <p:cNvPr id="37925" name="CasellaDiTesto 469"/>
            <p:cNvSpPr txBox="1">
              <a:spLocks noChangeArrowheads="1"/>
            </p:cNvSpPr>
            <p:nvPr/>
          </p:nvSpPr>
          <p:spPr bwMode="auto">
            <a:xfrm>
              <a:off x="1252538" y="2573338"/>
              <a:ext cx="147996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a:latin typeface="Arial" charset="0"/>
                </a:rPr>
                <a:t>Viabilità secondaria (SP)</a:t>
              </a:r>
              <a:endParaRPr lang="it-IT" altLang="it-IT" sz="900">
                <a:solidFill>
                  <a:srgbClr val="FF0000"/>
                </a:solidFill>
                <a:latin typeface="Arial" charset="0"/>
              </a:endParaRPr>
            </a:p>
          </p:txBody>
        </p:sp>
        <p:sp>
          <p:nvSpPr>
            <p:cNvPr id="37926" name="CasellaDiTesto 470"/>
            <p:cNvSpPr txBox="1">
              <a:spLocks noChangeArrowheads="1"/>
            </p:cNvSpPr>
            <p:nvPr/>
          </p:nvSpPr>
          <p:spPr bwMode="auto">
            <a:xfrm>
              <a:off x="1254125" y="3021013"/>
              <a:ext cx="13335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a:latin typeface="Arial" charset="0"/>
                </a:rPr>
                <a:t>Collegamenti via mare</a:t>
              </a:r>
            </a:p>
          </p:txBody>
        </p:sp>
        <p:sp>
          <p:nvSpPr>
            <p:cNvPr id="37927" name="CasellaDiTesto 471"/>
            <p:cNvSpPr txBox="1">
              <a:spLocks noChangeArrowheads="1"/>
            </p:cNvSpPr>
            <p:nvPr/>
          </p:nvSpPr>
          <p:spPr bwMode="auto">
            <a:xfrm>
              <a:off x="1263650" y="3265488"/>
              <a:ext cx="909638"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a:latin typeface="Arial" charset="0"/>
                </a:rPr>
                <a:t>Porti principali</a:t>
              </a:r>
            </a:p>
          </p:txBody>
        </p:sp>
        <p:sp>
          <p:nvSpPr>
            <p:cNvPr id="37928" name="CasellaDiTesto 472"/>
            <p:cNvSpPr txBox="1">
              <a:spLocks noChangeArrowheads="1"/>
            </p:cNvSpPr>
            <p:nvPr/>
          </p:nvSpPr>
          <p:spPr bwMode="auto">
            <a:xfrm>
              <a:off x="1263650" y="3467100"/>
              <a:ext cx="814388"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a:latin typeface="Arial" charset="0"/>
                </a:rPr>
                <a:t>Porti turistici</a:t>
              </a:r>
            </a:p>
          </p:txBody>
        </p:sp>
        <p:sp>
          <p:nvSpPr>
            <p:cNvPr id="37929" name="CasellaDiTesto 473"/>
            <p:cNvSpPr txBox="1">
              <a:spLocks noChangeArrowheads="1"/>
            </p:cNvSpPr>
            <p:nvPr/>
          </p:nvSpPr>
          <p:spPr bwMode="auto">
            <a:xfrm>
              <a:off x="1263650" y="4770437"/>
              <a:ext cx="144783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a:latin typeface="Arial" charset="0"/>
                </a:rPr>
                <a:t>Localizzazione del bene</a:t>
              </a:r>
            </a:p>
          </p:txBody>
        </p:sp>
        <p:sp>
          <p:nvSpPr>
            <p:cNvPr id="37930" name="CasellaDiTesto 638"/>
            <p:cNvSpPr txBox="1">
              <a:spLocks noChangeArrowheads="1"/>
            </p:cNvSpPr>
            <p:nvPr/>
          </p:nvSpPr>
          <p:spPr bwMode="auto">
            <a:xfrm>
              <a:off x="541338" y="1890713"/>
              <a:ext cx="16748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000" u="sng">
                  <a:latin typeface="Arial" charset="0"/>
                </a:rPr>
                <a:t>Il territorio e i collegamenti</a:t>
              </a:r>
            </a:p>
          </p:txBody>
        </p:sp>
        <p:sp>
          <p:nvSpPr>
            <p:cNvPr id="199" name="Ovale 21"/>
            <p:cNvSpPr>
              <a:spLocks noChangeAspect="1" noChangeArrowheads="1"/>
            </p:cNvSpPr>
            <p:nvPr/>
          </p:nvSpPr>
          <p:spPr bwMode="auto">
            <a:xfrm>
              <a:off x="1141436" y="4860833"/>
              <a:ext cx="71440" cy="73023"/>
            </a:xfrm>
            <a:prstGeom prst="ellipse">
              <a:avLst/>
            </a:prstGeom>
            <a:solidFill>
              <a:schemeClr val="tx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7932" name="CasellaDiTesto 554"/>
            <p:cNvSpPr txBox="1">
              <a:spLocks noChangeArrowheads="1"/>
            </p:cNvSpPr>
            <p:nvPr/>
          </p:nvSpPr>
          <p:spPr bwMode="auto">
            <a:xfrm>
              <a:off x="1235239" y="4458232"/>
              <a:ext cx="209544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it-IT" altLang="it-IT" sz="900">
                  <a:latin typeface="Arial" charset="0"/>
                </a:rPr>
                <a:t>Centro urbano di riferimento del bene</a:t>
              </a:r>
            </a:p>
          </p:txBody>
        </p:sp>
        <p:sp>
          <p:nvSpPr>
            <p:cNvPr id="186" name="Rettangolo 185"/>
            <p:cNvSpPr>
              <a:spLocks noChangeAspect="1"/>
            </p:cNvSpPr>
            <p:nvPr/>
          </p:nvSpPr>
          <p:spPr>
            <a:xfrm>
              <a:off x="946166" y="4449684"/>
              <a:ext cx="273061" cy="26351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87" name="Figura a mano libera 186"/>
            <p:cNvSpPr/>
            <p:nvPr/>
          </p:nvSpPr>
          <p:spPr>
            <a:xfrm>
              <a:off x="628653" y="5337068"/>
              <a:ext cx="2409919" cy="0"/>
            </a:xfrm>
            <a:custGeom>
              <a:avLst/>
              <a:gdLst>
                <a:gd name="connsiteX0" fmla="*/ 0 w 2409825"/>
                <a:gd name="connsiteY0" fmla="*/ 0 h 0"/>
                <a:gd name="connsiteX1" fmla="*/ 2409825 w 2409825"/>
                <a:gd name="connsiteY1" fmla="*/ 0 h 0"/>
              </a:gdLst>
              <a:ahLst/>
              <a:cxnLst>
                <a:cxn ang="0">
                  <a:pos x="connsiteX0" y="connsiteY0"/>
                </a:cxn>
                <a:cxn ang="0">
                  <a:pos x="connsiteX1" y="connsiteY1"/>
                </a:cxn>
              </a:cxnLst>
              <a:rect l="l" t="t" r="r" b="b"/>
              <a:pathLst>
                <a:path w="2409825">
                  <a:moveTo>
                    <a:pt x="0" y="0"/>
                  </a:moveTo>
                  <a:lnTo>
                    <a:pt x="2409825"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a:p>
          </p:txBody>
        </p:sp>
        <p:sp>
          <p:nvSpPr>
            <p:cNvPr id="188" name="Ovale 21"/>
            <p:cNvSpPr>
              <a:spLocks noChangeAspect="1" noChangeArrowheads="1"/>
            </p:cNvSpPr>
            <p:nvPr/>
          </p:nvSpPr>
          <p:spPr bwMode="auto">
            <a:xfrm>
              <a:off x="1174775" y="4254427"/>
              <a:ext cx="71441" cy="73023"/>
            </a:xfrm>
            <a:prstGeom prst="ellipse">
              <a:avLst/>
            </a:prstGeom>
            <a:solidFill>
              <a:schemeClr val="accent2">
                <a:lumMod val="40000"/>
                <a:lumOff val="60000"/>
              </a:schemeClr>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7936" name="CasellaDiTesto 157"/>
            <p:cNvSpPr txBox="1">
              <a:spLocks noChangeArrowheads="1"/>
            </p:cNvSpPr>
            <p:nvPr/>
          </p:nvSpPr>
          <p:spPr bwMode="auto">
            <a:xfrm>
              <a:off x="1257300" y="4184650"/>
              <a:ext cx="128746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it-IT" altLang="it-IT" sz="900">
                  <a:latin typeface="Arial" charset="0"/>
                </a:rPr>
                <a:t>Altri comuni o frazioni</a:t>
              </a:r>
            </a:p>
          </p:txBody>
        </p:sp>
        <p:sp>
          <p:nvSpPr>
            <p:cNvPr id="190" name="Rettangolo 189"/>
            <p:cNvSpPr/>
            <p:nvPr/>
          </p:nvSpPr>
          <p:spPr>
            <a:xfrm>
              <a:off x="744546" y="2849533"/>
              <a:ext cx="479444" cy="142871"/>
            </a:xfrm>
            <a:prstGeom prst="rect">
              <a:avLst/>
            </a:prstGeom>
            <a:solidFill>
              <a:schemeClr val="bg1">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dirty="0"/>
            </a:p>
          </p:txBody>
        </p:sp>
        <p:sp>
          <p:nvSpPr>
            <p:cNvPr id="191" name="Figura a mano libera 190"/>
            <p:cNvSpPr/>
            <p:nvPr/>
          </p:nvSpPr>
          <p:spPr>
            <a:xfrm>
              <a:off x="747721" y="2917793"/>
              <a:ext cx="474681" cy="0"/>
            </a:xfrm>
            <a:custGeom>
              <a:avLst/>
              <a:gdLst>
                <a:gd name="connsiteX0" fmla="*/ 0 w 474133"/>
                <a:gd name="connsiteY0" fmla="*/ 0 h 0"/>
                <a:gd name="connsiteX1" fmla="*/ 474133 w 474133"/>
                <a:gd name="connsiteY1" fmla="*/ 0 h 0"/>
              </a:gdLst>
              <a:ahLst/>
              <a:cxnLst>
                <a:cxn ang="0">
                  <a:pos x="connsiteX0" y="connsiteY0"/>
                </a:cxn>
                <a:cxn ang="0">
                  <a:pos x="connsiteX1" y="connsiteY1"/>
                </a:cxn>
              </a:cxnLst>
              <a:rect l="l" t="t" r="r" b="b"/>
              <a:pathLst>
                <a:path w="474133">
                  <a:moveTo>
                    <a:pt x="0" y="0"/>
                  </a:moveTo>
                  <a:lnTo>
                    <a:pt x="474133"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a:p>
          </p:txBody>
        </p:sp>
        <p:sp>
          <p:nvSpPr>
            <p:cNvPr id="37939" name="CasellaDiTesto 469"/>
            <p:cNvSpPr txBox="1">
              <a:spLocks noChangeArrowheads="1"/>
            </p:cNvSpPr>
            <p:nvPr/>
          </p:nvSpPr>
          <p:spPr bwMode="auto">
            <a:xfrm>
              <a:off x="1247775" y="2790825"/>
              <a:ext cx="113506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a:latin typeface="Arial" charset="0"/>
                </a:rPr>
                <a:t>Viabilità ferroviaria</a:t>
              </a:r>
            </a:p>
          </p:txBody>
        </p:sp>
        <p:pic>
          <p:nvPicPr>
            <p:cNvPr id="37940" name="Picture 53" descr="Aere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6000" y="3729038"/>
              <a:ext cx="2127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37941" name="CasellaDiTesto 470"/>
            <p:cNvSpPr txBox="1">
              <a:spLocks noChangeArrowheads="1"/>
            </p:cNvSpPr>
            <p:nvPr/>
          </p:nvSpPr>
          <p:spPr bwMode="auto">
            <a:xfrm>
              <a:off x="1247775" y="3725863"/>
              <a:ext cx="113982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a:latin typeface="Arial" charset="0"/>
                </a:rPr>
                <a:t>Aeroporti principali</a:t>
              </a:r>
            </a:p>
          </p:txBody>
        </p:sp>
        <p:sp>
          <p:nvSpPr>
            <p:cNvPr id="195" name="Rettangolo 194"/>
            <p:cNvSpPr/>
            <p:nvPr/>
          </p:nvSpPr>
          <p:spPr>
            <a:xfrm>
              <a:off x="752483" y="2211378"/>
              <a:ext cx="469918" cy="142871"/>
            </a:xfrm>
            <a:prstGeom prst="rect">
              <a:avLst/>
            </a:prstGeom>
            <a:solidFill>
              <a:schemeClr val="bg1">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dirty="0"/>
            </a:p>
          </p:txBody>
        </p:sp>
        <p:sp>
          <p:nvSpPr>
            <p:cNvPr id="196" name="Figura a mano libera 195"/>
            <p:cNvSpPr/>
            <p:nvPr/>
          </p:nvSpPr>
          <p:spPr>
            <a:xfrm>
              <a:off x="750896" y="2279638"/>
              <a:ext cx="473093" cy="0"/>
            </a:xfrm>
            <a:custGeom>
              <a:avLst/>
              <a:gdLst>
                <a:gd name="connsiteX0" fmla="*/ 0 w 474133"/>
                <a:gd name="connsiteY0" fmla="*/ 0 h 0"/>
                <a:gd name="connsiteX1" fmla="*/ 474133 w 474133"/>
                <a:gd name="connsiteY1" fmla="*/ 0 h 0"/>
              </a:gdLst>
              <a:ahLst/>
              <a:cxnLst>
                <a:cxn ang="0">
                  <a:pos x="connsiteX0" y="connsiteY0"/>
                </a:cxn>
                <a:cxn ang="0">
                  <a:pos x="connsiteX1" y="connsiteY1"/>
                </a:cxn>
              </a:cxnLst>
              <a:rect l="l" t="t" r="r" b="b"/>
              <a:pathLst>
                <a:path w="474133">
                  <a:moveTo>
                    <a:pt x="0" y="0"/>
                  </a:moveTo>
                  <a:lnTo>
                    <a:pt x="474133" y="0"/>
                  </a:ln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7944" name="CasellaDiTesto 465"/>
            <p:cNvSpPr txBox="1">
              <a:spLocks noChangeArrowheads="1"/>
            </p:cNvSpPr>
            <p:nvPr/>
          </p:nvSpPr>
          <p:spPr bwMode="auto">
            <a:xfrm>
              <a:off x="1244600" y="2128838"/>
              <a:ext cx="1781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a:latin typeface="Arial" charset="0"/>
                </a:rPr>
                <a:t>Viabilità principale (Autostrada)</a:t>
              </a:r>
            </a:p>
            <a:p>
              <a:pPr eaLnBrk="1" hangingPunct="1">
                <a:spcBef>
                  <a:spcPct val="0"/>
                </a:spcBef>
                <a:buFontTx/>
                <a:buNone/>
              </a:pPr>
              <a:endParaRPr lang="it-IT" altLang="it-IT" sz="900">
                <a:latin typeface="Arial" charset="0"/>
              </a:endParaRPr>
            </a:p>
          </p:txBody>
        </p:sp>
      </p:grpSp>
      <p:grpSp>
        <p:nvGrpSpPr>
          <p:cNvPr id="37898" name="Gruppo 349"/>
          <p:cNvGrpSpPr>
            <a:grpSpLocks noChangeAspect="1"/>
          </p:cNvGrpSpPr>
          <p:nvPr/>
        </p:nvGrpSpPr>
        <p:grpSpPr bwMode="auto">
          <a:xfrm>
            <a:off x="4498975" y="4508500"/>
            <a:ext cx="4956176" cy="1552575"/>
            <a:chOff x="6071163" y="4627563"/>
            <a:chExt cx="3054592" cy="1441179"/>
          </a:xfrm>
        </p:grpSpPr>
        <p:sp>
          <p:nvSpPr>
            <p:cNvPr id="37908" name="CasellaDiTesto 194"/>
            <p:cNvSpPr txBox="1">
              <a:spLocks noChangeArrowheads="1"/>
            </p:cNvSpPr>
            <p:nvPr/>
          </p:nvSpPr>
          <p:spPr bwMode="auto">
            <a:xfrm>
              <a:off x="6071163" y="4627563"/>
              <a:ext cx="171632" cy="22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000" dirty="0">
                <a:latin typeface="Arial" charset="0"/>
              </a:endParaRPr>
            </a:p>
          </p:txBody>
        </p:sp>
        <p:sp>
          <p:nvSpPr>
            <p:cNvPr id="203" name="Rettangolo 202"/>
            <p:cNvSpPr/>
            <p:nvPr/>
          </p:nvSpPr>
          <p:spPr>
            <a:xfrm>
              <a:off x="6071163" y="4850077"/>
              <a:ext cx="3054592" cy="1218665"/>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04" name="Rettangolo 203"/>
            <p:cNvSpPr/>
            <p:nvPr/>
          </p:nvSpPr>
          <p:spPr>
            <a:xfrm>
              <a:off x="6466446" y="5224371"/>
              <a:ext cx="256639" cy="142939"/>
            </a:xfrm>
            <a:prstGeom prst="rect">
              <a:avLst/>
            </a:prstGeom>
            <a:solidFill>
              <a:schemeClr val="tx1">
                <a:lumMod val="75000"/>
                <a:lumOff val="25000"/>
              </a:schemeClr>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05" name="Rettangolo 204"/>
            <p:cNvSpPr/>
            <p:nvPr/>
          </p:nvSpPr>
          <p:spPr>
            <a:xfrm>
              <a:off x="6466446" y="5578034"/>
              <a:ext cx="256639" cy="142939"/>
            </a:xfrm>
            <a:prstGeom prst="rect">
              <a:avLst/>
            </a:prstGeom>
            <a:solidFill>
              <a:schemeClr val="bg1">
                <a:lumMod val="7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7912" name="CasellaDiTesto 413"/>
            <p:cNvSpPr txBox="1">
              <a:spLocks noChangeArrowheads="1"/>
            </p:cNvSpPr>
            <p:nvPr/>
          </p:nvSpPr>
          <p:spPr bwMode="auto">
            <a:xfrm>
              <a:off x="6735763" y="5160963"/>
              <a:ext cx="1323081" cy="31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800" dirty="0" smtClean="0">
                  <a:latin typeface="Arial" charset="0"/>
                </a:rPr>
                <a:t>Comune di Ozieri</a:t>
              </a:r>
              <a:endParaRPr lang="it-IT" altLang="it-IT" sz="800" dirty="0">
                <a:latin typeface="Arial" charset="0"/>
              </a:endParaRPr>
            </a:p>
            <a:p>
              <a:pPr eaLnBrk="1" hangingPunct="1">
                <a:spcBef>
                  <a:spcPct val="0"/>
                </a:spcBef>
                <a:buFontTx/>
                <a:buNone/>
              </a:pPr>
              <a:r>
                <a:rPr lang="it-IT" altLang="it-IT" sz="800" i="1" dirty="0" smtClean="0">
                  <a:solidFill>
                    <a:srgbClr val="FF0000"/>
                  </a:solidFill>
                  <a:latin typeface="Arial" charset="0"/>
                </a:rPr>
                <a:t> </a:t>
              </a:r>
              <a:r>
                <a:rPr lang="it-IT" altLang="it-IT" sz="800" i="1" dirty="0">
                  <a:latin typeface="Arial" charset="0"/>
                </a:rPr>
                <a:t>Numero </a:t>
              </a:r>
              <a:r>
                <a:rPr lang="it-IT" altLang="it-IT" sz="800" i="1" dirty="0" smtClean="0">
                  <a:latin typeface="Arial" charset="0"/>
                </a:rPr>
                <a:t>abitanti al 31.12.2020   n. 10176</a:t>
              </a:r>
              <a:endParaRPr lang="it-IT" altLang="it-IT" sz="800" i="1" dirty="0">
                <a:latin typeface="Arial" charset="0"/>
              </a:endParaRPr>
            </a:p>
          </p:txBody>
        </p:sp>
        <p:sp>
          <p:nvSpPr>
            <p:cNvPr id="37913" name="CasellaDiTesto 414"/>
            <p:cNvSpPr txBox="1">
              <a:spLocks noChangeArrowheads="1"/>
            </p:cNvSpPr>
            <p:nvPr/>
          </p:nvSpPr>
          <p:spPr bwMode="auto">
            <a:xfrm>
              <a:off x="6727825" y="5526088"/>
              <a:ext cx="1369515" cy="42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800" dirty="0" smtClean="0">
                  <a:latin typeface="Arial" charset="0"/>
                </a:rPr>
                <a:t> Provincia Sassari</a:t>
              </a:r>
              <a:endParaRPr lang="it-IT" altLang="it-IT" sz="800" dirty="0">
                <a:latin typeface="Arial" charset="0"/>
              </a:endParaRPr>
            </a:p>
            <a:p>
              <a:pPr eaLnBrk="1" hangingPunct="1">
                <a:spcBef>
                  <a:spcPct val="0"/>
                </a:spcBef>
                <a:buFontTx/>
                <a:buNone/>
              </a:pPr>
              <a:r>
                <a:rPr lang="it-IT" altLang="it-IT" sz="800" i="1" dirty="0">
                  <a:latin typeface="Arial" charset="0"/>
                </a:rPr>
                <a:t>-numero </a:t>
              </a:r>
              <a:r>
                <a:rPr lang="it-IT" altLang="it-IT" sz="800" i="1" dirty="0" smtClean="0">
                  <a:latin typeface="Arial" charset="0"/>
                </a:rPr>
                <a:t>comuni: 92</a:t>
              </a:r>
              <a:endParaRPr lang="it-IT" altLang="it-IT" sz="800" i="1" dirty="0">
                <a:latin typeface="Arial" charset="0"/>
              </a:endParaRPr>
            </a:p>
            <a:p>
              <a:pPr eaLnBrk="1" hangingPunct="1">
                <a:spcBef>
                  <a:spcPct val="0"/>
                </a:spcBef>
                <a:buFontTx/>
                <a:buNone/>
              </a:pPr>
              <a:r>
                <a:rPr lang="it-IT" altLang="it-IT" sz="800" i="1" dirty="0">
                  <a:latin typeface="Arial" charset="0"/>
                </a:rPr>
                <a:t>-numero </a:t>
              </a:r>
              <a:r>
                <a:rPr lang="it-IT" altLang="it-IT" sz="800" i="1" dirty="0" smtClean="0">
                  <a:latin typeface="Arial" charset="0"/>
                </a:rPr>
                <a:t>abitanti al 31.12.2019    n.  484.407</a:t>
              </a:r>
              <a:endParaRPr lang="it-IT" altLang="it-IT" sz="800" i="1" dirty="0">
                <a:latin typeface="Arial" charset="0"/>
              </a:endParaRPr>
            </a:p>
          </p:txBody>
        </p:sp>
      </p:grpSp>
      <p:sp>
        <p:nvSpPr>
          <p:cNvPr id="218" name="Figura a mano libera 217"/>
          <p:cNvSpPr/>
          <p:nvPr/>
        </p:nvSpPr>
        <p:spPr>
          <a:xfrm>
            <a:off x="4498975" y="1439863"/>
            <a:ext cx="830263" cy="2873375"/>
          </a:xfrm>
          <a:custGeom>
            <a:avLst/>
            <a:gdLst>
              <a:gd name="connsiteX0" fmla="*/ 608390 w 830337"/>
              <a:gd name="connsiteY0" fmla="*/ 0 h 2703286"/>
              <a:gd name="connsiteX1" fmla="*/ 630161 w 830337"/>
              <a:gd name="connsiteY1" fmla="*/ 54428 h 2703286"/>
              <a:gd name="connsiteX2" fmla="*/ 579361 w 830337"/>
              <a:gd name="connsiteY2" fmla="*/ 83457 h 2703286"/>
              <a:gd name="connsiteX3" fmla="*/ 455990 w 830337"/>
              <a:gd name="connsiteY3" fmla="*/ 116114 h 2703286"/>
              <a:gd name="connsiteX4" fmla="*/ 419704 w 830337"/>
              <a:gd name="connsiteY4" fmla="*/ 217714 h 2703286"/>
              <a:gd name="connsiteX5" fmla="*/ 387047 w 830337"/>
              <a:gd name="connsiteY5" fmla="*/ 239485 h 2703286"/>
              <a:gd name="connsiteX6" fmla="*/ 339876 w 830337"/>
              <a:gd name="connsiteY6" fmla="*/ 239485 h 2703286"/>
              <a:gd name="connsiteX7" fmla="*/ 260047 w 830337"/>
              <a:gd name="connsiteY7" fmla="*/ 239485 h 2703286"/>
              <a:gd name="connsiteX8" fmla="*/ 198361 w 830337"/>
              <a:gd name="connsiteY8" fmla="*/ 272142 h 2703286"/>
              <a:gd name="connsiteX9" fmla="*/ 140304 w 830337"/>
              <a:gd name="connsiteY9" fmla="*/ 322942 h 2703286"/>
              <a:gd name="connsiteX10" fmla="*/ 74990 w 830337"/>
              <a:gd name="connsiteY10" fmla="*/ 366485 h 2703286"/>
              <a:gd name="connsiteX11" fmla="*/ 24190 w 830337"/>
              <a:gd name="connsiteY11" fmla="*/ 413657 h 2703286"/>
              <a:gd name="connsiteX12" fmla="*/ 2419 w 830337"/>
              <a:gd name="connsiteY12" fmla="*/ 464457 h 2703286"/>
              <a:gd name="connsiteX13" fmla="*/ 38704 w 830337"/>
              <a:gd name="connsiteY13" fmla="*/ 508000 h 2703286"/>
              <a:gd name="connsiteX14" fmla="*/ 45961 w 830337"/>
              <a:gd name="connsiteY14" fmla="*/ 547914 h 2703286"/>
              <a:gd name="connsiteX15" fmla="*/ 89504 w 830337"/>
              <a:gd name="connsiteY15" fmla="*/ 533400 h 2703286"/>
              <a:gd name="connsiteX16" fmla="*/ 147561 w 830337"/>
              <a:gd name="connsiteY16" fmla="*/ 529771 h 2703286"/>
              <a:gd name="connsiteX17" fmla="*/ 234647 w 830337"/>
              <a:gd name="connsiteY17" fmla="*/ 562428 h 2703286"/>
              <a:gd name="connsiteX18" fmla="*/ 270933 w 830337"/>
              <a:gd name="connsiteY18" fmla="*/ 573314 h 2703286"/>
              <a:gd name="connsiteX19" fmla="*/ 281819 w 830337"/>
              <a:gd name="connsiteY19" fmla="*/ 635000 h 2703286"/>
              <a:gd name="connsiteX20" fmla="*/ 336247 w 830337"/>
              <a:gd name="connsiteY20" fmla="*/ 649514 h 2703286"/>
              <a:gd name="connsiteX21" fmla="*/ 379790 w 830337"/>
              <a:gd name="connsiteY21" fmla="*/ 624114 h 2703286"/>
              <a:gd name="connsiteX22" fmla="*/ 474133 w 830337"/>
              <a:gd name="connsiteY22" fmla="*/ 602342 h 2703286"/>
              <a:gd name="connsiteX23" fmla="*/ 503161 w 830337"/>
              <a:gd name="connsiteY23" fmla="*/ 580571 h 2703286"/>
              <a:gd name="connsiteX24" fmla="*/ 539447 w 830337"/>
              <a:gd name="connsiteY24" fmla="*/ 602342 h 2703286"/>
              <a:gd name="connsiteX25" fmla="*/ 532190 w 830337"/>
              <a:gd name="connsiteY25" fmla="*/ 642257 h 2703286"/>
              <a:gd name="connsiteX26" fmla="*/ 528561 w 830337"/>
              <a:gd name="connsiteY26" fmla="*/ 714828 h 2703286"/>
              <a:gd name="connsiteX27" fmla="*/ 499533 w 830337"/>
              <a:gd name="connsiteY27" fmla="*/ 751114 h 2703286"/>
              <a:gd name="connsiteX28" fmla="*/ 445104 w 830337"/>
              <a:gd name="connsiteY28" fmla="*/ 762000 h 2703286"/>
              <a:gd name="connsiteX29" fmla="*/ 328990 w 830337"/>
              <a:gd name="connsiteY29" fmla="*/ 863600 h 2703286"/>
              <a:gd name="connsiteX30" fmla="*/ 343504 w 830337"/>
              <a:gd name="connsiteY30" fmla="*/ 918028 h 2703286"/>
              <a:gd name="connsiteX31" fmla="*/ 372533 w 830337"/>
              <a:gd name="connsiteY31" fmla="*/ 979714 h 2703286"/>
              <a:gd name="connsiteX32" fmla="*/ 368904 w 830337"/>
              <a:gd name="connsiteY32" fmla="*/ 1041400 h 2703286"/>
              <a:gd name="connsiteX33" fmla="*/ 339876 w 830337"/>
              <a:gd name="connsiteY33" fmla="*/ 1095828 h 2703286"/>
              <a:gd name="connsiteX34" fmla="*/ 310847 w 830337"/>
              <a:gd name="connsiteY34" fmla="*/ 1135742 h 2703286"/>
              <a:gd name="connsiteX35" fmla="*/ 281819 w 830337"/>
              <a:gd name="connsiteY35" fmla="*/ 1135742 h 2703286"/>
              <a:gd name="connsiteX36" fmla="*/ 260047 w 830337"/>
              <a:gd name="connsiteY36" fmla="*/ 1110342 h 2703286"/>
              <a:gd name="connsiteX37" fmla="*/ 212876 w 830337"/>
              <a:gd name="connsiteY37" fmla="*/ 1113971 h 2703286"/>
              <a:gd name="connsiteX38" fmla="*/ 183847 w 830337"/>
              <a:gd name="connsiteY38" fmla="*/ 1124857 h 2703286"/>
              <a:gd name="connsiteX39" fmla="*/ 114904 w 830337"/>
              <a:gd name="connsiteY39" fmla="*/ 1081314 h 2703286"/>
              <a:gd name="connsiteX40" fmla="*/ 85876 w 830337"/>
              <a:gd name="connsiteY40" fmla="*/ 1143000 h 2703286"/>
              <a:gd name="connsiteX41" fmla="*/ 89504 w 830337"/>
              <a:gd name="connsiteY41" fmla="*/ 1204685 h 2703286"/>
              <a:gd name="connsiteX42" fmla="*/ 125790 w 830337"/>
              <a:gd name="connsiteY42" fmla="*/ 1230085 h 2703286"/>
              <a:gd name="connsiteX43" fmla="*/ 162076 w 830337"/>
              <a:gd name="connsiteY43" fmla="*/ 1211942 h 2703286"/>
              <a:gd name="connsiteX44" fmla="*/ 194733 w 830337"/>
              <a:gd name="connsiteY44" fmla="*/ 1222828 h 2703286"/>
              <a:gd name="connsiteX45" fmla="*/ 201990 w 830337"/>
              <a:gd name="connsiteY45" fmla="*/ 1295400 h 2703286"/>
              <a:gd name="connsiteX46" fmla="*/ 227390 w 830337"/>
              <a:gd name="connsiteY46" fmla="*/ 1364342 h 2703286"/>
              <a:gd name="connsiteX47" fmla="*/ 209247 w 830337"/>
              <a:gd name="connsiteY47" fmla="*/ 1433285 h 2703286"/>
              <a:gd name="connsiteX48" fmla="*/ 249161 w 830337"/>
              <a:gd name="connsiteY48" fmla="*/ 1469571 h 2703286"/>
              <a:gd name="connsiteX49" fmla="*/ 267304 w 830337"/>
              <a:gd name="connsiteY49" fmla="*/ 1505857 h 2703286"/>
              <a:gd name="connsiteX50" fmla="*/ 307219 w 830337"/>
              <a:gd name="connsiteY50" fmla="*/ 1538514 h 2703286"/>
              <a:gd name="connsiteX51" fmla="*/ 332619 w 830337"/>
              <a:gd name="connsiteY51" fmla="*/ 1574800 h 2703286"/>
              <a:gd name="connsiteX52" fmla="*/ 270933 w 830337"/>
              <a:gd name="connsiteY52" fmla="*/ 1563914 h 2703286"/>
              <a:gd name="connsiteX53" fmla="*/ 241904 w 830337"/>
              <a:gd name="connsiteY53" fmla="*/ 1542142 h 2703286"/>
              <a:gd name="connsiteX54" fmla="*/ 209247 w 830337"/>
              <a:gd name="connsiteY54" fmla="*/ 1574800 h 2703286"/>
              <a:gd name="connsiteX55" fmla="*/ 191104 w 830337"/>
              <a:gd name="connsiteY55" fmla="*/ 1614714 h 2703286"/>
              <a:gd name="connsiteX56" fmla="*/ 234647 w 830337"/>
              <a:gd name="connsiteY56" fmla="*/ 1658257 h 2703286"/>
              <a:gd name="connsiteX57" fmla="*/ 267304 w 830337"/>
              <a:gd name="connsiteY57" fmla="*/ 1669142 h 2703286"/>
              <a:gd name="connsiteX58" fmla="*/ 289076 w 830337"/>
              <a:gd name="connsiteY58" fmla="*/ 1640114 h 2703286"/>
              <a:gd name="connsiteX59" fmla="*/ 314476 w 830337"/>
              <a:gd name="connsiteY59" fmla="*/ 1643742 h 2703286"/>
              <a:gd name="connsiteX60" fmla="*/ 321733 w 830337"/>
              <a:gd name="connsiteY60" fmla="*/ 1730828 h 2703286"/>
              <a:gd name="connsiteX61" fmla="*/ 383419 w 830337"/>
              <a:gd name="connsiteY61" fmla="*/ 1767114 h 2703286"/>
              <a:gd name="connsiteX62" fmla="*/ 412447 w 830337"/>
              <a:gd name="connsiteY62" fmla="*/ 1850571 h 2703286"/>
              <a:gd name="connsiteX63" fmla="*/ 485019 w 830337"/>
              <a:gd name="connsiteY63" fmla="*/ 1941285 h 2703286"/>
              <a:gd name="connsiteX64" fmla="*/ 488647 w 830337"/>
              <a:gd name="connsiteY64" fmla="*/ 1988457 h 2703286"/>
              <a:gd name="connsiteX65" fmla="*/ 539447 w 830337"/>
              <a:gd name="connsiteY65" fmla="*/ 2028371 h 2703286"/>
              <a:gd name="connsiteX66" fmla="*/ 572104 w 830337"/>
              <a:gd name="connsiteY66" fmla="*/ 2126342 h 2703286"/>
              <a:gd name="connsiteX67" fmla="*/ 572104 w 830337"/>
              <a:gd name="connsiteY67" fmla="*/ 2220685 h 2703286"/>
              <a:gd name="connsiteX68" fmla="*/ 626533 w 830337"/>
              <a:gd name="connsiteY68" fmla="*/ 2347685 h 2703286"/>
              <a:gd name="connsiteX69" fmla="*/ 666447 w 830337"/>
              <a:gd name="connsiteY69" fmla="*/ 2380342 h 2703286"/>
              <a:gd name="connsiteX70" fmla="*/ 673704 w 830337"/>
              <a:gd name="connsiteY70" fmla="*/ 2434771 h 2703286"/>
              <a:gd name="connsiteX71" fmla="*/ 757161 w 830337"/>
              <a:gd name="connsiteY71" fmla="*/ 2503714 h 2703286"/>
              <a:gd name="connsiteX72" fmla="*/ 804333 w 830337"/>
              <a:gd name="connsiteY72" fmla="*/ 2601685 h 2703286"/>
              <a:gd name="connsiteX73" fmla="*/ 826104 w 830337"/>
              <a:gd name="connsiteY73" fmla="*/ 2692400 h 2703286"/>
              <a:gd name="connsiteX74" fmla="*/ 778933 w 830337"/>
              <a:gd name="connsiteY74" fmla="*/ 2667000 h 2703286"/>
              <a:gd name="connsiteX75" fmla="*/ 717247 w 830337"/>
              <a:gd name="connsiteY75" fmla="*/ 2590800 h 2703286"/>
              <a:gd name="connsiteX76" fmla="*/ 644676 w 830337"/>
              <a:gd name="connsiteY76" fmla="*/ 2540000 h 2703286"/>
              <a:gd name="connsiteX77" fmla="*/ 612019 w 830337"/>
              <a:gd name="connsiteY77" fmla="*/ 2489200 h 2703286"/>
              <a:gd name="connsiteX78" fmla="*/ 553961 w 830337"/>
              <a:gd name="connsiteY78" fmla="*/ 2445657 h 2703286"/>
              <a:gd name="connsiteX79" fmla="*/ 510419 w 830337"/>
              <a:gd name="connsiteY79" fmla="*/ 2383971 h 2703286"/>
              <a:gd name="connsiteX80" fmla="*/ 455990 w 830337"/>
              <a:gd name="connsiteY80" fmla="*/ 2307771 h 2703286"/>
              <a:gd name="connsiteX81" fmla="*/ 394304 w 830337"/>
              <a:gd name="connsiteY81" fmla="*/ 2264228 h 2703286"/>
              <a:gd name="connsiteX82" fmla="*/ 408819 w 830337"/>
              <a:gd name="connsiteY82" fmla="*/ 2191657 h 2703286"/>
              <a:gd name="connsiteX83" fmla="*/ 387047 w 830337"/>
              <a:gd name="connsiteY83" fmla="*/ 2166257 h 2703286"/>
              <a:gd name="connsiteX84" fmla="*/ 310847 w 830337"/>
              <a:gd name="connsiteY84" fmla="*/ 2180771 h 2703286"/>
              <a:gd name="connsiteX85" fmla="*/ 289076 w 830337"/>
              <a:gd name="connsiteY85" fmla="*/ 2177142 h 2703286"/>
              <a:gd name="connsiteX86" fmla="*/ 310847 w 830337"/>
              <a:gd name="connsiteY86" fmla="*/ 2275114 h 2703286"/>
              <a:gd name="connsiteX87" fmla="*/ 303590 w 830337"/>
              <a:gd name="connsiteY87" fmla="*/ 2315028 h 2703286"/>
              <a:gd name="connsiteX88" fmla="*/ 303590 w 830337"/>
              <a:gd name="connsiteY88" fmla="*/ 2365828 h 2703286"/>
              <a:gd name="connsiteX89" fmla="*/ 354390 w 830337"/>
              <a:gd name="connsiteY89" fmla="*/ 2373085 h 2703286"/>
              <a:gd name="connsiteX90" fmla="*/ 376161 w 830337"/>
              <a:gd name="connsiteY90" fmla="*/ 2358571 h 2703286"/>
              <a:gd name="connsiteX91" fmla="*/ 408819 w 830337"/>
              <a:gd name="connsiteY91" fmla="*/ 2394857 h 2703286"/>
              <a:gd name="connsiteX92" fmla="*/ 503161 w 830337"/>
              <a:gd name="connsiteY92" fmla="*/ 2434771 h 2703286"/>
              <a:gd name="connsiteX93" fmla="*/ 535819 w 830337"/>
              <a:gd name="connsiteY93" fmla="*/ 2474685 h 2703286"/>
              <a:gd name="connsiteX94" fmla="*/ 582990 w 830337"/>
              <a:gd name="connsiteY94" fmla="*/ 2521857 h 2703286"/>
              <a:gd name="connsiteX95" fmla="*/ 557590 w 830337"/>
              <a:gd name="connsiteY95" fmla="*/ 2558142 h 2703286"/>
              <a:gd name="connsiteX96" fmla="*/ 474133 w 830337"/>
              <a:gd name="connsiteY96" fmla="*/ 2561771 h 2703286"/>
              <a:gd name="connsiteX97" fmla="*/ 524933 w 830337"/>
              <a:gd name="connsiteY97" fmla="*/ 2659742 h 2703286"/>
              <a:gd name="connsiteX0" fmla="*/ 608390 w 830337"/>
              <a:gd name="connsiteY0" fmla="*/ 0 h 2858254"/>
              <a:gd name="connsiteX1" fmla="*/ 630161 w 830337"/>
              <a:gd name="connsiteY1" fmla="*/ 54428 h 2858254"/>
              <a:gd name="connsiteX2" fmla="*/ 579361 w 830337"/>
              <a:gd name="connsiteY2" fmla="*/ 83457 h 2858254"/>
              <a:gd name="connsiteX3" fmla="*/ 455990 w 830337"/>
              <a:gd name="connsiteY3" fmla="*/ 116114 h 2858254"/>
              <a:gd name="connsiteX4" fmla="*/ 419704 w 830337"/>
              <a:gd name="connsiteY4" fmla="*/ 217714 h 2858254"/>
              <a:gd name="connsiteX5" fmla="*/ 387047 w 830337"/>
              <a:gd name="connsiteY5" fmla="*/ 239485 h 2858254"/>
              <a:gd name="connsiteX6" fmla="*/ 339876 w 830337"/>
              <a:gd name="connsiteY6" fmla="*/ 239485 h 2858254"/>
              <a:gd name="connsiteX7" fmla="*/ 260047 w 830337"/>
              <a:gd name="connsiteY7" fmla="*/ 239485 h 2858254"/>
              <a:gd name="connsiteX8" fmla="*/ 198361 w 830337"/>
              <a:gd name="connsiteY8" fmla="*/ 272142 h 2858254"/>
              <a:gd name="connsiteX9" fmla="*/ 140304 w 830337"/>
              <a:gd name="connsiteY9" fmla="*/ 322942 h 2858254"/>
              <a:gd name="connsiteX10" fmla="*/ 74990 w 830337"/>
              <a:gd name="connsiteY10" fmla="*/ 366485 h 2858254"/>
              <a:gd name="connsiteX11" fmla="*/ 24190 w 830337"/>
              <a:gd name="connsiteY11" fmla="*/ 413657 h 2858254"/>
              <a:gd name="connsiteX12" fmla="*/ 2419 w 830337"/>
              <a:gd name="connsiteY12" fmla="*/ 464457 h 2858254"/>
              <a:gd name="connsiteX13" fmla="*/ 38704 w 830337"/>
              <a:gd name="connsiteY13" fmla="*/ 508000 h 2858254"/>
              <a:gd name="connsiteX14" fmla="*/ 45961 w 830337"/>
              <a:gd name="connsiteY14" fmla="*/ 547914 h 2858254"/>
              <a:gd name="connsiteX15" fmla="*/ 89504 w 830337"/>
              <a:gd name="connsiteY15" fmla="*/ 533400 h 2858254"/>
              <a:gd name="connsiteX16" fmla="*/ 147561 w 830337"/>
              <a:gd name="connsiteY16" fmla="*/ 529771 h 2858254"/>
              <a:gd name="connsiteX17" fmla="*/ 234647 w 830337"/>
              <a:gd name="connsiteY17" fmla="*/ 562428 h 2858254"/>
              <a:gd name="connsiteX18" fmla="*/ 270933 w 830337"/>
              <a:gd name="connsiteY18" fmla="*/ 573314 h 2858254"/>
              <a:gd name="connsiteX19" fmla="*/ 281819 w 830337"/>
              <a:gd name="connsiteY19" fmla="*/ 635000 h 2858254"/>
              <a:gd name="connsiteX20" fmla="*/ 336247 w 830337"/>
              <a:gd name="connsiteY20" fmla="*/ 649514 h 2858254"/>
              <a:gd name="connsiteX21" fmla="*/ 379790 w 830337"/>
              <a:gd name="connsiteY21" fmla="*/ 624114 h 2858254"/>
              <a:gd name="connsiteX22" fmla="*/ 474133 w 830337"/>
              <a:gd name="connsiteY22" fmla="*/ 602342 h 2858254"/>
              <a:gd name="connsiteX23" fmla="*/ 503161 w 830337"/>
              <a:gd name="connsiteY23" fmla="*/ 580571 h 2858254"/>
              <a:gd name="connsiteX24" fmla="*/ 539447 w 830337"/>
              <a:gd name="connsiteY24" fmla="*/ 602342 h 2858254"/>
              <a:gd name="connsiteX25" fmla="*/ 532190 w 830337"/>
              <a:gd name="connsiteY25" fmla="*/ 642257 h 2858254"/>
              <a:gd name="connsiteX26" fmla="*/ 528561 w 830337"/>
              <a:gd name="connsiteY26" fmla="*/ 714828 h 2858254"/>
              <a:gd name="connsiteX27" fmla="*/ 499533 w 830337"/>
              <a:gd name="connsiteY27" fmla="*/ 751114 h 2858254"/>
              <a:gd name="connsiteX28" fmla="*/ 445104 w 830337"/>
              <a:gd name="connsiteY28" fmla="*/ 762000 h 2858254"/>
              <a:gd name="connsiteX29" fmla="*/ 328990 w 830337"/>
              <a:gd name="connsiteY29" fmla="*/ 863600 h 2858254"/>
              <a:gd name="connsiteX30" fmla="*/ 343504 w 830337"/>
              <a:gd name="connsiteY30" fmla="*/ 918028 h 2858254"/>
              <a:gd name="connsiteX31" fmla="*/ 372533 w 830337"/>
              <a:gd name="connsiteY31" fmla="*/ 979714 h 2858254"/>
              <a:gd name="connsiteX32" fmla="*/ 368904 w 830337"/>
              <a:gd name="connsiteY32" fmla="*/ 1041400 h 2858254"/>
              <a:gd name="connsiteX33" fmla="*/ 339876 w 830337"/>
              <a:gd name="connsiteY33" fmla="*/ 1095828 h 2858254"/>
              <a:gd name="connsiteX34" fmla="*/ 310847 w 830337"/>
              <a:gd name="connsiteY34" fmla="*/ 1135742 h 2858254"/>
              <a:gd name="connsiteX35" fmla="*/ 281819 w 830337"/>
              <a:gd name="connsiteY35" fmla="*/ 1135742 h 2858254"/>
              <a:gd name="connsiteX36" fmla="*/ 260047 w 830337"/>
              <a:gd name="connsiteY36" fmla="*/ 1110342 h 2858254"/>
              <a:gd name="connsiteX37" fmla="*/ 212876 w 830337"/>
              <a:gd name="connsiteY37" fmla="*/ 1113971 h 2858254"/>
              <a:gd name="connsiteX38" fmla="*/ 183847 w 830337"/>
              <a:gd name="connsiteY38" fmla="*/ 1124857 h 2858254"/>
              <a:gd name="connsiteX39" fmla="*/ 114904 w 830337"/>
              <a:gd name="connsiteY39" fmla="*/ 1081314 h 2858254"/>
              <a:gd name="connsiteX40" fmla="*/ 85876 w 830337"/>
              <a:gd name="connsiteY40" fmla="*/ 1143000 h 2858254"/>
              <a:gd name="connsiteX41" fmla="*/ 89504 w 830337"/>
              <a:gd name="connsiteY41" fmla="*/ 1204685 h 2858254"/>
              <a:gd name="connsiteX42" fmla="*/ 125790 w 830337"/>
              <a:gd name="connsiteY42" fmla="*/ 1230085 h 2858254"/>
              <a:gd name="connsiteX43" fmla="*/ 162076 w 830337"/>
              <a:gd name="connsiteY43" fmla="*/ 1211942 h 2858254"/>
              <a:gd name="connsiteX44" fmla="*/ 194733 w 830337"/>
              <a:gd name="connsiteY44" fmla="*/ 1222828 h 2858254"/>
              <a:gd name="connsiteX45" fmla="*/ 201990 w 830337"/>
              <a:gd name="connsiteY45" fmla="*/ 1295400 h 2858254"/>
              <a:gd name="connsiteX46" fmla="*/ 227390 w 830337"/>
              <a:gd name="connsiteY46" fmla="*/ 1364342 h 2858254"/>
              <a:gd name="connsiteX47" fmla="*/ 209247 w 830337"/>
              <a:gd name="connsiteY47" fmla="*/ 1433285 h 2858254"/>
              <a:gd name="connsiteX48" fmla="*/ 249161 w 830337"/>
              <a:gd name="connsiteY48" fmla="*/ 1469571 h 2858254"/>
              <a:gd name="connsiteX49" fmla="*/ 267304 w 830337"/>
              <a:gd name="connsiteY49" fmla="*/ 1505857 h 2858254"/>
              <a:gd name="connsiteX50" fmla="*/ 307219 w 830337"/>
              <a:gd name="connsiteY50" fmla="*/ 1538514 h 2858254"/>
              <a:gd name="connsiteX51" fmla="*/ 332619 w 830337"/>
              <a:gd name="connsiteY51" fmla="*/ 1574800 h 2858254"/>
              <a:gd name="connsiteX52" fmla="*/ 270933 w 830337"/>
              <a:gd name="connsiteY52" fmla="*/ 1563914 h 2858254"/>
              <a:gd name="connsiteX53" fmla="*/ 241904 w 830337"/>
              <a:gd name="connsiteY53" fmla="*/ 1542142 h 2858254"/>
              <a:gd name="connsiteX54" fmla="*/ 209247 w 830337"/>
              <a:gd name="connsiteY54" fmla="*/ 1574800 h 2858254"/>
              <a:gd name="connsiteX55" fmla="*/ 191104 w 830337"/>
              <a:gd name="connsiteY55" fmla="*/ 1614714 h 2858254"/>
              <a:gd name="connsiteX56" fmla="*/ 234647 w 830337"/>
              <a:gd name="connsiteY56" fmla="*/ 1658257 h 2858254"/>
              <a:gd name="connsiteX57" fmla="*/ 267304 w 830337"/>
              <a:gd name="connsiteY57" fmla="*/ 1669142 h 2858254"/>
              <a:gd name="connsiteX58" fmla="*/ 289076 w 830337"/>
              <a:gd name="connsiteY58" fmla="*/ 1640114 h 2858254"/>
              <a:gd name="connsiteX59" fmla="*/ 314476 w 830337"/>
              <a:gd name="connsiteY59" fmla="*/ 1643742 h 2858254"/>
              <a:gd name="connsiteX60" fmla="*/ 321733 w 830337"/>
              <a:gd name="connsiteY60" fmla="*/ 1730828 h 2858254"/>
              <a:gd name="connsiteX61" fmla="*/ 383419 w 830337"/>
              <a:gd name="connsiteY61" fmla="*/ 1767114 h 2858254"/>
              <a:gd name="connsiteX62" fmla="*/ 412447 w 830337"/>
              <a:gd name="connsiteY62" fmla="*/ 1850571 h 2858254"/>
              <a:gd name="connsiteX63" fmla="*/ 485019 w 830337"/>
              <a:gd name="connsiteY63" fmla="*/ 1941285 h 2858254"/>
              <a:gd name="connsiteX64" fmla="*/ 488647 w 830337"/>
              <a:gd name="connsiteY64" fmla="*/ 1988457 h 2858254"/>
              <a:gd name="connsiteX65" fmla="*/ 539447 w 830337"/>
              <a:gd name="connsiteY65" fmla="*/ 2028371 h 2858254"/>
              <a:gd name="connsiteX66" fmla="*/ 572104 w 830337"/>
              <a:gd name="connsiteY66" fmla="*/ 2126342 h 2858254"/>
              <a:gd name="connsiteX67" fmla="*/ 572104 w 830337"/>
              <a:gd name="connsiteY67" fmla="*/ 2220685 h 2858254"/>
              <a:gd name="connsiteX68" fmla="*/ 626533 w 830337"/>
              <a:gd name="connsiteY68" fmla="*/ 2347685 h 2858254"/>
              <a:gd name="connsiteX69" fmla="*/ 666447 w 830337"/>
              <a:gd name="connsiteY69" fmla="*/ 2380342 h 2858254"/>
              <a:gd name="connsiteX70" fmla="*/ 673704 w 830337"/>
              <a:gd name="connsiteY70" fmla="*/ 2434771 h 2858254"/>
              <a:gd name="connsiteX71" fmla="*/ 757161 w 830337"/>
              <a:gd name="connsiteY71" fmla="*/ 2503714 h 2858254"/>
              <a:gd name="connsiteX72" fmla="*/ 804333 w 830337"/>
              <a:gd name="connsiteY72" fmla="*/ 2601685 h 2858254"/>
              <a:gd name="connsiteX73" fmla="*/ 826104 w 830337"/>
              <a:gd name="connsiteY73" fmla="*/ 2692400 h 2858254"/>
              <a:gd name="connsiteX74" fmla="*/ 778933 w 830337"/>
              <a:gd name="connsiteY74" fmla="*/ 2667000 h 2858254"/>
              <a:gd name="connsiteX75" fmla="*/ 717247 w 830337"/>
              <a:gd name="connsiteY75" fmla="*/ 2590800 h 2858254"/>
              <a:gd name="connsiteX76" fmla="*/ 644676 w 830337"/>
              <a:gd name="connsiteY76" fmla="*/ 2540000 h 2858254"/>
              <a:gd name="connsiteX77" fmla="*/ 612019 w 830337"/>
              <a:gd name="connsiteY77" fmla="*/ 2489200 h 2858254"/>
              <a:gd name="connsiteX78" fmla="*/ 553961 w 830337"/>
              <a:gd name="connsiteY78" fmla="*/ 2445657 h 2858254"/>
              <a:gd name="connsiteX79" fmla="*/ 510419 w 830337"/>
              <a:gd name="connsiteY79" fmla="*/ 2383971 h 2858254"/>
              <a:gd name="connsiteX80" fmla="*/ 455990 w 830337"/>
              <a:gd name="connsiteY80" fmla="*/ 2307771 h 2858254"/>
              <a:gd name="connsiteX81" fmla="*/ 394304 w 830337"/>
              <a:gd name="connsiteY81" fmla="*/ 2264228 h 2858254"/>
              <a:gd name="connsiteX82" fmla="*/ 408819 w 830337"/>
              <a:gd name="connsiteY82" fmla="*/ 2191657 h 2858254"/>
              <a:gd name="connsiteX83" fmla="*/ 387047 w 830337"/>
              <a:gd name="connsiteY83" fmla="*/ 2166257 h 2858254"/>
              <a:gd name="connsiteX84" fmla="*/ 310847 w 830337"/>
              <a:gd name="connsiteY84" fmla="*/ 2180771 h 2858254"/>
              <a:gd name="connsiteX85" fmla="*/ 289076 w 830337"/>
              <a:gd name="connsiteY85" fmla="*/ 2177142 h 2858254"/>
              <a:gd name="connsiteX86" fmla="*/ 310847 w 830337"/>
              <a:gd name="connsiteY86" fmla="*/ 2275114 h 2858254"/>
              <a:gd name="connsiteX87" fmla="*/ 303590 w 830337"/>
              <a:gd name="connsiteY87" fmla="*/ 2315028 h 2858254"/>
              <a:gd name="connsiteX88" fmla="*/ 303590 w 830337"/>
              <a:gd name="connsiteY88" fmla="*/ 2365828 h 2858254"/>
              <a:gd name="connsiteX89" fmla="*/ 354390 w 830337"/>
              <a:gd name="connsiteY89" fmla="*/ 2373085 h 2858254"/>
              <a:gd name="connsiteX90" fmla="*/ 376161 w 830337"/>
              <a:gd name="connsiteY90" fmla="*/ 2358571 h 2858254"/>
              <a:gd name="connsiteX91" fmla="*/ 408819 w 830337"/>
              <a:gd name="connsiteY91" fmla="*/ 2394857 h 2858254"/>
              <a:gd name="connsiteX92" fmla="*/ 503161 w 830337"/>
              <a:gd name="connsiteY92" fmla="*/ 2434771 h 2858254"/>
              <a:gd name="connsiteX93" fmla="*/ 535819 w 830337"/>
              <a:gd name="connsiteY93" fmla="*/ 2474685 h 2858254"/>
              <a:gd name="connsiteX94" fmla="*/ 582990 w 830337"/>
              <a:gd name="connsiteY94" fmla="*/ 2521857 h 2858254"/>
              <a:gd name="connsiteX95" fmla="*/ 557590 w 830337"/>
              <a:gd name="connsiteY95" fmla="*/ 2558142 h 2858254"/>
              <a:gd name="connsiteX96" fmla="*/ 474133 w 830337"/>
              <a:gd name="connsiteY96" fmla="*/ 2561771 h 2858254"/>
              <a:gd name="connsiteX97" fmla="*/ 738455 w 830337"/>
              <a:gd name="connsiteY97" fmla="*/ 2858254 h 2858254"/>
              <a:gd name="connsiteX0" fmla="*/ 608390 w 830337"/>
              <a:gd name="connsiteY0" fmla="*/ 0 h 2836483"/>
              <a:gd name="connsiteX1" fmla="*/ 630161 w 830337"/>
              <a:gd name="connsiteY1" fmla="*/ 54428 h 2836483"/>
              <a:gd name="connsiteX2" fmla="*/ 579361 w 830337"/>
              <a:gd name="connsiteY2" fmla="*/ 83457 h 2836483"/>
              <a:gd name="connsiteX3" fmla="*/ 455990 w 830337"/>
              <a:gd name="connsiteY3" fmla="*/ 116114 h 2836483"/>
              <a:gd name="connsiteX4" fmla="*/ 419704 w 830337"/>
              <a:gd name="connsiteY4" fmla="*/ 217714 h 2836483"/>
              <a:gd name="connsiteX5" fmla="*/ 387047 w 830337"/>
              <a:gd name="connsiteY5" fmla="*/ 239485 h 2836483"/>
              <a:gd name="connsiteX6" fmla="*/ 339876 w 830337"/>
              <a:gd name="connsiteY6" fmla="*/ 239485 h 2836483"/>
              <a:gd name="connsiteX7" fmla="*/ 260047 w 830337"/>
              <a:gd name="connsiteY7" fmla="*/ 239485 h 2836483"/>
              <a:gd name="connsiteX8" fmla="*/ 198361 w 830337"/>
              <a:gd name="connsiteY8" fmla="*/ 272142 h 2836483"/>
              <a:gd name="connsiteX9" fmla="*/ 140304 w 830337"/>
              <a:gd name="connsiteY9" fmla="*/ 322942 h 2836483"/>
              <a:gd name="connsiteX10" fmla="*/ 74990 w 830337"/>
              <a:gd name="connsiteY10" fmla="*/ 366485 h 2836483"/>
              <a:gd name="connsiteX11" fmla="*/ 24190 w 830337"/>
              <a:gd name="connsiteY11" fmla="*/ 413657 h 2836483"/>
              <a:gd name="connsiteX12" fmla="*/ 2419 w 830337"/>
              <a:gd name="connsiteY12" fmla="*/ 464457 h 2836483"/>
              <a:gd name="connsiteX13" fmla="*/ 38704 w 830337"/>
              <a:gd name="connsiteY13" fmla="*/ 508000 h 2836483"/>
              <a:gd name="connsiteX14" fmla="*/ 45961 w 830337"/>
              <a:gd name="connsiteY14" fmla="*/ 547914 h 2836483"/>
              <a:gd name="connsiteX15" fmla="*/ 89504 w 830337"/>
              <a:gd name="connsiteY15" fmla="*/ 533400 h 2836483"/>
              <a:gd name="connsiteX16" fmla="*/ 147561 w 830337"/>
              <a:gd name="connsiteY16" fmla="*/ 529771 h 2836483"/>
              <a:gd name="connsiteX17" fmla="*/ 234647 w 830337"/>
              <a:gd name="connsiteY17" fmla="*/ 562428 h 2836483"/>
              <a:gd name="connsiteX18" fmla="*/ 270933 w 830337"/>
              <a:gd name="connsiteY18" fmla="*/ 573314 h 2836483"/>
              <a:gd name="connsiteX19" fmla="*/ 281819 w 830337"/>
              <a:gd name="connsiteY19" fmla="*/ 635000 h 2836483"/>
              <a:gd name="connsiteX20" fmla="*/ 336247 w 830337"/>
              <a:gd name="connsiteY20" fmla="*/ 649514 h 2836483"/>
              <a:gd name="connsiteX21" fmla="*/ 379790 w 830337"/>
              <a:gd name="connsiteY21" fmla="*/ 624114 h 2836483"/>
              <a:gd name="connsiteX22" fmla="*/ 474133 w 830337"/>
              <a:gd name="connsiteY22" fmla="*/ 602342 h 2836483"/>
              <a:gd name="connsiteX23" fmla="*/ 503161 w 830337"/>
              <a:gd name="connsiteY23" fmla="*/ 580571 h 2836483"/>
              <a:gd name="connsiteX24" fmla="*/ 539447 w 830337"/>
              <a:gd name="connsiteY24" fmla="*/ 602342 h 2836483"/>
              <a:gd name="connsiteX25" fmla="*/ 532190 w 830337"/>
              <a:gd name="connsiteY25" fmla="*/ 642257 h 2836483"/>
              <a:gd name="connsiteX26" fmla="*/ 528561 w 830337"/>
              <a:gd name="connsiteY26" fmla="*/ 714828 h 2836483"/>
              <a:gd name="connsiteX27" fmla="*/ 499533 w 830337"/>
              <a:gd name="connsiteY27" fmla="*/ 751114 h 2836483"/>
              <a:gd name="connsiteX28" fmla="*/ 445104 w 830337"/>
              <a:gd name="connsiteY28" fmla="*/ 762000 h 2836483"/>
              <a:gd name="connsiteX29" fmla="*/ 328990 w 830337"/>
              <a:gd name="connsiteY29" fmla="*/ 863600 h 2836483"/>
              <a:gd name="connsiteX30" fmla="*/ 343504 w 830337"/>
              <a:gd name="connsiteY30" fmla="*/ 918028 h 2836483"/>
              <a:gd name="connsiteX31" fmla="*/ 372533 w 830337"/>
              <a:gd name="connsiteY31" fmla="*/ 979714 h 2836483"/>
              <a:gd name="connsiteX32" fmla="*/ 368904 w 830337"/>
              <a:gd name="connsiteY32" fmla="*/ 1041400 h 2836483"/>
              <a:gd name="connsiteX33" fmla="*/ 339876 w 830337"/>
              <a:gd name="connsiteY33" fmla="*/ 1095828 h 2836483"/>
              <a:gd name="connsiteX34" fmla="*/ 310847 w 830337"/>
              <a:gd name="connsiteY34" fmla="*/ 1135742 h 2836483"/>
              <a:gd name="connsiteX35" fmla="*/ 281819 w 830337"/>
              <a:gd name="connsiteY35" fmla="*/ 1135742 h 2836483"/>
              <a:gd name="connsiteX36" fmla="*/ 260047 w 830337"/>
              <a:gd name="connsiteY36" fmla="*/ 1110342 h 2836483"/>
              <a:gd name="connsiteX37" fmla="*/ 212876 w 830337"/>
              <a:gd name="connsiteY37" fmla="*/ 1113971 h 2836483"/>
              <a:gd name="connsiteX38" fmla="*/ 183847 w 830337"/>
              <a:gd name="connsiteY38" fmla="*/ 1124857 h 2836483"/>
              <a:gd name="connsiteX39" fmla="*/ 114904 w 830337"/>
              <a:gd name="connsiteY39" fmla="*/ 1081314 h 2836483"/>
              <a:gd name="connsiteX40" fmla="*/ 85876 w 830337"/>
              <a:gd name="connsiteY40" fmla="*/ 1143000 h 2836483"/>
              <a:gd name="connsiteX41" fmla="*/ 89504 w 830337"/>
              <a:gd name="connsiteY41" fmla="*/ 1204685 h 2836483"/>
              <a:gd name="connsiteX42" fmla="*/ 125790 w 830337"/>
              <a:gd name="connsiteY42" fmla="*/ 1230085 h 2836483"/>
              <a:gd name="connsiteX43" fmla="*/ 162076 w 830337"/>
              <a:gd name="connsiteY43" fmla="*/ 1211942 h 2836483"/>
              <a:gd name="connsiteX44" fmla="*/ 194733 w 830337"/>
              <a:gd name="connsiteY44" fmla="*/ 1222828 h 2836483"/>
              <a:gd name="connsiteX45" fmla="*/ 201990 w 830337"/>
              <a:gd name="connsiteY45" fmla="*/ 1295400 h 2836483"/>
              <a:gd name="connsiteX46" fmla="*/ 227390 w 830337"/>
              <a:gd name="connsiteY46" fmla="*/ 1364342 h 2836483"/>
              <a:gd name="connsiteX47" fmla="*/ 209247 w 830337"/>
              <a:gd name="connsiteY47" fmla="*/ 1433285 h 2836483"/>
              <a:gd name="connsiteX48" fmla="*/ 249161 w 830337"/>
              <a:gd name="connsiteY48" fmla="*/ 1469571 h 2836483"/>
              <a:gd name="connsiteX49" fmla="*/ 267304 w 830337"/>
              <a:gd name="connsiteY49" fmla="*/ 1505857 h 2836483"/>
              <a:gd name="connsiteX50" fmla="*/ 307219 w 830337"/>
              <a:gd name="connsiteY50" fmla="*/ 1538514 h 2836483"/>
              <a:gd name="connsiteX51" fmla="*/ 332619 w 830337"/>
              <a:gd name="connsiteY51" fmla="*/ 1574800 h 2836483"/>
              <a:gd name="connsiteX52" fmla="*/ 270933 w 830337"/>
              <a:gd name="connsiteY52" fmla="*/ 1563914 h 2836483"/>
              <a:gd name="connsiteX53" fmla="*/ 241904 w 830337"/>
              <a:gd name="connsiteY53" fmla="*/ 1542142 h 2836483"/>
              <a:gd name="connsiteX54" fmla="*/ 209247 w 830337"/>
              <a:gd name="connsiteY54" fmla="*/ 1574800 h 2836483"/>
              <a:gd name="connsiteX55" fmla="*/ 191104 w 830337"/>
              <a:gd name="connsiteY55" fmla="*/ 1614714 h 2836483"/>
              <a:gd name="connsiteX56" fmla="*/ 234647 w 830337"/>
              <a:gd name="connsiteY56" fmla="*/ 1658257 h 2836483"/>
              <a:gd name="connsiteX57" fmla="*/ 267304 w 830337"/>
              <a:gd name="connsiteY57" fmla="*/ 1669142 h 2836483"/>
              <a:gd name="connsiteX58" fmla="*/ 289076 w 830337"/>
              <a:gd name="connsiteY58" fmla="*/ 1640114 h 2836483"/>
              <a:gd name="connsiteX59" fmla="*/ 314476 w 830337"/>
              <a:gd name="connsiteY59" fmla="*/ 1643742 h 2836483"/>
              <a:gd name="connsiteX60" fmla="*/ 321733 w 830337"/>
              <a:gd name="connsiteY60" fmla="*/ 1730828 h 2836483"/>
              <a:gd name="connsiteX61" fmla="*/ 383419 w 830337"/>
              <a:gd name="connsiteY61" fmla="*/ 1767114 h 2836483"/>
              <a:gd name="connsiteX62" fmla="*/ 412447 w 830337"/>
              <a:gd name="connsiteY62" fmla="*/ 1850571 h 2836483"/>
              <a:gd name="connsiteX63" fmla="*/ 485019 w 830337"/>
              <a:gd name="connsiteY63" fmla="*/ 1941285 h 2836483"/>
              <a:gd name="connsiteX64" fmla="*/ 488647 w 830337"/>
              <a:gd name="connsiteY64" fmla="*/ 1988457 h 2836483"/>
              <a:gd name="connsiteX65" fmla="*/ 539447 w 830337"/>
              <a:gd name="connsiteY65" fmla="*/ 2028371 h 2836483"/>
              <a:gd name="connsiteX66" fmla="*/ 572104 w 830337"/>
              <a:gd name="connsiteY66" fmla="*/ 2126342 h 2836483"/>
              <a:gd name="connsiteX67" fmla="*/ 572104 w 830337"/>
              <a:gd name="connsiteY67" fmla="*/ 2220685 h 2836483"/>
              <a:gd name="connsiteX68" fmla="*/ 626533 w 830337"/>
              <a:gd name="connsiteY68" fmla="*/ 2347685 h 2836483"/>
              <a:gd name="connsiteX69" fmla="*/ 666447 w 830337"/>
              <a:gd name="connsiteY69" fmla="*/ 2380342 h 2836483"/>
              <a:gd name="connsiteX70" fmla="*/ 673704 w 830337"/>
              <a:gd name="connsiteY70" fmla="*/ 2434771 h 2836483"/>
              <a:gd name="connsiteX71" fmla="*/ 757161 w 830337"/>
              <a:gd name="connsiteY71" fmla="*/ 2503714 h 2836483"/>
              <a:gd name="connsiteX72" fmla="*/ 804333 w 830337"/>
              <a:gd name="connsiteY72" fmla="*/ 2601685 h 2836483"/>
              <a:gd name="connsiteX73" fmla="*/ 826104 w 830337"/>
              <a:gd name="connsiteY73" fmla="*/ 2692400 h 2836483"/>
              <a:gd name="connsiteX74" fmla="*/ 778933 w 830337"/>
              <a:gd name="connsiteY74" fmla="*/ 2667000 h 2836483"/>
              <a:gd name="connsiteX75" fmla="*/ 717247 w 830337"/>
              <a:gd name="connsiteY75" fmla="*/ 2590800 h 2836483"/>
              <a:gd name="connsiteX76" fmla="*/ 644676 w 830337"/>
              <a:gd name="connsiteY76" fmla="*/ 2540000 h 2836483"/>
              <a:gd name="connsiteX77" fmla="*/ 612019 w 830337"/>
              <a:gd name="connsiteY77" fmla="*/ 2489200 h 2836483"/>
              <a:gd name="connsiteX78" fmla="*/ 553961 w 830337"/>
              <a:gd name="connsiteY78" fmla="*/ 2445657 h 2836483"/>
              <a:gd name="connsiteX79" fmla="*/ 510419 w 830337"/>
              <a:gd name="connsiteY79" fmla="*/ 2383971 h 2836483"/>
              <a:gd name="connsiteX80" fmla="*/ 455990 w 830337"/>
              <a:gd name="connsiteY80" fmla="*/ 2307771 h 2836483"/>
              <a:gd name="connsiteX81" fmla="*/ 394304 w 830337"/>
              <a:gd name="connsiteY81" fmla="*/ 2264228 h 2836483"/>
              <a:gd name="connsiteX82" fmla="*/ 408819 w 830337"/>
              <a:gd name="connsiteY82" fmla="*/ 2191657 h 2836483"/>
              <a:gd name="connsiteX83" fmla="*/ 387047 w 830337"/>
              <a:gd name="connsiteY83" fmla="*/ 2166257 h 2836483"/>
              <a:gd name="connsiteX84" fmla="*/ 310847 w 830337"/>
              <a:gd name="connsiteY84" fmla="*/ 2180771 h 2836483"/>
              <a:gd name="connsiteX85" fmla="*/ 289076 w 830337"/>
              <a:gd name="connsiteY85" fmla="*/ 2177142 h 2836483"/>
              <a:gd name="connsiteX86" fmla="*/ 310847 w 830337"/>
              <a:gd name="connsiteY86" fmla="*/ 2275114 h 2836483"/>
              <a:gd name="connsiteX87" fmla="*/ 303590 w 830337"/>
              <a:gd name="connsiteY87" fmla="*/ 2315028 h 2836483"/>
              <a:gd name="connsiteX88" fmla="*/ 303590 w 830337"/>
              <a:gd name="connsiteY88" fmla="*/ 2365828 h 2836483"/>
              <a:gd name="connsiteX89" fmla="*/ 354390 w 830337"/>
              <a:gd name="connsiteY89" fmla="*/ 2373085 h 2836483"/>
              <a:gd name="connsiteX90" fmla="*/ 376161 w 830337"/>
              <a:gd name="connsiteY90" fmla="*/ 2358571 h 2836483"/>
              <a:gd name="connsiteX91" fmla="*/ 408819 w 830337"/>
              <a:gd name="connsiteY91" fmla="*/ 2394857 h 2836483"/>
              <a:gd name="connsiteX92" fmla="*/ 503161 w 830337"/>
              <a:gd name="connsiteY92" fmla="*/ 2434771 h 2836483"/>
              <a:gd name="connsiteX93" fmla="*/ 535819 w 830337"/>
              <a:gd name="connsiteY93" fmla="*/ 2474685 h 2836483"/>
              <a:gd name="connsiteX94" fmla="*/ 582990 w 830337"/>
              <a:gd name="connsiteY94" fmla="*/ 2521857 h 2836483"/>
              <a:gd name="connsiteX95" fmla="*/ 557590 w 830337"/>
              <a:gd name="connsiteY95" fmla="*/ 2558142 h 2836483"/>
              <a:gd name="connsiteX96" fmla="*/ 474133 w 830337"/>
              <a:gd name="connsiteY96" fmla="*/ 2561771 h 2836483"/>
              <a:gd name="connsiteX97" fmla="*/ 727570 w 830337"/>
              <a:gd name="connsiteY97" fmla="*/ 2836483 h 2836483"/>
              <a:gd name="connsiteX0" fmla="*/ 608390 w 830337"/>
              <a:gd name="connsiteY0" fmla="*/ 0 h 2836483"/>
              <a:gd name="connsiteX1" fmla="*/ 630161 w 830337"/>
              <a:gd name="connsiteY1" fmla="*/ 54428 h 2836483"/>
              <a:gd name="connsiteX2" fmla="*/ 579361 w 830337"/>
              <a:gd name="connsiteY2" fmla="*/ 83457 h 2836483"/>
              <a:gd name="connsiteX3" fmla="*/ 455990 w 830337"/>
              <a:gd name="connsiteY3" fmla="*/ 116114 h 2836483"/>
              <a:gd name="connsiteX4" fmla="*/ 419704 w 830337"/>
              <a:gd name="connsiteY4" fmla="*/ 217714 h 2836483"/>
              <a:gd name="connsiteX5" fmla="*/ 387047 w 830337"/>
              <a:gd name="connsiteY5" fmla="*/ 239485 h 2836483"/>
              <a:gd name="connsiteX6" fmla="*/ 339876 w 830337"/>
              <a:gd name="connsiteY6" fmla="*/ 239485 h 2836483"/>
              <a:gd name="connsiteX7" fmla="*/ 260047 w 830337"/>
              <a:gd name="connsiteY7" fmla="*/ 239485 h 2836483"/>
              <a:gd name="connsiteX8" fmla="*/ 198361 w 830337"/>
              <a:gd name="connsiteY8" fmla="*/ 272142 h 2836483"/>
              <a:gd name="connsiteX9" fmla="*/ 140304 w 830337"/>
              <a:gd name="connsiteY9" fmla="*/ 322942 h 2836483"/>
              <a:gd name="connsiteX10" fmla="*/ 74990 w 830337"/>
              <a:gd name="connsiteY10" fmla="*/ 366485 h 2836483"/>
              <a:gd name="connsiteX11" fmla="*/ 24190 w 830337"/>
              <a:gd name="connsiteY11" fmla="*/ 413657 h 2836483"/>
              <a:gd name="connsiteX12" fmla="*/ 2419 w 830337"/>
              <a:gd name="connsiteY12" fmla="*/ 464457 h 2836483"/>
              <a:gd name="connsiteX13" fmla="*/ 38704 w 830337"/>
              <a:gd name="connsiteY13" fmla="*/ 508000 h 2836483"/>
              <a:gd name="connsiteX14" fmla="*/ 45961 w 830337"/>
              <a:gd name="connsiteY14" fmla="*/ 547914 h 2836483"/>
              <a:gd name="connsiteX15" fmla="*/ 89504 w 830337"/>
              <a:gd name="connsiteY15" fmla="*/ 533400 h 2836483"/>
              <a:gd name="connsiteX16" fmla="*/ 147561 w 830337"/>
              <a:gd name="connsiteY16" fmla="*/ 529771 h 2836483"/>
              <a:gd name="connsiteX17" fmla="*/ 234647 w 830337"/>
              <a:gd name="connsiteY17" fmla="*/ 562428 h 2836483"/>
              <a:gd name="connsiteX18" fmla="*/ 270933 w 830337"/>
              <a:gd name="connsiteY18" fmla="*/ 573314 h 2836483"/>
              <a:gd name="connsiteX19" fmla="*/ 281819 w 830337"/>
              <a:gd name="connsiteY19" fmla="*/ 635000 h 2836483"/>
              <a:gd name="connsiteX20" fmla="*/ 336247 w 830337"/>
              <a:gd name="connsiteY20" fmla="*/ 649514 h 2836483"/>
              <a:gd name="connsiteX21" fmla="*/ 379790 w 830337"/>
              <a:gd name="connsiteY21" fmla="*/ 624114 h 2836483"/>
              <a:gd name="connsiteX22" fmla="*/ 474133 w 830337"/>
              <a:gd name="connsiteY22" fmla="*/ 602342 h 2836483"/>
              <a:gd name="connsiteX23" fmla="*/ 503161 w 830337"/>
              <a:gd name="connsiteY23" fmla="*/ 580571 h 2836483"/>
              <a:gd name="connsiteX24" fmla="*/ 539447 w 830337"/>
              <a:gd name="connsiteY24" fmla="*/ 602342 h 2836483"/>
              <a:gd name="connsiteX25" fmla="*/ 532190 w 830337"/>
              <a:gd name="connsiteY25" fmla="*/ 642257 h 2836483"/>
              <a:gd name="connsiteX26" fmla="*/ 528561 w 830337"/>
              <a:gd name="connsiteY26" fmla="*/ 714828 h 2836483"/>
              <a:gd name="connsiteX27" fmla="*/ 499533 w 830337"/>
              <a:gd name="connsiteY27" fmla="*/ 751114 h 2836483"/>
              <a:gd name="connsiteX28" fmla="*/ 445104 w 830337"/>
              <a:gd name="connsiteY28" fmla="*/ 762000 h 2836483"/>
              <a:gd name="connsiteX29" fmla="*/ 328990 w 830337"/>
              <a:gd name="connsiteY29" fmla="*/ 863600 h 2836483"/>
              <a:gd name="connsiteX30" fmla="*/ 343504 w 830337"/>
              <a:gd name="connsiteY30" fmla="*/ 918028 h 2836483"/>
              <a:gd name="connsiteX31" fmla="*/ 372533 w 830337"/>
              <a:gd name="connsiteY31" fmla="*/ 979714 h 2836483"/>
              <a:gd name="connsiteX32" fmla="*/ 368904 w 830337"/>
              <a:gd name="connsiteY32" fmla="*/ 1041400 h 2836483"/>
              <a:gd name="connsiteX33" fmla="*/ 339876 w 830337"/>
              <a:gd name="connsiteY33" fmla="*/ 1095828 h 2836483"/>
              <a:gd name="connsiteX34" fmla="*/ 310847 w 830337"/>
              <a:gd name="connsiteY34" fmla="*/ 1135742 h 2836483"/>
              <a:gd name="connsiteX35" fmla="*/ 281819 w 830337"/>
              <a:gd name="connsiteY35" fmla="*/ 1135742 h 2836483"/>
              <a:gd name="connsiteX36" fmla="*/ 260047 w 830337"/>
              <a:gd name="connsiteY36" fmla="*/ 1110342 h 2836483"/>
              <a:gd name="connsiteX37" fmla="*/ 212876 w 830337"/>
              <a:gd name="connsiteY37" fmla="*/ 1113971 h 2836483"/>
              <a:gd name="connsiteX38" fmla="*/ 183847 w 830337"/>
              <a:gd name="connsiteY38" fmla="*/ 1124857 h 2836483"/>
              <a:gd name="connsiteX39" fmla="*/ 114904 w 830337"/>
              <a:gd name="connsiteY39" fmla="*/ 1081314 h 2836483"/>
              <a:gd name="connsiteX40" fmla="*/ 85876 w 830337"/>
              <a:gd name="connsiteY40" fmla="*/ 1143000 h 2836483"/>
              <a:gd name="connsiteX41" fmla="*/ 89504 w 830337"/>
              <a:gd name="connsiteY41" fmla="*/ 1204685 h 2836483"/>
              <a:gd name="connsiteX42" fmla="*/ 125790 w 830337"/>
              <a:gd name="connsiteY42" fmla="*/ 1230085 h 2836483"/>
              <a:gd name="connsiteX43" fmla="*/ 162076 w 830337"/>
              <a:gd name="connsiteY43" fmla="*/ 1211942 h 2836483"/>
              <a:gd name="connsiteX44" fmla="*/ 194733 w 830337"/>
              <a:gd name="connsiteY44" fmla="*/ 1222828 h 2836483"/>
              <a:gd name="connsiteX45" fmla="*/ 201990 w 830337"/>
              <a:gd name="connsiteY45" fmla="*/ 1295400 h 2836483"/>
              <a:gd name="connsiteX46" fmla="*/ 227390 w 830337"/>
              <a:gd name="connsiteY46" fmla="*/ 1364342 h 2836483"/>
              <a:gd name="connsiteX47" fmla="*/ 209247 w 830337"/>
              <a:gd name="connsiteY47" fmla="*/ 1433285 h 2836483"/>
              <a:gd name="connsiteX48" fmla="*/ 249161 w 830337"/>
              <a:gd name="connsiteY48" fmla="*/ 1469571 h 2836483"/>
              <a:gd name="connsiteX49" fmla="*/ 267304 w 830337"/>
              <a:gd name="connsiteY49" fmla="*/ 1505857 h 2836483"/>
              <a:gd name="connsiteX50" fmla="*/ 307219 w 830337"/>
              <a:gd name="connsiteY50" fmla="*/ 1538514 h 2836483"/>
              <a:gd name="connsiteX51" fmla="*/ 332619 w 830337"/>
              <a:gd name="connsiteY51" fmla="*/ 1574800 h 2836483"/>
              <a:gd name="connsiteX52" fmla="*/ 270933 w 830337"/>
              <a:gd name="connsiteY52" fmla="*/ 1563914 h 2836483"/>
              <a:gd name="connsiteX53" fmla="*/ 241904 w 830337"/>
              <a:gd name="connsiteY53" fmla="*/ 1542142 h 2836483"/>
              <a:gd name="connsiteX54" fmla="*/ 209247 w 830337"/>
              <a:gd name="connsiteY54" fmla="*/ 1574800 h 2836483"/>
              <a:gd name="connsiteX55" fmla="*/ 191104 w 830337"/>
              <a:gd name="connsiteY55" fmla="*/ 1614714 h 2836483"/>
              <a:gd name="connsiteX56" fmla="*/ 234647 w 830337"/>
              <a:gd name="connsiteY56" fmla="*/ 1658257 h 2836483"/>
              <a:gd name="connsiteX57" fmla="*/ 267304 w 830337"/>
              <a:gd name="connsiteY57" fmla="*/ 1669142 h 2836483"/>
              <a:gd name="connsiteX58" fmla="*/ 289076 w 830337"/>
              <a:gd name="connsiteY58" fmla="*/ 1640114 h 2836483"/>
              <a:gd name="connsiteX59" fmla="*/ 314476 w 830337"/>
              <a:gd name="connsiteY59" fmla="*/ 1643742 h 2836483"/>
              <a:gd name="connsiteX60" fmla="*/ 321733 w 830337"/>
              <a:gd name="connsiteY60" fmla="*/ 1730828 h 2836483"/>
              <a:gd name="connsiteX61" fmla="*/ 383419 w 830337"/>
              <a:gd name="connsiteY61" fmla="*/ 1767114 h 2836483"/>
              <a:gd name="connsiteX62" fmla="*/ 412447 w 830337"/>
              <a:gd name="connsiteY62" fmla="*/ 1850571 h 2836483"/>
              <a:gd name="connsiteX63" fmla="*/ 485019 w 830337"/>
              <a:gd name="connsiteY63" fmla="*/ 1941285 h 2836483"/>
              <a:gd name="connsiteX64" fmla="*/ 488647 w 830337"/>
              <a:gd name="connsiteY64" fmla="*/ 1988457 h 2836483"/>
              <a:gd name="connsiteX65" fmla="*/ 539447 w 830337"/>
              <a:gd name="connsiteY65" fmla="*/ 2028371 h 2836483"/>
              <a:gd name="connsiteX66" fmla="*/ 572104 w 830337"/>
              <a:gd name="connsiteY66" fmla="*/ 2126342 h 2836483"/>
              <a:gd name="connsiteX67" fmla="*/ 572104 w 830337"/>
              <a:gd name="connsiteY67" fmla="*/ 2220685 h 2836483"/>
              <a:gd name="connsiteX68" fmla="*/ 626533 w 830337"/>
              <a:gd name="connsiteY68" fmla="*/ 2347685 h 2836483"/>
              <a:gd name="connsiteX69" fmla="*/ 666447 w 830337"/>
              <a:gd name="connsiteY69" fmla="*/ 2380342 h 2836483"/>
              <a:gd name="connsiteX70" fmla="*/ 673704 w 830337"/>
              <a:gd name="connsiteY70" fmla="*/ 2434771 h 2836483"/>
              <a:gd name="connsiteX71" fmla="*/ 757161 w 830337"/>
              <a:gd name="connsiteY71" fmla="*/ 2503714 h 2836483"/>
              <a:gd name="connsiteX72" fmla="*/ 804333 w 830337"/>
              <a:gd name="connsiteY72" fmla="*/ 2601685 h 2836483"/>
              <a:gd name="connsiteX73" fmla="*/ 826104 w 830337"/>
              <a:gd name="connsiteY73" fmla="*/ 2692400 h 2836483"/>
              <a:gd name="connsiteX74" fmla="*/ 778933 w 830337"/>
              <a:gd name="connsiteY74" fmla="*/ 2667000 h 2836483"/>
              <a:gd name="connsiteX75" fmla="*/ 717247 w 830337"/>
              <a:gd name="connsiteY75" fmla="*/ 2590800 h 2836483"/>
              <a:gd name="connsiteX76" fmla="*/ 644676 w 830337"/>
              <a:gd name="connsiteY76" fmla="*/ 2540000 h 2836483"/>
              <a:gd name="connsiteX77" fmla="*/ 612019 w 830337"/>
              <a:gd name="connsiteY77" fmla="*/ 2489200 h 2836483"/>
              <a:gd name="connsiteX78" fmla="*/ 553961 w 830337"/>
              <a:gd name="connsiteY78" fmla="*/ 2445657 h 2836483"/>
              <a:gd name="connsiteX79" fmla="*/ 510419 w 830337"/>
              <a:gd name="connsiteY79" fmla="*/ 2383971 h 2836483"/>
              <a:gd name="connsiteX80" fmla="*/ 455990 w 830337"/>
              <a:gd name="connsiteY80" fmla="*/ 2307771 h 2836483"/>
              <a:gd name="connsiteX81" fmla="*/ 394304 w 830337"/>
              <a:gd name="connsiteY81" fmla="*/ 2264228 h 2836483"/>
              <a:gd name="connsiteX82" fmla="*/ 408819 w 830337"/>
              <a:gd name="connsiteY82" fmla="*/ 2191657 h 2836483"/>
              <a:gd name="connsiteX83" fmla="*/ 387047 w 830337"/>
              <a:gd name="connsiteY83" fmla="*/ 2166257 h 2836483"/>
              <a:gd name="connsiteX84" fmla="*/ 310847 w 830337"/>
              <a:gd name="connsiteY84" fmla="*/ 2180771 h 2836483"/>
              <a:gd name="connsiteX85" fmla="*/ 289076 w 830337"/>
              <a:gd name="connsiteY85" fmla="*/ 2177142 h 2836483"/>
              <a:gd name="connsiteX86" fmla="*/ 310847 w 830337"/>
              <a:gd name="connsiteY86" fmla="*/ 2275114 h 2836483"/>
              <a:gd name="connsiteX87" fmla="*/ 303590 w 830337"/>
              <a:gd name="connsiteY87" fmla="*/ 2315028 h 2836483"/>
              <a:gd name="connsiteX88" fmla="*/ 303590 w 830337"/>
              <a:gd name="connsiteY88" fmla="*/ 2365828 h 2836483"/>
              <a:gd name="connsiteX89" fmla="*/ 354390 w 830337"/>
              <a:gd name="connsiteY89" fmla="*/ 2373085 h 2836483"/>
              <a:gd name="connsiteX90" fmla="*/ 376161 w 830337"/>
              <a:gd name="connsiteY90" fmla="*/ 2358571 h 2836483"/>
              <a:gd name="connsiteX91" fmla="*/ 408819 w 830337"/>
              <a:gd name="connsiteY91" fmla="*/ 2394857 h 2836483"/>
              <a:gd name="connsiteX92" fmla="*/ 503161 w 830337"/>
              <a:gd name="connsiteY92" fmla="*/ 2434771 h 2836483"/>
              <a:gd name="connsiteX93" fmla="*/ 535819 w 830337"/>
              <a:gd name="connsiteY93" fmla="*/ 2474685 h 2836483"/>
              <a:gd name="connsiteX94" fmla="*/ 582990 w 830337"/>
              <a:gd name="connsiteY94" fmla="*/ 2521857 h 2836483"/>
              <a:gd name="connsiteX95" fmla="*/ 557590 w 830337"/>
              <a:gd name="connsiteY95" fmla="*/ 2558142 h 2836483"/>
              <a:gd name="connsiteX96" fmla="*/ 474133 w 830337"/>
              <a:gd name="connsiteY96" fmla="*/ 2561771 h 2836483"/>
              <a:gd name="connsiteX97" fmla="*/ 677333 w 830337"/>
              <a:gd name="connsiteY97" fmla="*/ 2779486 h 2836483"/>
              <a:gd name="connsiteX98" fmla="*/ 727570 w 830337"/>
              <a:gd name="connsiteY98" fmla="*/ 2836483 h 2836483"/>
              <a:gd name="connsiteX0" fmla="*/ 608390 w 830337"/>
              <a:gd name="connsiteY0" fmla="*/ 0 h 2836483"/>
              <a:gd name="connsiteX1" fmla="*/ 630161 w 830337"/>
              <a:gd name="connsiteY1" fmla="*/ 54428 h 2836483"/>
              <a:gd name="connsiteX2" fmla="*/ 579361 w 830337"/>
              <a:gd name="connsiteY2" fmla="*/ 83457 h 2836483"/>
              <a:gd name="connsiteX3" fmla="*/ 455990 w 830337"/>
              <a:gd name="connsiteY3" fmla="*/ 116114 h 2836483"/>
              <a:gd name="connsiteX4" fmla="*/ 419704 w 830337"/>
              <a:gd name="connsiteY4" fmla="*/ 217714 h 2836483"/>
              <a:gd name="connsiteX5" fmla="*/ 387047 w 830337"/>
              <a:gd name="connsiteY5" fmla="*/ 239485 h 2836483"/>
              <a:gd name="connsiteX6" fmla="*/ 339876 w 830337"/>
              <a:gd name="connsiteY6" fmla="*/ 239485 h 2836483"/>
              <a:gd name="connsiteX7" fmla="*/ 260047 w 830337"/>
              <a:gd name="connsiteY7" fmla="*/ 239485 h 2836483"/>
              <a:gd name="connsiteX8" fmla="*/ 198361 w 830337"/>
              <a:gd name="connsiteY8" fmla="*/ 272142 h 2836483"/>
              <a:gd name="connsiteX9" fmla="*/ 140304 w 830337"/>
              <a:gd name="connsiteY9" fmla="*/ 322942 h 2836483"/>
              <a:gd name="connsiteX10" fmla="*/ 74990 w 830337"/>
              <a:gd name="connsiteY10" fmla="*/ 366485 h 2836483"/>
              <a:gd name="connsiteX11" fmla="*/ 24190 w 830337"/>
              <a:gd name="connsiteY11" fmla="*/ 413657 h 2836483"/>
              <a:gd name="connsiteX12" fmla="*/ 2419 w 830337"/>
              <a:gd name="connsiteY12" fmla="*/ 464457 h 2836483"/>
              <a:gd name="connsiteX13" fmla="*/ 38704 w 830337"/>
              <a:gd name="connsiteY13" fmla="*/ 508000 h 2836483"/>
              <a:gd name="connsiteX14" fmla="*/ 45961 w 830337"/>
              <a:gd name="connsiteY14" fmla="*/ 547914 h 2836483"/>
              <a:gd name="connsiteX15" fmla="*/ 89504 w 830337"/>
              <a:gd name="connsiteY15" fmla="*/ 533400 h 2836483"/>
              <a:gd name="connsiteX16" fmla="*/ 147561 w 830337"/>
              <a:gd name="connsiteY16" fmla="*/ 529771 h 2836483"/>
              <a:gd name="connsiteX17" fmla="*/ 234647 w 830337"/>
              <a:gd name="connsiteY17" fmla="*/ 562428 h 2836483"/>
              <a:gd name="connsiteX18" fmla="*/ 270933 w 830337"/>
              <a:gd name="connsiteY18" fmla="*/ 573314 h 2836483"/>
              <a:gd name="connsiteX19" fmla="*/ 281819 w 830337"/>
              <a:gd name="connsiteY19" fmla="*/ 635000 h 2836483"/>
              <a:gd name="connsiteX20" fmla="*/ 336247 w 830337"/>
              <a:gd name="connsiteY20" fmla="*/ 649514 h 2836483"/>
              <a:gd name="connsiteX21" fmla="*/ 379790 w 830337"/>
              <a:gd name="connsiteY21" fmla="*/ 624114 h 2836483"/>
              <a:gd name="connsiteX22" fmla="*/ 474133 w 830337"/>
              <a:gd name="connsiteY22" fmla="*/ 602342 h 2836483"/>
              <a:gd name="connsiteX23" fmla="*/ 503161 w 830337"/>
              <a:gd name="connsiteY23" fmla="*/ 580571 h 2836483"/>
              <a:gd name="connsiteX24" fmla="*/ 539447 w 830337"/>
              <a:gd name="connsiteY24" fmla="*/ 602342 h 2836483"/>
              <a:gd name="connsiteX25" fmla="*/ 532190 w 830337"/>
              <a:gd name="connsiteY25" fmla="*/ 642257 h 2836483"/>
              <a:gd name="connsiteX26" fmla="*/ 528561 w 830337"/>
              <a:gd name="connsiteY26" fmla="*/ 714828 h 2836483"/>
              <a:gd name="connsiteX27" fmla="*/ 499533 w 830337"/>
              <a:gd name="connsiteY27" fmla="*/ 751114 h 2836483"/>
              <a:gd name="connsiteX28" fmla="*/ 445104 w 830337"/>
              <a:gd name="connsiteY28" fmla="*/ 762000 h 2836483"/>
              <a:gd name="connsiteX29" fmla="*/ 328990 w 830337"/>
              <a:gd name="connsiteY29" fmla="*/ 863600 h 2836483"/>
              <a:gd name="connsiteX30" fmla="*/ 343504 w 830337"/>
              <a:gd name="connsiteY30" fmla="*/ 918028 h 2836483"/>
              <a:gd name="connsiteX31" fmla="*/ 372533 w 830337"/>
              <a:gd name="connsiteY31" fmla="*/ 979714 h 2836483"/>
              <a:gd name="connsiteX32" fmla="*/ 368904 w 830337"/>
              <a:gd name="connsiteY32" fmla="*/ 1041400 h 2836483"/>
              <a:gd name="connsiteX33" fmla="*/ 339876 w 830337"/>
              <a:gd name="connsiteY33" fmla="*/ 1095828 h 2836483"/>
              <a:gd name="connsiteX34" fmla="*/ 310847 w 830337"/>
              <a:gd name="connsiteY34" fmla="*/ 1135742 h 2836483"/>
              <a:gd name="connsiteX35" fmla="*/ 281819 w 830337"/>
              <a:gd name="connsiteY35" fmla="*/ 1135742 h 2836483"/>
              <a:gd name="connsiteX36" fmla="*/ 260047 w 830337"/>
              <a:gd name="connsiteY36" fmla="*/ 1110342 h 2836483"/>
              <a:gd name="connsiteX37" fmla="*/ 212876 w 830337"/>
              <a:gd name="connsiteY37" fmla="*/ 1113971 h 2836483"/>
              <a:gd name="connsiteX38" fmla="*/ 183847 w 830337"/>
              <a:gd name="connsiteY38" fmla="*/ 1124857 h 2836483"/>
              <a:gd name="connsiteX39" fmla="*/ 114904 w 830337"/>
              <a:gd name="connsiteY39" fmla="*/ 1081314 h 2836483"/>
              <a:gd name="connsiteX40" fmla="*/ 85876 w 830337"/>
              <a:gd name="connsiteY40" fmla="*/ 1143000 h 2836483"/>
              <a:gd name="connsiteX41" fmla="*/ 89504 w 830337"/>
              <a:gd name="connsiteY41" fmla="*/ 1204685 h 2836483"/>
              <a:gd name="connsiteX42" fmla="*/ 125790 w 830337"/>
              <a:gd name="connsiteY42" fmla="*/ 1230085 h 2836483"/>
              <a:gd name="connsiteX43" fmla="*/ 162076 w 830337"/>
              <a:gd name="connsiteY43" fmla="*/ 1211942 h 2836483"/>
              <a:gd name="connsiteX44" fmla="*/ 194733 w 830337"/>
              <a:gd name="connsiteY44" fmla="*/ 1222828 h 2836483"/>
              <a:gd name="connsiteX45" fmla="*/ 201990 w 830337"/>
              <a:gd name="connsiteY45" fmla="*/ 1295400 h 2836483"/>
              <a:gd name="connsiteX46" fmla="*/ 227390 w 830337"/>
              <a:gd name="connsiteY46" fmla="*/ 1364342 h 2836483"/>
              <a:gd name="connsiteX47" fmla="*/ 209247 w 830337"/>
              <a:gd name="connsiteY47" fmla="*/ 1433285 h 2836483"/>
              <a:gd name="connsiteX48" fmla="*/ 249161 w 830337"/>
              <a:gd name="connsiteY48" fmla="*/ 1469571 h 2836483"/>
              <a:gd name="connsiteX49" fmla="*/ 267304 w 830337"/>
              <a:gd name="connsiteY49" fmla="*/ 1505857 h 2836483"/>
              <a:gd name="connsiteX50" fmla="*/ 307219 w 830337"/>
              <a:gd name="connsiteY50" fmla="*/ 1538514 h 2836483"/>
              <a:gd name="connsiteX51" fmla="*/ 332619 w 830337"/>
              <a:gd name="connsiteY51" fmla="*/ 1574800 h 2836483"/>
              <a:gd name="connsiteX52" fmla="*/ 270933 w 830337"/>
              <a:gd name="connsiteY52" fmla="*/ 1563914 h 2836483"/>
              <a:gd name="connsiteX53" fmla="*/ 241904 w 830337"/>
              <a:gd name="connsiteY53" fmla="*/ 1542142 h 2836483"/>
              <a:gd name="connsiteX54" fmla="*/ 209247 w 830337"/>
              <a:gd name="connsiteY54" fmla="*/ 1574800 h 2836483"/>
              <a:gd name="connsiteX55" fmla="*/ 191104 w 830337"/>
              <a:gd name="connsiteY55" fmla="*/ 1614714 h 2836483"/>
              <a:gd name="connsiteX56" fmla="*/ 234647 w 830337"/>
              <a:gd name="connsiteY56" fmla="*/ 1658257 h 2836483"/>
              <a:gd name="connsiteX57" fmla="*/ 267304 w 830337"/>
              <a:gd name="connsiteY57" fmla="*/ 1669142 h 2836483"/>
              <a:gd name="connsiteX58" fmla="*/ 289076 w 830337"/>
              <a:gd name="connsiteY58" fmla="*/ 1640114 h 2836483"/>
              <a:gd name="connsiteX59" fmla="*/ 314476 w 830337"/>
              <a:gd name="connsiteY59" fmla="*/ 1643742 h 2836483"/>
              <a:gd name="connsiteX60" fmla="*/ 321733 w 830337"/>
              <a:gd name="connsiteY60" fmla="*/ 1730828 h 2836483"/>
              <a:gd name="connsiteX61" fmla="*/ 383419 w 830337"/>
              <a:gd name="connsiteY61" fmla="*/ 1767114 h 2836483"/>
              <a:gd name="connsiteX62" fmla="*/ 412447 w 830337"/>
              <a:gd name="connsiteY62" fmla="*/ 1850571 h 2836483"/>
              <a:gd name="connsiteX63" fmla="*/ 485019 w 830337"/>
              <a:gd name="connsiteY63" fmla="*/ 1941285 h 2836483"/>
              <a:gd name="connsiteX64" fmla="*/ 488647 w 830337"/>
              <a:gd name="connsiteY64" fmla="*/ 1988457 h 2836483"/>
              <a:gd name="connsiteX65" fmla="*/ 539447 w 830337"/>
              <a:gd name="connsiteY65" fmla="*/ 2028371 h 2836483"/>
              <a:gd name="connsiteX66" fmla="*/ 572104 w 830337"/>
              <a:gd name="connsiteY66" fmla="*/ 2126342 h 2836483"/>
              <a:gd name="connsiteX67" fmla="*/ 572104 w 830337"/>
              <a:gd name="connsiteY67" fmla="*/ 2220685 h 2836483"/>
              <a:gd name="connsiteX68" fmla="*/ 626533 w 830337"/>
              <a:gd name="connsiteY68" fmla="*/ 2347685 h 2836483"/>
              <a:gd name="connsiteX69" fmla="*/ 666447 w 830337"/>
              <a:gd name="connsiteY69" fmla="*/ 2380342 h 2836483"/>
              <a:gd name="connsiteX70" fmla="*/ 673704 w 830337"/>
              <a:gd name="connsiteY70" fmla="*/ 2434771 h 2836483"/>
              <a:gd name="connsiteX71" fmla="*/ 757161 w 830337"/>
              <a:gd name="connsiteY71" fmla="*/ 2503714 h 2836483"/>
              <a:gd name="connsiteX72" fmla="*/ 804333 w 830337"/>
              <a:gd name="connsiteY72" fmla="*/ 2601685 h 2836483"/>
              <a:gd name="connsiteX73" fmla="*/ 826104 w 830337"/>
              <a:gd name="connsiteY73" fmla="*/ 2692400 h 2836483"/>
              <a:gd name="connsiteX74" fmla="*/ 778933 w 830337"/>
              <a:gd name="connsiteY74" fmla="*/ 2667000 h 2836483"/>
              <a:gd name="connsiteX75" fmla="*/ 717247 w 830337"/>
              <a:gd name="connsiteY75" fmla="*/ 2590800 h 2836483"/>
              <a:gd name="connsiteX76" fmla="*/ 644676 w 830337"/>
              <a:gd name="connsiteY76" fmla="*/ 2540000 h 2836483"/>
              <a:gd name="connsiteX77" fmla="*/ 612019 w 830337"/>
              <a:gd name="connsiteY77" fmla="*/ 2489200 h 2836483"/>
              <a:gd name="connsiteX78" fmla="*/ 553961 w 830337"/>
              <a:gd name="connsiteY78" fmla="*/ 2445657 h 2836483"/>
              <a:gd name="connsiteX79" fmla="*/ 510419 w 830337"/>
              <a:gd name="connsiteY79" fmla="*/ 2383971 h 2836483"/>
              <a:gd name="connsiteX80" fmla="*/ 455990 w 830337"/>
              <a:gd name="connsiteY80" fmla="*/ 2307771 h 2836483"/>
              <a:gd name="connsiteX81" fmla="*/ 394304 w 830337"/>
              <a:gd name="connsiteY81" fmla="*/ 2264228 h 2836483"/>
              <a:gd name="connsiteX82" fmla="*/ 408819 w 830337"/>
              <a:gd name="connsiteY82" fmla="*/ 2191657 h 2836483"/>
              <a:gd name="connsiteX83" fmla="*/ 387047 w 830337"/>
              <a:gd name="connsiteY83" fmla="*/ 2166257 h 2836483"/>
              <a:gd name="connsiteX84" fmla="*/ 310847 w 830337"/>
              <a:gd name="connsiteY84" fmla="*/ 2180771 h 2836483"/>
              <a:gd name="connsiteX85" fmla="*/ 289076 w 830337"/>
              <a:gd name="connsiteY85" fmla="*/ 2177142 h 2836483"/>
              <a:gd name="connsiteX86" fmla="*/ 310847 w 830337"/>
              <a:gd name="connsiteY86" fmla="*/ 2275114 h 2836483"/>
              <a:gd name="connsiteX87" fmla="*/ 303590 w 830337"/>
              <a:gd name="connsiteY87" fmla="*/ 2315028 h 2836483"/>
              <a:gd name="connsiteX88" fmla="*/ 303590 w 830337"/>
              <a:gd name="connsiteY88" fmla="*/ 2365828 h 2836483"/>
              <a:gd name="connsiteX89" fmla="*/ 354390 w 830337"/>
              <a:gd name="connsiteY89" fmla="*/ 2373085 h 2836483"/>
              <a:gd name="connsiteX90" fmla="*/ 376161 w 830337"/>
              <a:gd name="connsiteY90" fmla="*/ 2358571 h 2836483"/>
              <a:gd name="connsiteX91" fmla="*/ 408819 w 830337"/>
              <a:gd name="connsiteY91" fmla="*/ 2394857 h 2836483"/>
              <a:gd name="connsiteX92" fmla="*/ 503161 w 830337"/>
              <a:gd name="connsiteY92" fmla="*/ 2434771 h 2836483"/>
              <a:gd name="connsiteX93" fmla="*/ 535819 w 830337"/>
              <a:gd name="connsiteY93" fmla="*/ 2474685 h 2836483"/>
              <a:gd name="connsiteX94" fmla="*/ 582990 w 830337"/>
              <a:gd name="connsiteY94" fmla="*/ 2521857 h 2836483"/>
              <a:gd name="connsiteX95" fmla="*/ 557590 w 830337"/>
              <a:gd name="connsiteY95" fmla="*/ 2558142 h 2836483"/>
              <a:gd name="connsiteX96" fmla="*/ 474133 w 830337"/>
              <a:gd name="connsiteY96" fmla="*/ 2561771 h 2836483"/>
              <a:gd name="connsiteX97" fmla="*/ 677333 w 830337"/>
              <a:gd name="connsiteY97" fmla="*/ 2779486 h 2836483"/>
              <a:gd name="connsiteX98" fmla="*/ 727570 w 830337"/>
              <a:gd name="connsiteY98" fmla="*/ 2836483 h 2836483"/>
              <a:gd name="connsiteX0" fmla="*/ 608390 w 830337"/>
              <a:gd name="connsiteY0" fmla="*/ 0 h 2836483"/>
              <a:gd name="connsiteX1" fmla="*/ 630161 w 830337"/>
              <a:gd name="connsiteY1" fmla="*/ 54428 h 2836483"/>
              <a:gd name="connsiteX2" fmla="*/ 579361 w 830337"/>
              <a:gd name="connsiteY2" fmla="*/ 83457 h 2836483"/>
              <a:gd name="connsiteX3" fmla="*/ 455990 w 830337"/>
              <a:gd name="connsiteY3" fmla="*/ 116114 h 2836483"/>
              <a:gd name="connsiteX4" fmla="*/ 419704 w 830337"/>
              <a:gd name="connsiteY4" fmla="*/ 217714 h 2836483"/>
              <a:gd name="connsiteX5" fmla="*/ 387047 w 830337"/>
              <a:gd name="connsiteY5" fmla="*/ 239485 h 2836483"/>
              <a:gd name="connsiteX6" fmla="*/ 339876 w 830337"/>
              <a:gd name="connsiteY6" fmla="*/ 239485 h 2836483"/>
              <a:gd name="connsiteX7" fmla="*/ 260047 w 830337"/>
              <a:gd name="connsiteY7" fmla="*/ 239485 h 2836483"/>
              <a:gd name="connsiteX8" fmla="*/ 198361 w 830337"/>
              <a:gd name="connsiteY8" fmla="*/ 272142 h 2836483"/>
              <a:gd name="connsiteX9" fmla="*/ 140304 w 830337"/>
              <a:gd name="connsiteY9" fmla="*/ 322942 h 2836483"/>
              <a:gd name="connsiteX10" fmla="*/ 74990 w 830337"/>
              <a:gd name="connsiteY10" fmla="*/ 366485 h 2836483"/>
              <a:gd name="connsiteX11" fmla="*/ 24190 w 830337"/>
              <a:gd name="connsiteY11" fmla="*/ 413657 h 2836483"/>
              <a:gd name="connsiteX12" fmla="*/ 2419 w 830337"/>
              <a:gd name="connsiteY12" fmla="*/ 464457 h 2836483"/>
              <a:gd name="connsiteX13" fmla="*/ 38704 w 830337"/>
              <a:gd name="connsiteY13" fmla="*/ 508000 h 2836483"/>
              <a:gd name="connsiteX14" fmla="*/ 45961 w 830337"/>
              <a:gd name="connsiteY14" fmla="*/ 547914 h 2836483"/>
              <a:gd name="connsiteX15" fmla="*/ 89504 w 830337"/>
              <a:gd name="connsiteY15" fmla="*/ 533400 h 2836483"/>
              <a:gd name="connsiteX16" fmla="*/ 147561 w 830337"/>
              <a:gd name="connsiteY16" fmla="*/ 529771 h 2836483"/>
              <a:gd name="connsiteX17" fmla="*/ 234647 w 830337"/>
              <a:gd name="connsiteY17" fmla="*/ 562428 h 2836483"/>
              <a:gd name="connsiteX18" fmla="*/ 270933 w 830337"/>
              <a:gd name="connsiteY18" fmla="*/ 573314 h 2836483"/>
              <a:gd name="connsiteX19" fmla="*/ 281819 w 830337"/>
              <a:gd name="connsiteY19" fmla="*/ 635000 h 2836483"/>
              <a:gd name="connsiteX20" fmla="*/ 336247 w 830337"/>
              <a:gd name="connsiteY20" fmla="*/ 649514 h 2836483"/>
              <a:gd name="connsiteX21" fmla="*/ 379790 w 830337"/>
              <a:gd name="connsiteY21" fmla="*/ 624114 h 2836483"/>
              <a:gd name="connsiteX22" fmla="*/ 474133 w 830337"/>
              <a:gd name="connsiteY22" fmla="*/ 602342 h 2836483"/>
              <a:gd name="connsiteX23" fmla="*/ 503161 w 830337"/>
              <a:gd name="connsiteY23" fmla="*/ 580571 h 2836483"/>
              <a:gd name="connsiteX24" fmla="*/ 539447 w 830337"/>
              <a:gd name="connsiteY24" fmla="*/ 602342 h 2836483"/>
              <a:gd name="connsiteX25" fmla="*/ 532190 w 830337"/>
              <a:gd name="connsiteY25" fmla="*/ 642257 h 2836483"/>
              <a:gd name="connsiteX26" fmla="*/ 528561 w 830337"/>
              <a:gd name="connsiteY26" fmla="*/ 714828 h 2836483"/>
              <a:gd name="connsiteX27" fmla="*/ 499533 w 830337"/>
              <a:gd name="connsiteY27" fmla="*/ 751114 h 2836483"/>
              <a:gd name="connsiteX28" fmla="*/ 445104 w 830337"/>
              <a:gd name="connsiteY28" fmla="*/ 762000 h 2836483"/>
              <a:gd name="connsiteX29" fmla="*/ 328990 w 830337"/>
              <a:gd name="connsiteY29" fmla="*/ 863600 h 2836483"/>
              <a:gd name="connsiteX30" fmla="*/ 343504 w 830337"/>
              <a:gd name="connsiteY30" fmla="*/ 918028 h 2836483"/>
              <a:gd name="connsiteX31" fmla="*/ 372533 w 830337"/>
              <a:gd name="connsiteY31" fmla="*/ 979714 h 2836483"/>
              <a:gd name="connsiteX32" fmla="*/ 368904 w 830337"/>
              <a:gd name="connsiteY32" fmla="*/ 1041400 h 2836483"/>
              <a:gd name="connsiteX33" fmla="*/ 339876 w 830337"/>
              <a:gd name="connsiteY33" fmla="*/ 1095828 h 2836483"/>
              <a:gd name="connsiteX34" fmla="*/ 310847 w 830337"/>
              <a:gd name="connsiteY34" fmla="*/ 1135742 h 2836483"/>
              <a:gd name="connsiteX35" fmla="*/ 281819 w 830337"/>
              <a:gd name="connsiteY35" fmla="*/ 1135742 h 2836483"/>
              <a:gd name="connsiteX36" fmla="*/ 260047 w 830337"/>
              <a:gd name="connsiteY36" fmla="*/ 1110342 h 2836483"/>
              <a:gd name="connsiteX37" fmla="*/ 212876 w 830337"/>
              <a:gd name="connsiteY37" fmla="*/ 1113971 h 2836483"/>
              <a:gd name="connsiteX38" fmla="*/ 183847 w 830337"/>
              <a:gd name="connsiteY38" fmla="*/ 1124857 h 2836483"/>
              <a:gd name="connsiteX39" fmla="*/ 114904 w 830337"/>
              <a:gd name="connsiteY39" fmla="*/ 1081314 h 2836483"/>
              <a:gd name="connsiteX40" fmla="*/ 85876 w 830337"/>
              <a:gd name="connsiteY40" fmla="*/ 1143000 h 2836483"/>
              <a:gd name="connsiteX41" fmla="*/ 89504 w 830337"/>
              <a:gd name="connsiteY41" fmla="*/ 1204685 h 2836483"/>
              <a:gd name="connsiteX42" fmla="*/ 125790 w 830337"/>
              <a:gd name="connsiteY42" fmla="*/ 1230085 h 2836483"/>
              <a:gd name="connsiteX43" fmla="*/ 162076 w 830337"/>
              <a:gd name="connsiteY43" fmla="*/ 1211942 h 2836483"/>
              <a:gd name="connsiteX44" fmla="*/ 194733 w 830337"/>
              <a:gd name="connsiteY44" fmla="*/ 1222828 h 2836483"/>
              <a:gd name="connsiteX45" fmla="*/ 201990 w 830337"/>
              <a:gd name="connsiteY45" fmla="*/ 1295400 h 2836483"/>
              <a:gd name="connsiteX46" fmla="*/ 227390 w 830337"/>
              <a:gd name="connsiteY46" fmla="*/ 1364342 h 2836483"/>
              <a:gd name="connsiteX47" fmla="*/ 209247 w 830337"/>
              <a:gd name="connsiteY47" fmla="*/ 1433285 h 2836483"/>
              <a:gd name="connsiteX48" fmla="*/ 249161 w 830337"/>
              <a:gd name="connsiteY48" fmla="*/ 1469571 h 2836483"/>
              <a:gd name="connsiteX49" fmla="*/ 267304 w 830337"/>
              <a:gd name="connsiteY49" fmla="*/ 1505857 h 2836483"/>
              <a:gd name="connsiteX50" fmla="*/ 307219 w 830337"/>
              <a:gd name="connsiteY50" fmla="*/ 1538514 h 2836483"/>
              <a:gd name="connsiteX51" fmla="*/ 332619 w 830337"/>
              <a:gd name="connsiteY51" fmla="*/ 1574800 h 2836483"/>
              <a:gd name="connsiteX52" fmla="*/ 270933 w 830337"/>
              <a:gd name="connsiteY52" fmla="*/ 1563914 h 2836483"/>
              <a:gd name="connsiteX53" fmla="*/ 241904 w 830337"/>
              <a:gd name="connsiteY53" fmla="*/ 1542142 h 2836483"/>
              <a:gd name="connsiteX54" fmla="*/ 209247 w 830337"/>
              <a:gd name="connsiteY54" fmla="*/ 1574800 h 2836483"/>
              <a:gd name="connsiteX55" fmla="*/ 191104 w 830337"/>
              <a:gd name="connsiteY55" fmla="*/ 1614714 h 2836483"/>
              <a:gd name="connsiteX56" fmla="*/ 234647 w 830337"/>
              <a:gd name="connsiteY56" fmla="*/ 1658257 h 2836483"/>
              <a:gd name="connsiteX57" fmla="*/ 267304 w 830337"/>
              <a:gd name="connsiteY57" fmla="*/ 1669142 h 2836483"/>
              <a:gd name="connsiteX58" fmla="*/ 289076 w 830337"/>
              <a:gd name="connsiteY58" fmla="*/ 1640114 h 2836483"/>
              <a:gd name="connsiteX59" fmla="*/ 314476 w 830337"/>
              <a:gd name="connsiteY59" fmla="*/ 1643742 h 2836483"/>
              <a:gd name="connsiteX60" fmla="*/ 321733 w 830337"/>
              <a:gd name="connsiteY60" fmla="*/ 1730828 h 2836483"/>
              <a:gd name="connsiteX61" fmla="*/ 383419 w 830337"/>
              <a:gd name="connsiteY61" fmla="*/ 1767114 h 2836483"/>
              <a:gd name="connsiteX62" fmla="*/ 412447 w 830337"/>
              <a:gd name="connsiteY62" fmla="*/ 1850571 h 2836483"/>
              <a:gd name="connsiteX63" fmla="*/ 485019 w 830337"/>
              <a:gd name="connsiteY63" fmla="*/ 1941285 h 2836483"/>
              <a:gd name="connsiteX64" fmla="*/ 488647 w 830337"/>
              <a:gd name="connsiteY64" fmla="*/ 1988457 h 2836483"/>
              <a:gd name="connsiteX65" fmla="*/ 539447 w 830337"/>
              <a:gd name="connsiteY65" fmla="*/ 2028371 h 2836483"/>
              <a:gd name="connsiteX66" fmla="*/ 572104 w 830337"/>
              <a:gd name="connsiteY66" fmla="*/ 2126342 h 2836483"/>
              <a:gd name="connsiteX67" fmla="*/ 572104 w 830337"/>
              <a:gd name="connsiteY67" fmla="*/ 2220685 h 2836483"/>
              <a:gd name="connsiteX68" fmla="*/ 626533 w 830337"/>
              <a:gd name="connsiteY68" fmla="*/ 2347685 h 2836483"/>
              <a:gd name="connsiteX69" fmla="*/ 666447 w 830337"/>
              <a:gd name="connsiteY69" fmla="*/ 2380342 h 2836483"/>
              <a:gd name="connsiteX70" fmla="*/ 673704 w 830337"/>
              <a:gd name="connsiteY70" fmla="*/ 2434771 h 2836483"/>
              <a:gd name="connsiteX71" fmla="*/ 757161 w 830337"/>
              <a:gd name="connsiteY71" fmla="*/ 2503714 h 2836483"/>
              <a:gd name="connsiteX72" fmla="*/ 804333 w 830337"/>
              <a:gd name="connsiteY72" fmla="*/ 2601685 h 2836483"/>
              <a:gd name="connsiteX73" fmla="*/ 826104 w 830337"/>
              <a:gd name="connsiteY73" fmla="*/ 2692400 h 2836483"/>
              <a:gd name="connsiteX74" fmla="*/ 778933 w 830337"/>
              <a:gd name="connsiteY74" fmla="*/ 2667000 h 2836483"/>
              <a:gd name="connsiteX75" fmla="*/ 717247 w 830337"/>
              <a:gd name="connsiteY75" fmla="*/ 2590800 h 2836483"/>
              <a:gd name="connsiteX76" fmla="*/ 644676 w 830337"/>
              <a:gd name="connsiteY76" fmla="*/ 2540000 h 2836483"/>
              <a:gd name="connsiteX77" fmla="*/ 612019 w 830337"/>
              <a:gd name="connsiteY77" fmla="*/ 2489200 h 2836483"/>
              <a:gd name="connsiteX78" fmla="*/ 553961 w 830337"/>
              <a:gd name="connsiteY78" fmla="*/ 2445657 h 2836483"/>
              <a:gd name="connsiteX79" fmla="*/ 510419 w 830337"/>
              <a:gd name="connsiteY79" fmla="*/ 2383971 h 2836483"/>
              <a:gd name="connsiteX80" fmla="*/ 455990 w 830337"/>
              <a:gd name="connsiteY80" fmla="*/ 2307771 h 2836483"/>
              <a:gd name="connsiteX81" fmla="*/ 394304 w 830337"/>
              <a:gd name="connsiteY81" fmla="*/ 2264228 h 2836483"/>
              <a:gd name="connsiteX82" fmla="*/ 408819 w 830337"/>
              <a:gd name="connsiteY82" fmla="*/ 2191657 h 2836483"/>
              <a:gd name="connsiteX83" fmla="*/ 387047 w 830337"/>
              <a:gd name="connsiteY83" fmla="*/ 2166257 h 2836483"/>
              <a:gd name="connsiteX84" fmla="*/ 310847 w 830337"/>
              <a:gd name="connsiteY84" fmla="*/ 2180771 h 2836483"/>
              <a:gd name="connsiteX85" fmla="*/ 289076 w 830337"/>
              <a:gd name="connsiteY85" fmla="*/ 2177142 h 2836483"/>
              <a:gd name="connsiteX86" fmla="*/ 310847 w 830337"/>
              <a:gd name="connsiteY86" fmla="*/ 2275114 h 2836483"/>
              <a:gd name="connsiteX87" fmla="*/ 303590 w 830337"/>
              <a:gd name="connsiteY87" fmla="*/ 2315028 h 2836483"/>
              <a:gd name="connsiteX88" fmla="*/ 303590 w 830337"/>
              <a:gd name="connsiteY88" fmla="*/ 2365828 h 2836483"/>
              <a:gd name="connsiteX89" fmla="*/ 354390 w 830337"/>
              <a:gd name="connsiteY89" fmla="*/ 2373085 h 2836483"/>
              <a:gd name="connsiteX90" fmla="*/ 376161 w 830337"/>
              <a:gd name="connsiteY90" fmla="*/ 2358571 h 2836483"/>
              <a:gd name="connsiteX91" fmla="*/ 408819 w 830337"/>
              <a:gd name="connsiteY91" fmla="*/ 2394857 h 2836483"/>
              <a:gd name="connsiteX92" fmla="*/ 503161 w 830337"/>
              <a:gd name="connsiteY92" fmla="*/ 2434771 h 2836483"/>
              <a:gd name="connsiteX93" fmla="*/ 535819 w 830337"/>
              <a:gd name="connsiteY93" fmla="*/ 2474685 h 2836483"/>
              <a:gd name="connsiteX94" fmla="*/ 582990 w 830337"/>
              <a:gd name="connsiteY94" fmla="*/ 2521857 h 2836483"/>
              <a:gd name="connsiteX95" fmla="*/ 557590 w 830337"/>
              <a:gd name="connsiteY95" fmla="*/ 2558142 h 2836483"/>
              <a:gd name="connsiteX96" fmla="*/ 474133 w 830337"/>
              <a:gd name="connsiteY96" fmla="*/ 2561771 h 2836483"/>
              <a:gd name="connsiteX97" fmla="*/ 524933 w 830337"/>
              <a:gd name="connsiteY97" fmla="*/ 2667001 h 2836483"/>
              <a:gd name="connsiteX98" fmla="*/ 677333 w 830337"/>
              <a:gd name="connsiteY98" fmla="*/ 2779486 h 2836483"/>
              <a:gd name="connsiteX99" fmla="*/ 727570 w 830337"/>
              <a:gd name="connsiteY99" fmla="*/ 2836483 h 2836483"/>
              <a:gd name="connsiteX0" fmla="*/ 608390 w 830337"/>
              <a:gd name="connsiteY0" fmla="*/ 0 h 2836483"/>
              <a:gd name="connsiteX1" fmla="*/ 630161 w 830337"/>
              <a:gd name="connsiteY1" fmla="*/ 54428 h 2836483"/>
              <a:gd name="connsiteX2" fmla="*/ 579361 w 830337"/>
              <a:gd name="connsiteY2" fmla="*/ 83457 h 2836483"/>
              <a:gd name="connsiteX3" fmla="*/ 455990 w 830337"/>
              <a:gd name="connsiteY3" fmla="*/ 116114 h 2836483"/>
              <a:gd name="connsiteX4" fmla="*/ 419704 w 830337"/>
              <a:gd name="connsiteY4" fmla="*/ 217714 h 2836483"/>
              <a:gd name="connsiteX5" fmla="*/ 387047 w 830337"/>
              <a:gd name="connsiteY5" fmla="*/ 239485 h 2836483"/>
              <a:gd name="connsiteX6" fmla="*/ 339876 w 830337"/>
              <a:gd name="connsiteY6" fmla="*/ 239485 h 2836483"/>
              <a:gd name="connsiteX7" fmla="*/ 260047 w 830337"/>
              <a:gd name="connsiteY7" fmla="*/ 239485 h 2836483"/>
              <a:gd name="connsiteX8" fmla="*/ 198361 w 830337"/>
              <a:gd name="connsiteY8" fmla="*/ 272142 h 2836483"/>
              <a:gd name="connsiteX9" fmla="*/ 140304 w 830337"/>
              <a:gd name="connsiteY9" fmla="*/ 322942 h 2836483"/>
              <a:gd name="connsiteX10" fmla="*/ 74990 w 830337"/>
              <a:gd name="connsiteY10" fmla="*/ 366485 h 2836483"/>
              <a:gd name="connsiteX11" fmla="*/ 24190 w 830337"/>
              <a:gd name="connsiteY11" fmla="*/ 413657 h 2836483"/>
              <a:gd name="connsiteX12" fmla="*/ 2419 w 830337"/>
              <a:gd name="connsiteY12" fmla="*/ 464457 h 2836483"/>
              <a:gd name="connsiteX13" fmla="*/ 38704 w 830337"/>
              <a:gd name="connsiteY13" fmla="*/ 508000 h 2836483"/>
              <a:gd name="connsiteX14" fmla="*/ 45961 w 830337"/>
              <a:gd name="connsiteY14" fmla="*/ 547914 h 2836483"/>
              <a:gd name="connsiteX15" fmla="*/ 89504 w 830337"/>
              <a:gd name="connsiteY15" fmla="*/ 533400 h 2836483"/>
              <a:gd name="connsiteX16" fmla="*/ 147561 w 830337"/>
              <a:gd name="connsiteY16" fmla="*/ 529771 h 2836483"/>
              <a:gd name="connsiteX17" fmla="*/ 234647 w 830337"/>
              <a:gd name="connsiteY17" fmla="*/ 562428 h 2836483"/>
              <a:gd name="connsiteX18" fmla="*/ 270933 w 830337"/>
              <a:gd name="connsiteY18" fmla="*/ 573314 h 2836483"/>
              <a:gd name="connsiteX19" fmla="*/ 281819 w 830337"/>
              <a:gd name="connsiteY19" fmla="*/ 635000 h 2836483"/>
              <a:gd name="connsiteX20" fmla="*/ 336247 w 830337"/>
              <a:gd name="connsiteY20" fmla="*/ 649514 h 2836483"/>
              <a:gd name="connsiteX21" fmla="*/ 379790 w 830337"/>
              <a:gd name="connsiteY21" fmla="*/ 624114 h 2836483"/>
              <a:gd name="connsiteX22" fmla="*/ 474133 w 830337"/>
              <a:gd name="connsiteY22" fmla="*/ 602342 h 2836483"/>
              <a:gd name="connsiteX23" fmla="*/ 503161 w 830337"/>
              <a:gd name="connsiteY23" fmla="*/ 580571 h 2836483"/>
              <a:gd name="connsiteX24" fmla="*/ 539447 w 830337"/>
              <a:gd name="connsiteY24" fmla="*/ 602342 h 2836483"/>
              <a:gd name="connsiteX25" fmla="*/ 532190 w 830337"/>
              <a:gd name="connsiteY25" fmla="*/ 642257 h 2836483"/>
              <a:gd name="connsiteX26" fmla="*/ 528561 w 830337"/>
              <a:gd name="connsiteY26" fmla="*/ 714828 h 2836483"/>
              <a:gd name="connsiteX27" fmla="*/ 499533 w 830337"/>
              <a:gd name="connsiteY27" fmla="*/ 751114 h 2836483"/>
              <a:gd name="connsiteX28" fmla="*/ 445104 w 830337"/>
              <a:gd name="connsiteY28" fmla="*/ 762000 h 2836483"/>
              <a:gd name="connsiteX29" fmla="*/ 328990 w 830337"/>
              <a:gd name="connsiteY29" fmla="*/ 863600 h 2836483"/>
              <a:gd name="connsiteX30" fmla="*/ 343504 w 830337"/>
              <a:gd name="connsiteY30" fmla="*/ 918028 h 2836483"/>
              <a:gd name="connsiteX31" fmla="*/ 372533 w 830337"/>
              <a:gd name="connsiteY31" fmla="*/ 979714 h 2836483"/>
              <a:gd name="connsiteX32" fmla="*/ 368904 w 830337"/>
              <a:gd name="connsiteY32" fmla="*/ 1041400 h 2836483"/>
              <a:gd name="connsiteX33" fmla="*/ 339876 w 830337"/>
              <a:gd name="connsiteY33" fmla="*/ 1095828 h 2836483"/>
              <a:gd name="connsiteX34" fmla="*/ 310847 w 830337"/>
              <a:gd name="connsiteY34" fmla="*/ 1135742 h 2836483"/>
              <a:gd name="connsiteX35" fmla="*/ 281819 w 830337"/>
              <a:gd name="connsiteY35" fmla="*/ 1135742 h 2836483"/>
              <a:gd name="connsiteX36" fmla="*/ 260047 w 830337"/>
              <a:gd name="connsiteY36" fmla="*/ 1110342 h 2836483"/>
              <a:gd name="connsiteX37" fmla="*/ 212876 w 830337"/>
              <a:gd name="connsiteY37" fmla="*/ 1113971 h 2836483"/>
              <a:gd name="connsiteX38" fmla="*/ 183847 w 830337"/>
              <a:gd name="connsiteY38" fmla="*/ 1124857 h 2836483"/>
              <a:gd name="connsiteX39" fmla="*/ 114904 w 830337"/>
              <a:gd name="connsiteY39" fmla="*/ 1081314 h 2836483"/>
              <a:gd name="connsiteX40" fmla="*/ 85876 w 830337"/>
              <a:gd name="connsiteY40" fmla="*/ 1143000 h 2836483"/>
              <a:gd name="connsiteX41" fmla="*/ 89504 w 830337"/>
              <a:gd name="connsiteY41" fmla="*/ 1204685 h 2836483"/>
              <a:gd name="connsiteX42" fmla="*/ 125790 w 830337"/>
              <a:gd name="connsiteY42" fmla="*/ 1230085 h 2836483"/>
              <a:gd name="connsiteX43" fmla="*/ 162076 w 830337"/>
              <a:gd name="connsiteY43" fmla="*/ 1211942 h 2836483"/>
              <a:gd name="connsiteX44" fmla="*/ 194733 w 830337"/>
              <a:gd name="connsiteY44" fmla="*/ 1222828 h 2836483"/>
              <a:gd name="connsiteX45" fmla="*/ 201990 w 830337"/>
              <a:gd name="connsiteY45" fmla="*/ 1295400 h 2836483"/>
              <a:gd name="connsiteX46" fmla="*/ 227390 w 830337"/>
              <a:gd name="connsiteY46" fmla="*/ 1364342 h 2836483"/>
              <a:gd name="connsiteX47" fmla="*/ 209247 w 830337"/>
              <a:gd name="connsiteY47" fmla="*/ 1433285 h 2836483"/>
              <a:gd name="connsiteX48" fmla="*/ 249161 w 830337"/>
              <a:gd name="connsiteY48" fmla="*/ 1469571 h 2836483"/>
              <a:gd name="connsiteX49" fmla="*/ 267304 w 830337"/>
              <a:gd name="connsiteY49" fmla="*/ 1505857 h 2836483"/>
              <a:gd name="connsiteX50" fmla="*/ 307219 w 830337"/>
              <a:gd name="connsiteY50" fmla="*/ 1538514 h 2836483"/>
              <a:gd name="connsiteX51" fmla="*/ 332619 w 830337"/>
              <a:gd name="connsiteY51" fmla="*/ 1574800 h 2836483"/>
              <a:gd name="connsiteX52" fmla="*/ 270933 w 830337"/>
              <a:gd name="connsiteY52" fmla="*/ 1563914 h 2836483"/>
              <a:gd name="connsiteX53" fmla="*/ 241904 w 830337"/>
              <a:gd name="connsiteY53" fmla="*/ 1542142 h 2836483"/>
              <a:gd name="connsiteX54" fmla="*/ 209247 w 830337"/>
              <a:gd name="connsiteY54" fmla="*/ 1574800 h 2836483"/>
              <a:gd name="connsiteX55" fmla="*/ 191104 w 830337"/>
              <a:gd name="connsiteY55" fmla="*/ 1614714 h 2836483"/>
              <a:gd name="connsiteX56" fmla="*/ 234647 w 830337"/>
              <a:gd name="connsiteY56" fmla="*/ 1658257 h 2836483"/>
              <a:gd name="connsiteX57" fmla="*/ 267304 w 830337"/>
              <a:gd name="connsiteY57" fmla="*/ 1669142 h 2836483"/>
              <a:gd name="connsiteX58" fmla="*/ 289076 w 830337"/>
              <a:gd name="connsiteY58" fmla="*/ 1640114 h 2836483"/>
              <a:gd name="connsiteX59" fmla="*/ 314476 w 830337"/>
              <a:gd name="connsiteY59" fmla="*/ 1643742 h 2836483"/>
              <a:gd name="connsiteX60" fmla="*/ 321733 w 830337"/>
              <a:gd name="connsiteY60" fmla="*/ 1730828 h 2836483"/>
              <a:gd name="connsiteX61" fmla="*/ 383419 w 830337"/>
              <a:gd name="connsiteY61" fmla="*/ 1767114 h 2836483"/>
              <a:gd name="connsiteX62" fmla="*/ 412447 w 830337"/>
              <a:gd name="connsiteY62" fmla="*/ 1850571 h 2836483"/>
              <a:gd name="connsiteX63" fmla="*/ 485019 w 830337"/>
              <a:gd name="connsiteY63" fmla="*/ 1941285 h 2836483"/>
              <a:gd name="connsiteX64" fmla="*/ 488647 w 830337"/>
              <a:gd name="connsiteY64" fmla="*/ 1988457 h 2836483"/>
              <a:gd name="connsiteX65" fmla="*/ 539447 w 830337"/>
              <a:gd name="connsiteY65" fmla="*/ 2028371 h 2836483"/>
              <a:gd name="connsiteX66" fmla="*/ 572104 w 830337"/>
              <a:gd name="connsiteY66" fmla="*/ 2126342 h 2836483"/>
              <a:gd name="connsiteX67" fmla="*/ 572104 w 830337"/>
              <a:gd name="connsiteY67" fmla="*/ 2220685 h 2836483"/>
              <a:gd name="connsiteX68" fmla="*/ 626533 w 830337"/>
              <a:gd name="connsiteY68" fmla="*/ 2347685 h 2836483"/>
              <a:gd name="connsiteX69" fmla="*/ 666447 w 830337"/>
              <a:gd name="connsiteY69" fmla="*/ 2380342 h 2836483"/>
              <a:gd name="connsiteX70" fmla="*/ 673704 w 830337"/>
              <a:gd name="connsiteY70" fmla="*/ 2434771 h 2836483"/>
              <a:gd name="connsiteX71" fmla="*/ 757161 w 830337"/>
              <a:gd name="connsiteY71" fmla="*/ 2503714 h 2836483"/>
              <a:gd name="connsiteX72" fmla="*/ 804333 w 830337"/>
              <a:gd name="connsiteY72" fmla="*/ 2601685 h 2836483"/>
              <a:gd name="connsiteX73" fmla="*/ 826104 w 830337"/>
              <a:gd name="connsiteY73" fmla="*/ 2692400 h 2836483"/>
              <a:gd name="connsiteX74" fmla="*/ 778933 w 830337"/>
              <a:gd name="connsiteY74" fmla="*/ 2667000 h 2836483"/>
              <a:gd name="connsiteX75" fmla="*/ 717247 w 830337"/>
              <a:gd name="connsiteY75" fmla="*/ 2590800 h 2836483"/>
              <a:gd name="connsiteX76" fmla="*/ 644676 w 830337"/>
              <a:gd name="connsiteY76" fmla="*/ 2540000 h 2836483"/>
              <a:gd name="connsiteX77" fmla="*/ 612019 w 830337"/>
              <a:gd name="connsiteY77" fmla="*/ 2489200 h 2836483"/>
              <a:gd name="connsiteX78" fmla="*/ 553961 w 830337"/>
              <a:gd name="connsiteY78" fmla="*/ 2445657 h 2836483"/>
              <a:gd name="connsiteX79" fmla="*/ 510419 w 830337"/>
              <a:gd name="connsiteY79" fmla="*/ 2383971 h 2836483"/>
              <a:gd name="connsiteX80" fmla="*/ 455990 w 830337"/>
              <a:gd name="connsiteY80" fmla="*/ 2307771 h 2836483"/>
              <a:gd name="connsiteX81" fmla="*/ 394304 w 830337"/>
              <a:gd name="connsiteY81" fmla="*/ 2264228 h 2836483"/>
              <a:gd name="connsiteX82" fmla="*/ 408819 w 830337"/>
              <a:gd name="connsiteY82" fmla="*/ 2191657 h 2836483"/>
              <a:gd name="connsiteX83" fmla="*/ 387047 w 830337"/>
              <a:gd name="connsiteY83" fmla="*/ 2166257 h 2836483"/>
              <a:gd name="connsiteX84" fmla="*/ 310847 w 830337"/>
              <a:gd name="connsiteY84" fmla="*/ 2180771 h 2836483"/>
              <a:gd name="connsiteX85" fmla="*/ 289076 w 830337"/>
              <a:gd name="connsiteY85" fmla="*/ 2177142 h 2836483"/>
              <a:gd name="connsiteX86" fmla="*/ 310847 w 830337"/>
              <a:gd name="connsiteY86" fmla="*/ 2275114 h 2836483"/>
              <a:gd name="connsiteX87" fmla="*/ 303590 w 830337"/>
              <a:gd name="connsiteY87" fmla="*/ 2315028 h 2836483"/>
              <a:gd name="connsiteX88" fmla="*/ 303590 w 830337"/>
              <a:gd name="connsiteY88" fmla="*/ 2365828 h 2836483"/>
              <a:gd name="connsiteX89" fmla="*/ 354390 w 830337"/>
              <a:gd name="connsiteY89" fmla="*/ 2373085 h 2836483"/>
              <a:gd name="connsiteX90" fmla="*/ 376161 w 830337"/>
              <a:gd name="connsiteY90" fmla="*/ 2358571 h 2836483"/>
              <a:gd name="connsiteX91" fmla="*/ 408819 w 830337"/>
              <a:gd name="connsiteY91" fmla="*/ 2394857 h 2836483"/>
              <a:gd name="connsiteX92" fmla="*/ 503161 w 830337"/>
              <a:gd name="connsiteY92" fmla="*/ 2434771 h 2836483"/>
              <a:gd name="connsiteX93" fmla="*/ 535819 w 830337"/>
              <a:gd name="connsiteY93" fmla="*/ 2474685 h 2836483"/>
              <a:gd name="connsiteX94" fmla="*/ 582990 w 830337"/>
              <a:gd name="connsiteY94" fmla="*/ 2521857 h 2836483"/>
              <a:gd name="connsiteX95" fmla="*/ 557590 w 830337"/>
              <a:gd name="connsiteY95" fmla="*/ 2558142 h 2836483"/>
              <a:gd name="connsiteX96" fmla="*/ 495904 w 830337"/>
              <a:gd name="connsiteY96" fmla="*/ 2561771 h 2836483"/>
              <a:gd name="connsiteX97" fmla="*/ 524933 w 830337"/>
              <a:gd name="connsiteY97" fmla="*/ 2667001 h 2836483"/>
              <a:gd name="connsiteX98" fmla="*/ 677333 w 830337"/>
              <a:gd name="connsiteY98" fmla="*/ 2779486 h 2836483"/>
              <a:gd name="connsiteX99" fmla="*/ 727570 w 830337"/>
              <a:gd name="connsiteY99" fmla="*/ 2836483 h 2836483"/>
              <a:gd name="connsiteX0" fmla="*/ 608390 w 830337"/>
              <a:gd name="connsiteY0" fmla="*/ 0 h 2836483"/>
              <a:gd name="connsiteX1" fmla="*/ 630161 w 830337"/>
              <a:gd name="connsiteY1" fmla="*/ 54428 h 2836483"/>
              <a:gd name="connsiteX2" fmla="*/ 579361 w 830337"/>
              <a:gd name="connsiteY2" fmla="*/ 83457 h 2836483"/>
              <a:gd name="connsiteX3" fmla="*/ 455990 w 830337"/>
              <a:gd name="connsiteY3" fmla="*/ 116114 h 2836483"/>
              <a:gd name="connsiteX4" fmla="*/ 419704 w 830337"/>
              <a:gd name="connsiteY4" fmla="*/ 217714 h 2836483"/>
              <a:gd name="connsiteX5" fmla="*/ 387047 w 830337"/>
              <a:gd name="connsiteY5" fmla="*/ 239485 h 2836483"/>
              <a:gd name="connsiteX6" fmla="*/ 339876 w 830337"/>
              <a:gd name="connsiteY6" fmla="*/ 239485 h 2836483"/>
              <a:gd name="connsiteX7" fmla="*/ 260047 w 830337"/>
              <a:gd name="connsiteY7" fmla="*/ 239485 h 2836483"/>
              <a:gd name="connsiteX8" fmla="*/ 198361 w 830337"/>
              <a:gd name="connsiteY8" fmla="*/ 272142 h 2836483"/>
              <a:gd name="connsiteX9" fmla="*/ 140304 w 830337"/>
              <a:gd name="connsiteY9" fmla="*/ 322942 h 2836483"/>
              <a:gd name="connsiteX10" fmla="*/ 74990 w 830337"/>
              <a:gd name="connsiteY10" fmla="*/ 366485 h 2836483"/>
              <a:gd name="connsiteX11" fmla="*/ 24190 w 830337"/>
              <a:gd name="connsiteY11" fmla="*/ 413657 h 2836483"/>
              <a:gd name="connsiteX12" fmla="*/ 2419 w 830337"/>
              <a:gd name="connsiteY12" fmla="*/ 464457 h 2836483"/>
              <a:gd name="connsiteX13" fmla="*/ 38704 w 830337"/>
              <a:gd name="connsiteY13" fmla="*/ 508000 h 2836483"/>
              <a:gd name="connsiteX14" fmla="*/ 45961 w 830337"/>
              <a:gd name="connsiteY14" fmla="*/ 547914 h 2836483"/>
              <a:gd name="connsiteX15" fmla="*/ 89504 w 830337"/>
              <a:gd name="connsiteY15" fmla="*/ 533400 h 2836483"/>
              <a:gd name="connsiteX16" fmla="*/ 147561 w 830337"/>
              <a:gd name="connsiteY16" fmla="*/ 529771 h 2836483"/>
              <a:gd name="connsiteX17" fmla="*/ 234647 w 830337"/>
              <a:gd name="connsiteY17" fmla="*/ 562428 h 2836483"/>
              <a:gd name="connsiteX18" fmla="*/ 270933 w 830337"/>
              <a:gd name="connsiteY18" fmla="*/ 573314 h 2836483"/>
              <a:gd name="connsiteX19" fmla="*/ 281819 w 830337"/>
              <a:gd name="connsiteY19" fmla="*/ 635000 h 2836483"/>
              <a:gd name="connsiteX20" fmla="*/ 336247 w 830337"/>
              <a:gd name="connsiteY20" fmla="*/ 649514 h 2836483"/>
              <a:gd name="connsiteX21" fmla="*/ 379790 w 830337"/>
              <a:gd name="connsiteY21" fmla="*/ 624114 h 2836483"/>
              <a:gd name="connsiteX22" fmla="*/ 474133 w 830337"/>
              <a:gd name="connsiteY22" fmla="*/ 602342 h 2836483"/>
              <a:gd name="connsiteX23" fmla="*/ 503161 w 830337"/>
              <a:gd name="connsiteY23" fmla="*/ 580571 h 2836483"/>
              <a:gd name="connsiteX24" fmla="*/ 539447 w 830337"/>
              <a:gd name="connsiteY24" fmla="*/ 602342 h 2836483"/>
              <a:gd name="connsiteX25" fmla="*/ 532190 w 830337"/>
              <a:gd name="connsiteY25" fmla="*/ 642257 h 2836483"/>
              <a:gd name="connsiteX26" fmla="*/ 528561 w 830337"/>
              <a:gd name="connsiteY26" fmla="*/ 714828 h 2836483"/>
              <a:gd name="connsiteX27" fmla="*/ 499533 w 830337"/>
              <a:gd name="connsiteY27" fmla="*/ 751114 h 2836483"/>
              <a:gd name="connsiteX28" fmla="*/ 445104 w 830337"/>
              <a:gd name="connsiteY28" fmla="*/ 762000 h 2836483"/>
              <a:gd name="connsiteX29" fmla="*/ 328990 w 830337"/>
              <a:gd name="connsiteY29" fmla="*/ 863600 h 2836483"/>
              <a:gd name="connsiteX30" fmla="*/ 343504 w 830337"/>
              <a:gd name="connsiteY30" fmla="*/ 918028 h 2836483"/>
              <a:gd name="connsiteX31" fmla="*/ 372533 w 830337"/>
              <a:gd name="connsiteY31" fmla="*/ 979714 h 2836483"/>
              <a:gd name="connsiteX32" fmla="*/ 368904 w 830337"/>
              <a:gd name="connsiteY32" fmla="*/ 1041400 h 2836483"/>
              <a:gd name="connsiteX33" fmla="*/ 339876 w 830337"/>
              <a:gd name="connsiteY33" fmla="*/ 1095828 h 2836483"/>
              <a:gd name="connsiteX34" fmla="*/ 310847 w 830337"/>
              <a:gd name="connsiteY34" fmla="*/ 1135742 h 2836483"/>
              <a:gd name="connsiteX35" fmla="*/ 281819 w 830337"/>
              <a:gd name="connsiteY35" fmla="*/ 1135742 h 2836483"/>
              <a:gd name="connsiteX36" fmla="*/ 260047 w 830337"/>
              <a:gd name="connsiteY36" fmla="*/ 1110342 h 2836483"/>
              <a:gd name="connsiteX37" fmla="*/ 212876 w 830337"/>
              <a:gd name="connsiteY37" fmla="*/ 1113971 h 2836483"/>
              <a:gd name="connsiteX38" fmla="*/ 183847 w 830337"/>
              <a:gd name="connsiteY38" fmla="*/ 1124857 h 2836483"/>
              <a:gd name="connsiteX39" fmla="*/ 114904 w 830337"/>
              <a:gd name="connsiteY39" fmla="*/ 1081314 h 2836483"/>
              <a:gd name="connsiteX40" fmla="*/ 85876 w 830337"/>
              <a:gd name="connsiteY40" fmla="*/ 1143000 h 2836483"/>
              <a:gd name="connsiteX41" fmla="*/ 89504 w 830337"/>
              <a:gd name="connsiteY41" fmla="*/ 1204685 h 2836483"/>
              <a:gd name="connsiteX42" fmla="*/ 125790 w 830337"/>
              <a:gd name="connsiteY42" fmla="*/ 1230085 h 2836483"/>
              <a:gd name="connsiteX43" fmla="*/ 162076 w 830337"/>
              <a:gd name="connsiteY43" fmla="*/ 1211942 h 2836483"/>
              <a:gd name="connsiteX44" fmla="*/ 194733 w 830337"/>
              <a:gd name="connsiteY44" fmla="*/ 1222828 h 2836483"/>
              <a:gd name="connsiteX45" fmla="*/ 201990 w 830337"/>
              <a:gd name="connsiteY45" fmla="*/ 1295400 h 2836483"/>
              <a:gd name="connsiteX46" fmla="*/ 227390 w 830337"/>
              <a:gd name="connsiteY46" fmla="*/ 1364342 h 2836483"/>
              <a:gd name="connsiteX47" fmla="*/ 209247 w 830337"/>
              <a:gd name="connsiteY47" fmla="*/ 1433285 h 2836483"/>
              <a:gd name="connsiteX48" fmla="*/ 249161 w 830337"/>
              <a:gd name="connsiteY48" fmla="*/ 1469571 h 2836483"/>
              <a:gd name="connsiteX49" fmla="*/ 267304 w 830337"/>
              <a:gd name="connsiteY49" fmla="*/ 1505857 h 2836483"/>
              <a:gd name="connsiteX50" fmla="*/ 307219 w 830337"/>
              <a:gd name="connsiteY50" fmla="*/ 1538514 h 2836483"/>
              <a:gd name="connsiteX51" fmla="*/ 332619 w 830337"/>
              <a:gd name="connsiteY51" fmla="*/ 1574800 h 2836483"/>
              <a:gd name="connsiteX52" fmla="*/ 270933 w 830337"/>
              <a:gd name="connsiteY52" fmla="*/ 1563914 h 2836483"/>
              <a:gd name="connsiteX53" fmla="*/ 241904 w 830337"/>
              <a:gd name="connsiteY53" fmla="*/ 1542142 h 2836483"/>
              <a:gd name="connsiteX54" fmla="*/ 209247 w 830337"/>
              <a:gd name="connsiteY54" fmla="*/ 1574800 h 2836483"/>
              <a:gd name="connsiteX55" fmla="*/ 191104 w 830337"/>
              <a:gd name="connsiteY55" fmla="*/ 1614714 h 2836483"/>
              <a:gd name="connsiteX56" fmla="*/ 234647 w 830337"/>
              <a:gd name="connsiteY56" fmla="*/ 1658257 h 2836483"/>
              <a:gd name="connsiteX57" fmla="*/ 267304 w 830337"/>
              <a:gd name="connsiteY57" fmla="*/ 1669142 h 2836483"/>
              <a:gd name="connsiteX58" fmla="*/ 289076 w 830337"/>
              <a:gd name="connsiteY58" fmla="*/ 1640114 h 2836483"/>
              <a:gd name="connsiteX59" fmla="*/ 314476 w 830337"/>
              <a:gd name="connsiteY59" fmla="*/ 1643742 h 2836483"/>
              <a:gd name="connsiteX60" fmla="*/ 321733 w 830337"/>
              <a:gd name="connsiteY60" fmla="*/ 1730828 h 2836483"/>
              <a:gd name="connsiteX61" fmla="*/ 383419 w 830337"/>
              <a:gd name="connsiteY61" fmla="*/ 1767114 h 2836483"/>
              <a:gd name="connsiteX62" fmla="*/ 412447 w 830337"/>
              <a:gd name="connsiteY62" fmla="*/ 1850571 h 2836483"/>
              <a:gd name="connsiteX63" fmla="*/ 485019 w 830337"/>
              <a:gd name="connsiteY63" fmla="*/ 1941285 h 2836483"/>
              <a:gd name="connsiteX64" fmla="*/ 488647 w 830337"/>
              <a:gd name="connsiteY64" fmla="*/ 1988457 h 2836483"/>
              <a:gd name="connsiteX65" fmla="*/ 539447 w 830337"/>
              <a:gd name="connsiteY65" fmla="*/ 2028371 h 2836483"/>
              <a:gd name="connsiteX66" fmla="*/ 572104 w 830337"/>
              <a:gd name="connsiteY66" fmla="*/ 2126342 h 2836483"/>
              <a:gd name="connsiteX67" fmla="*/ 572104 w 830337"/>
              <a:gd name="connsiteY67" fmla="*/ 2220685 h 2836483"/>
              <a:gd name="connsiteX68" fmla="*/ 626533 w 830337"/>
              <a:gd name="connsiteY68" fmla="*/ 2347685 h 2836483"/>
              <a:gd name="connsiteX69" fmla="*/ 666447 w 830337"/>
              <a:gd name="connsiteY69" fmla="*/ 2380342 h 2836483"/>
              <a:gd name="connsiteX70" fmla="*/ 673704 w 830337"/>
              <a:gd name="connsiteY70" fmla="*/ 2434771 h 2836483"/>
              <a:gd name="connsiteX71" fmla="*/ 757161 w 830337"/>
              <a:gd name="connsiteY71" fmla="*/ 2503714 h 2836483"/>
              <a:gd name="connsiteX72" fmla="*/ 804333 w 830337"/>
              <a:gd name="connsiteY72" fmla="*/ 2601685 h 2836483"/>
              <a:gd name="connsiteX73" fmla="*/ 826104 w 830337"/>
              <a:gd name="connsiteY73" fmla="*/ 2692400 h 2836483"/>
              <a:gd name="connsiteX74" fmla="*/ 778933 w 830337"/>
              <a:gd name="connsiteY74" fmla="*/ 2667000 h 2836483"/>
              <a:gd name="connsiteX75" fmla="*/ 717247 w 830337"/>
              <a:gd name="connsiteY75" fmla="*/ 2590800 h 2836483"/>
              <a:gd name="connsiteX76" fmla="*/ 644676 w 830337"/>
              <a:gd name="connsiteY76" fmla="*/ 2540000 h 2836483"/>
              <a:gd name="connsiteX77" fmla="*/ 612019 w 830337"/>
              <a:gd name="connsiteY77" fmla="*/ 2489200 h 2836483"/>
              <a:gd name="connsiteX78" fmla="*/ 553961 w 830337"/>
              <a:gd name="connsiteY78" fmla="*/ 2445657 h 2836483"/>
              <a:gd name="connsiteX79" fmla="*/ 510419 w 830337"/>
              <a:gd name="connsiteY79" fmla="*/ 2383971 h 2836483"/>
              <a:gd name="connsiteX80" fmla="*/ 455990 w 830337"/>
              <a:gd name="connsiteY80" fmla="*/ 2307771 h 2836483"/>
              <a:gd name="connsiteX81" fmla="*/ 394304 w 830337"/>
              <a:gd name="connsiteY81" fmla="*/ 2264228 h 2836483"/>
              <a:gd name="connsiteX82" fmla="*/ 408819 w 830337"/>
              <a:gd name="connsiteY82" fmla="*/ 2191657 h 2836483"/>
              <a:gd name="connsiteX83" fmla="*/ 387047 w 830337"/>
              <a:gd name="connsiteY83" fmla="*/ 2166257 h 2836483"/>
              <a:gd name="connsiteX84" fmla="*/ 310847 w 830337"/>
              <a:gd name="connsiteY84" fmla="*/ 2180771 h 2836483"/>
              <a:gd name="connsiteX85" fmla="*/ 289076 w 830337"/>
              <a:gd name="connsiteY85" fmla="*/ 2177142 h 2836483"/>
              <a:gd name="connsiteX86" fmla="*/ 310847 w 830337"/>
              <a:gd name="connsiteY86" fmla="*/ 2275114 h 2836483"/>
              <a:gd name="connsiteX87" fmla="*/ 303590 w 830337"/>
              <a:gd name="connsiteY87" fmla="*/ 2315028 h 2836483"/>
              <a:gd name="connsiteX88" fmla="*/ 303590 w 830337"/>
              <a:gd name="connsiteY88" fmla="*/ 2365828 h 2836483"/>
              <a:gd name="connsiteX89" fmla="*/ 354390 w 830337"/>
              <a:gd name="connsiteY89" fmla="*/ 2373085 h 2836483"/>
              <a:gd name="connsiteX90" fmla="*/ 376161 w 830337"/>
              <a:gd name="connsiteY90" fmla="*/ 2358571 h 2836483"/>
              <a:gd name="connsiteX91" fmla="*/ 408819 w 830337"/>
              <a:gd name="connsiteY91" fmla="*/ 2394857 h 2836483"/>
              <a:gd name="connsiteX92" fmla="*/ 503161 w 830337"/>
              <a:gd name="connsiteY92" fmla="*/ 2434771 h 2836483"/>
              <a:gd name="connsiteX93" fmla="*/ 535819 w 830337"/>
              <a:gd name="connsiteY93" fmla="*/ 2474685 h 2836483"/>
              <a:gd name="connsiteX94" fmla="*/ 582990 w 830337"/>
              <a:gd name="connsiteY94" fmla="*/ 2521857 h 2836483"/>
              <a:gd name="connsiteX95" fmla="*/ 557590 w 830337"/>
              <a:gd name="connsiteY95" fmla="*/ 2558142 h 2836483"/>
              <a:gd name="connsiteX96" fmla="*/ 495904 w 830337"/>
              <a:gd name="connsiteY96" fmla="*/ 2561771 h 2836483"/>
              <a:gd name="connsiteX97" fmla="*/ 524933 w 830337"/>
              <a:gd name="connsiteY97" fmla="*/ 2667001 h 2836483"/>
              <a:gd name="connsiteX98" fmla="*/ 575733 w 830337"/>
              <a:gd name="connsiteY98" fmla="*/ 2732315 h 2836483"/>
              <a:gd name="connsiteX99" fmla="*/ 677333 w 830337"/>
              <a:gd name="connsiteY99" fmla="*/ 2779486 h 2836483"/>
              <a:gd name="connsiteX100" fmla="*/ 727570 w 830337"/>
              <a:gd name="connsiteY100" fmla="*/ 2836483 h 2836483"/>
              <a:gd name="connsiteX0" fmla="*/ 608390 w 830337"/>
              <a:gd name="connsiteY0" fmla="*/ 0 h 2836483"/>
              <a:gd name="connsiteX1" fmla="*/ 630161 w 830337"/>
              <a:gd name="connsiteY1" fmla="*/ 54428 h 2836483"/>
              <a:gd name="connsiteX2" fmla="*/ 579361 w 830337"/>
              <a:gd name="connsiteY2" fmla="*/ 83457 h 2836483"/>
              <a:gd name="connsiteX3" fmla="*/ 455990 w 830337"/>
              <a:gd name="connsiteY3" fmla="*/ 116114 h 2836483"/>
              <a:gd name="connsiteX4" fmla="*/ 419704 w 830337"/>
              <a:gd name="connsiteY4" fmla="*/ 217714 h 2836483"/>
              <a:gd name="connsiteX5" fmla="*/ 387047 w 830337"/>
              <a:gd name="connsiteY5" fmla="*/ 239485 h 2836483"/>
              <a:gd name="connsiteX6" fmla="*/ 339876 w 830337"/>
              <a:gd name="connsiteY6" fmla="*/ 239485 h 2836483"/>
              <a:gd name="connsiteX7" fmla="*/ 260047 w 830337"/>
              <a:gd name="connsiteY7" fmla="*/ 239485 h 2836483"/>
              <a:gd name="connsiteX8" fmla="*/ 198361 w 830337"/>
              <a:gd name="connsiteY8" fmla="*/ 272142 h 2836483"/>
              <a:gd name="connsiteX9" fmla="*/ 140304 w 830337"/>
              <a:gd name="connsiteY9" fmla="*/ 322942 h 2836483"/>
              <a:gd name="connsiteX10" fmla="*/ 74990 w 830337"/>
              <a:gd name="connsiteY10" fmla="*/ 366485 h 2836483"/>
              <a:gd name="connsiteX11" fmla="*/ 24190 w 830337"/>
              <a:gd name="connsiteY11" fmla="*/ 413657 h 2836483"/>
              <a:gd name="connsiteX12" fmla="*/ 2419 w 830337"/>
              <a:gd name="connsiteY12" fmla="*/ 464457 h 2836483"/>
              <a:gd name="connsiteX13" fmla="*/ 38704 w 830337"/>
              <a:gd name="connsiteY13" fmla="*/ 508000 h 2836483"/>
              <a:gd name="connsiteX14" fmla="*/ 45961 w 830337"/>
              <a:gd name="connsiteY14" fmla="*/ 547914 h 2836483"/>
              <a:gd name="connsiteX15" fmla="*/ 89504 w 830337"/>
              <a:gd name="connsiteY15" fmla="*/ 533400 h 2836483"/>
              <a:gd name="connsiteX16" fmla="*/ 147561 w 830337"/>
              <a:gd name="connsiteY16" fmla="*/ 529771 h 2836483"/>
              <a:gd name="connsiteX17" fmla="*/ 234647 w 830337"/>
              <a:gd name="connsiteY17" fmla="*/ 562428 h 2836483"/>
              <a:gd name="connsiteX18" fmla="*/ 270933 w 830337"/>
              <a:gd name="connsiteY18" fmla="*/ 573314 h 2836483"/>
              <a:gd name="connsiteX19" fmla="*/ 281819 w 830337"/>
              <a:gd name="connsiteY19" fmla="*/ 635000 h 2836483"/>
              <a:gd name="connsiteX20" fmla="*/ 336247 w 830337"/>
              <a:gd name="connsiteY20" fmla="*/ 649514 h 2836483"/>
              <a:gd name="connsiteX21" fmla="*/ 379790 w 830337"/>
              <a:gd name="connsiteY21" fmla="*/ 624114 h 2836483"/>
              <a:gd name="connsiteX22" fmla="*/ 474133 w 830337"/>
              <a:gd name="connsiteY22" fmla="*/ 602342 h 2836483"/>
              <a:gd name="connsiteX23" fmla="*/ 503161 w 830337"/>
              <a:gd name="connsiteY23" fmla="*/ 580571 h 2836483"/>
              <a:gd name="connsiteX24" fmla="*/ 539447 w 830337"/>
              <a:gd name="connsiteY24" fmla="*/ 602342 h 2836483"/>
              <a:gd name="connsiteX25" fmla="*/ 532190 w 830337"/>
              <a:gd name="connsiteY25" fmla="*/ 642257 h 2836483"/>
              <a:gd name="connsiteX26" fmla="*/ 528561 w 830337"/>
              <a:gd name="connsiteY26" fmla="*/ 714828 h 2836483"/>
              <a:gd name="connsiteX27" fmla="*/ 499533 w 830337"/>
              <a:gd name="connsiteY27" fmla="*/ 751114 h 2836483"/>
              <a:gd name="connsiteX28" fmla="*/ 445104 w 830337"/>
              <a:gd name="connsiteY28" fmla="*/ 762000 h 2836483"/>
              <a:gd name="connsiteX29" fmla="*/ 328990 w 830337"/>
              <a:gd name="connsiteY29" fmla="*/ 863600 h 2836483"/>
              <a:gd name="connsiteX30" fmla="*/ 343504 w 830337"/>
              <a:gd name="connsiteY30" fmla="*/ 918028 h 2836483"/>
              <a:gd name="connsiteX31" fmla="*/ 372533 w 830337"/>
              <a:gd name="connsiteY31" fmla="*/ 979714 h 2836483"/>
              <a:gd name="connsiteX32" fmla="*/ 368904 w 830337"/>
              <a:gd name="connsiteY32" fmla="*/ 1041400 h 2836483"/>
              <a:gd name="connsiteX33" fmla="*/ 339876 w 830337"/>
              <a:gd name="connsiteY33" fmla="*/ 1095828 h 2836483"/>
              <a:gd name="connsiteX34" fmla="*/ 310847 w 830337"/>
              <a:gd name="connsiteY34" fmla="*/ 1135742 h 2836483"/>
              <a:gd name="connsiteX35" fmla="*/ 281819 w 830337"/>
              <a:gd name="connsiteY35" fmla="*/ 1135742 h 2836483"/>
              <a:gd name="connsiteX36" fmla="*/ 260047 w 830337"/>
              <a:gd name="connsiteY36" fmla="*/ 1110342 h 2836483"/>
              <a:gd name="connsiteX37" fmla="*/ 212876 w 830337"/>
              <a:gd name="connsiteY37" fmla="*/ 1113971 h 2836483"/>
              <a:gd name="connsiteX38" fmla="*/ 183847 w 830337"/>
              <a:gd name="connsiteY38" fmla="*/ 1124857 h 2836483"/>
              <a:gd name="connsiteX39" fmla="*/ 114904 w 830337"/>
              <a:gd name="connsiteY39" fmla="*/ 1081314 h 2836483"/>
              <a:gd name="connsiteX40" fmla="*/ 85876 w 830337"/>
              <a:gd name="connsiteY40" fmla="*/ 1143000 h 2836483"/>
              <a:gd name="connsiteX41" fmla="*/ 89504 w 830337"/>
              <a:gd name="connsiteY41" fmla="*/ 1204685 h 2836483"/>
              <a:gd name="connsiteX42" fmla="*/ 125790 w 830337"/>
              <a:gd name="connsiteY42" fmla="*/ 1230085 h 2836483"/>
              <a:gd name="connsiteX43" fmla="*/ 162076 w 830337"/>
              <a:gd name="connsiteY43" fmla="*/ 1211942 h 2836483"/>
              <a:gd name="connsiteX44" fmla="*/ 194733 w 830337"/>
              <a:gd name="connsiteY44" fmla="*/ 1222828 h 2836483"/>
              <a:gd name="connsiteX45" fmla="*/ 201990 w 830337"/>
              <a:gd name="connsiteY45" fmla="*/ 1295400 h 2836483"/>
              <a:gd name="connsiteX46" fmla="*/ 227390 w 830337"/>
              <a:gd name="connsiteY46" fmla="*/ 1364342 h 2836483"/>
              <a:gd name="connsiteX47" fmla="*/ 209247 w 830337"/>
              <a:gd name="connsiteY47" fmla="*/ 1433285 h 2836483"/>
              <a:gd name="connsiteX48" fmla="*/ 249161 w 830337"/>
              <a:gd name="connsiteY48" fmla="*/ 1469571 h 2836483"/>
              <a:gd name="connsiteX49" fmla="*/ 267304 w 830337"/>
              <a:gd name="connsiteY49" fmla="*/ 1505857 h 2836483"/>
              <a:gd name="connsiteX50" fmla="*/ 307219 w 830337"/>
              <a:gd name="connsiteY50" fmla="*/ 1538514 h 2836483"/>
              <a:gd name="connsiteX51" fmla="*/ 332619 w 830337"/>
              <a:gd name="connsiteY51" fmla="*/ 1574800 h 2836483"/>
              <a:gd name="connsiteX52" fmla="*/ 270933 w 830337"/>
              <a:gd name="connsiteY52" fmla="*/ 1563914 h 2836483"/>
              <a:gd name="connsiteX53" fmla="*/ 241904 w 830337"/>
              <a:gd name="connsiteY53" fmla="*/ 1542142 h 2836483"/>
              <a:gd name="connsiteX54" fmla="*/ 209247 w 830337"/>
              <a:gd name="connsiteY54" fmla="*/ 1574800 h 2836483"/>
              <a:gd name="connsiteX55" fmla="*/ 191104 w 830337"/>
              <a:gd name="connsiteY55" fmla="*/ 1614714 h 2836483"/>
              <a:gd name="connsiteX56" fmla="*/ 234647 w 830337"/>
              <a:gd name="connsiteY56" fmla="*/ 1658257 h 2836483"/>
              <a:gd name="connsiteX57" fmla="*/ 267304 w 830337"/>
              <a:gd name="connsiteY57" fmla="*/ 1669142 h 2836483"/>
              <a:gd name="connsiteX58" fmla="*/ 289076 w 830337"/>
              <a:gd name="connsiteY58" fmla="*/ 1640114 h 2836483"/>
              <a:gd name="connsiteX59" fmla="*/ 314476 w 830337"/>
              <a:gd name="connsiteY59" fmla="*/ 1643742 h 2836483"/>
              <a:gd name="connsiteX60" fmla="*/ 321733 w 830337"/>
              <a:gd name="connsiteY60" fmla="*/ 1730828 h 2836483"/>
              <a:gd name="connsiteX61" fmla="*/ 383419 w 830337"/>
              <a:gd name="connsiteY61" fmla="*/ 1767114 h 2836483"/>
              <a:gd name="connsiteX62" fmla="*/ 412447 w 830337"/>
              <a:gd name="connsiteY62" fmla="*/ 1850571 h 2836483"/>
              <a:gd name="connsiteX63" fmla="*/ 485019 w 830337"/>
              <a:gd name="connsiteY63" fmla="*/ 1941285 h 2836483"/>
              <a:gd name="connsiteX64" fmla="*/ 488647 w 830337"/>
              <a:gd name="connsiteY64" fmla="*/ 1988457 h 2836483"/>
              <a:gd name="connsiteX65" fmla="*/ 539447 w 830337"/>
              <a:gd name="connsiteY65" fmla="*/ 2028371 h 2836483"/>
              <a:gd name="connsiteX66" fmla="*/ 572104 w 830337"/>
              <a:gd name="connsiteY66" fmla="*/ 2126342 h 2836483"/>
              <a:gd name="connsiteX67" fmla="*/ 572104 w 830337"/>
              <a:gd name="connsiteY67" fmla="*/ 2220685 h 2836483"/>
              <a:gd name="connsiteX68" fmla="*/ 626533 w 830337"/>
              <a:gd name="connsiteY68" fmla="*/ 2347685 h 2836483"/>
              <a:gd name="connsiteX69" fmla="*/ 666447 w 830337"/>
              <a:gd name="connsiteY69" fmla="*/ 2380342 h 2836483"/>
              <a:gd name="connsiteX70" fmla="*/ 673704 w 830337"/>
              <a:gd name="connsiteY70" fmla="*/ 2434771 h 2836483"/>
              <a:gd name="connsiteX71" fmla="*/ 757161 w 830337"/>
              <a:gd name="connsiteY71" fmla="*/ 2503714 h 2836483"/>
              <a:gd name="connsiteX72" fmla="*/ 804333 w 830337"/>
              <a:gd name="connsiteY72" fmla="*/ 2601685 h 2836483"/>
              <a:gd name="connsiteX73" fmla="*/ 826104 w 830337"/>
              <a:gd name="connsiteY73" fmla="*/ 2692400 h 2836483"/>
              <a:gd name="connsiteX74" fmla="*/ 778933 w 830337"/>
              <a:gd name="connsiteY74" fmla="*/ 2667000 h 2836483"/>
              <a:gd name="connsiteX75" fmla="*/ 717247 w 830337"/>
              <a:gd name="connsiteY75" fmla="*/ 2590800 h 2836483"/>
              <a:gd name="connsiteX76" fmla="*/ 644676 w 830337"/>
              <a:gd name="connsiteY76" fmla="*/ 2540000 h 2836483"/>
              <a:gd name="connsiteX77" fmla="*/ 612019 w 830337"/>
              <a:gd name="connsiteY77" fmla="*/ 2489200 h 2836483"/>
              <a:gd name="connsiteX78" fmla="*/ 553961 w 830337"/>
              <a:gd name="connsiteY78" fmla="*/ 2445657 h 2836483"/>
              <a:gd name="connsiteX79" fmla="*/ 510419 w 830337"/>
              <a:gd name="connsiteY79" fmla="*/ 2383971 h 2836483"/>
              <a:gd name="connsiteX80" fmla="*/ 434218 w 830337"/>
              <a:gd name="connsiteY80" fmla="*/ 2325913 h 2836483"/>
              <a:gd name="connsiteX81" fmla="*/ 394304 w 830337"/>
              <a:gd name="connsiteY81" fmla="*/ 2264228 h 2836483"/>
              <a:gd name="connsiteX82" fmla="*/ 408819 w 830337"/>
              <a:gd name="connsiteY82" fmla="*/ 2191657 h 2836483"/>
              <a:gd name="connsiteX83" fmla="*/ 387047 w 830337"/>
              <a:gd name="connsiteY83" fmla="*/ 2166257 h 2836483"/>
              <a:gd name="connsiteX84" fmla="*/ 310847 w 830337"/>
              <a:gd name="connsiteY84" fmla="*/ 2180771 h 2836483"/>
              <a:gd name="connsiteX85" fmla="*/ 289076 w 830337"/>
              <a:gd name="connsiteY85" fmla="*/ 2177142 h 2836483"/>
              <a:gd name="connsiteX86" fmla="*/ 310847 w 830337"/>
              <a:gd name="connsiteY86" fmla="*/ 2275114 h 2836483"/>
              <a:gd name="connsiteX87" fmla="*/ 303590 w 830337"/>
              <a:gd name="connsiteY87" fmla="*/ 2315028 h 2836483"/>
              <a:gd name="connsiteX88" fmla="*/ 303590 w 830337"/>
              <a:gd name="connsiteY88" fmla="*/ 2365828 h 2836483"/>
              <a:gd name="connsiteX89" fmla="*/ 354390 w 830337"/>
              <a:gd name="connsiteY89" fmla="*/ 2373085 h 2836483"/>
              <a:gd name="connsiteX90" fmla="*/ 376161 w 830337"/>
              <a:gd name="connsiteY90" fmla="*/ 2358571 h 2836483"/>
              <a:gd name="connsiteX91" fmla="*/ 408819 w 830337"/>
              <a:gd name="connsiteY91" fmla="*/ 2394857 h 2836483"/>
              <a:gd name="connsiteX92" fmla="*/ 503161 w 830337"/>
              <a:gd name="connsiteY92" fmla="*/ 2434771 h 2836483"/>
              <a:gd name="connsiteX93" fmla="*/ 535819 w 830337"/>
              <a:gd name="connsiteY93" fmla="*/ 2474685 h 2836483"/>
              <a:gd name="connsiteX94" fmla="*/ 582990 w 830337"/>
              <a:gd name="connsiteY94" fmla="*/ 2521857 h 2836483"/>
              <a:gd name="connsiteX95" fmla="*/ 557590 w 830337"/>
              <a:gd name="connsiteY95" fmla="*/ 2558142 h 2836483"/>
              <a:gd name="connsiteX96" fmla="*/ 495904 w 830337"/>
              <a:gd name="connsiteY96" fmla="*/ 2561771 h 2836483"/>
              <a:gd name="connsiteX97" fmla="*/ 524933 w 830337"/>
              <a:gd name="connsiteY97" fmla="*/ 2667001 h 2836483"/>
              <a:gd name="connsiteX98" fmla="*/ 575733 w 830337"/>
              <a:gd name="connsiteY98" fmla="*/ 2732315 h 2836483"/>
              <a:gd name="connsiteX99" fmla="*/ 677333 w 830337"/>
              <a:gd name="connsiteY99" fmla="*/ 2779486 h 2836483"/>
              <a:gd name="connsiteX100" fmla="*/ 727570 w 830337"/>
              <a:gd name="connsiteY100" fmla="*/ 2836483 h 2836483"/>
              <a:gd name="connsiteX0" fmla="*/ 608390 w 830337"/>
              <a:gd name="connsiteY0" fmla="*/ 0 h 2836483"/>
              <a:gd name="connsiteX1" fmla="*/ 630161 w 830337"/>
              <a:gd name="connsiteY1" fmla="*/ 54428 h 2836483"/>
              <a:gd name="connsiteX2" fmla="*/ 579361 w 830337"/>
              <a:gd name="connsiteY2" fmla="*/ 83457 h 2836483"/>
              <a:gd name="connsiteX3" fmla="*/ 455990 w 830337"/>
              <a:gd name="connsiteY3" fmla="*/ 116114 h 2836483"/>
              <a:gd name="connsiteX4" fmla="*/ 419704 w 830337"/>
              <a:gd name="connsiteY4" fmla="*/ 217714 h 2836483"/>
              <a:gd name="connsiteX5" fmla="*/ 387047 w 830337"/>
              <a:gd name="connsiteY5" fmla="*/ 239485 h 2836483"/>
              <a:gd name="connsiteX6" fmla="*/ 339876 w 830337"/>
              <a:gd name="connsiteY6" fmla="*/ 239485 h 2836483"/>
              <a:gd name="connsiteX7" fmla="*/ 260047 w 830337"/>
              <a:gd name="connsiteY7" fmla="*/ 239485 h 2836483"/>
              <a:gd name="connsiteX8" fmla="*/ 198361 w 830337"/>
              <a:gd name="connsiteY8" fmla="*/ 272142 h 2836483"/>
              <a:gd name="connsiteX9" fmla="*/ 140304 w 830337"/>
              <a:gd name="connsiteY9" fmla="*/ 322942 h 2836483"/>
              <a:gd name="connsiteX10" fmla="*/ 74990 w 830337"/>
              <a:gd name="connsiteY10" fmla="*/ 366485 h 2836483"/>
              <a:gd name="connsiteX11" fmla="*/ 24190 w 830337"/>
              <a:gd name="connsiteY11" fmla="*/ 413657 h 2836483"/>
              <a:gd name="connsiteX12" fmla="*/ 2419 w 830337"/>
              <a:gd name="connsiteY12" fmla="*/ 464457 h 2836483"/>
              <a:gd name="connsiteX13" fmla="*/ 38704 w 830337"/>
              <a:gd name="connsiteY13" fmla="*/ 508000 h 2836483"/>
              <a:gd name="connsiteX14" fmla="*/ 45961 w 830337"/>
              <a:gd name="connsiteY14" fmla="*/ 547914 h 2836483"/>
              <a:gd name="connsiteX15" fmla="*/ 89504 w 830337"/>
              <a:gd name="connsiteY15" fmla="*/ 533400 h 2836483"/>
              <a:gd name="connsiteX16" fmla="*/ 147561 w 830337"/>
              <a:gd name="connsiteY16" fmla="*/ 529771 h 2836483"/>
              <a:gd name="connsiteX17" fmla="*/ 234647 w 830337"/>
              <a:gd name="connsiteY17" fmla="*/ 562428 h 2836483"/>
              <a:gd name="connsiteX18" fmla="*/ 270933 w 830337"/>
              <a:gd name="connsiteY18" fmla="*/ 573314 h 2836483"/>
              <a:gd name="connsiteX19" fmla="*/ 281819 w 830337"/>
              <a:gd name="connsiteY19" fmla="*/ 635000 h 2836483"/>
              <a:gd name="connsiteX20" fmla="*/ 336247 w 830337"/>
              <a:gd name="connsiteY20" fmla="*/ 649514 h 2836483"/>
              <a:gd name="connsiteX21" fmla="*/ 379790 w 830337"/>
              <a:gd name="connsiteY21" fmla="*/ 624114 h 2836483"/>
              <a:gd name="connsiteX22" fmla="*/ 474133 w 830337"/>
              <a:gd name="connsiteY22" fmla="*/ 602342 h 2836483"/>
              <a:gd name="connsiteX23" fmla="*/ 503161 w 830337"/>
              <a:gd name="connsiteY23" fmla="*/ 580571 h 2836483"/>
              <a:gd name="connsiteX24" fmla="*/ 539447 w 830337"/>
              <a:gd name="connsiteY24" fmla="*/ 602342 h 2836483"/>
              <a:gd name="connsiteX25" fmla="*/ 532190 w 830337"/>
              <a:gd name="connsiteY25" fmla="*/ 642257 h 2836483"/>
              <a:gd name="connsiteX26" fmla="*/ 528561 w 830337"/>
              <a:gd name="connsiteY26" fmla="*/ 714828 h 2836483"/>
              <a:gd name="connsiteX27" fmla="*/ 499533 w 830337"/>
              <a:gd name="connsiteY27" fmla="*/ 751114 h 2836483"/>
              <a:gd name="connsiteX28" fmla="*/ 445104 w 830337"/>
              <a:gd name="connsiteY28" fmla="*/ 762000 h 2836483"/>
              <a:gd name="connsiteX29" fmla="*/ 328990 w 830337"/>
              <a:gd name="connsiteY29" fmla="*/ 863600 h 2836483"/>
              <a:gd name="connsiteX30" fmla="*/ 343504 w 830337"/>
              <a:gd name="connsiteY30" fmla="*/ 918028 h 2836483"/>
              <a:gd name="connsiteX31" fmla="*/ 372533 w 830337"/>
              <a:gd name="connsiteY31" fmla="*/ 979714 h 2836483"/>
              <a:gd name="connsiteX32" fmla="*/ 368904 w 830337"/>
              <a:gd name="connsiteY32" fmla="*/ 1041400 h 2836483"/>
              <a:gd name="connsiteX33" fmla="*/ 339876 w 830337"/>
              <a:gd name="connsiteY33" fmla="*/ 1095828 h 2836483"/>
              <a:gd name="connsiteX34" fmla="*/ 310847 w 830337"/>
              <a:gd name="connsiteY34" fmla="*/ 1135742 h 2836483"/>
              <a:gd name="connsiteX35" fmla="*/ 281819 w 830337"/>
              <a:gd name="connsiteY35" fmla="*/ 1135742 h 2836483"/>
              <a:gd name="connsiteX36" fmla="*/ 260047 w 830337"/>
              <a:gd name="connsiteY36" fmla="*/ 1110342 h 2836483"/>
              <a:gd name="connsiteX37" fmla="*/ 212876 w 830337"/>
              <a:gd name="connsiteY37" fmla="*/ 1113971 h 2836483"/>
              <a:gd name="connsiteX38" fmla="*/ 183847 w 830337"/>
              <a:gd name="connsiteY38" fmla="*/ 1124857 h 2836483"/>
              <a:gd name="connsiteX39" fmla="*/ 114904 w 830337"/>
              <a:gd name="connsiteY39" fmla="*/ 1081314 h 2836483"/>
              <a:gd name="connsiteX40" fmla="*/ 85876 w 830337"/>
              <a:gd name="connsiteY40" fmla="*/ 1143000 h 2836483"/>
              <a:gd name="connsiteX41" fmla="*/ 89504 w 830337"/>
              <a:gd name="connsiteY41" fmla="*/ 1204685 h 2836483"/>
              <a:gd name="connsiteX42" fmla="*/ 125790 w 830337"/>
              <a:gd name="connsiteY42" fmla="*/ 1230085 h 2836483"/>
              <a:gd name="connsiteX43" fmla="*/ 162076 w 830337"/>
              <a:gd name="connsiteY43" fmla="*/ 1211942 h 2836483"/>
              <a:gd name="connsiteX44" fmla="*/ 194733 w 830337"/>
              <a:gd name="connsiteY44" fmla="*/ 1222828 h 2836483"/>
              <a:gd name="connsiteX45" fmla="*/ 201990 w 830337"/>
              <a:gd name="connsiteY45" fmla="*/ 1295400 h 2836483"/>
              <a:gd name="connsiteX46" fmla="*/ 227390 w 830337"/>
              <a:gd name="connsiteY46" fmla="*/ 1364342 h 2836483"/>
              <a:gd name="connsiteX47" fmla="*/ 209247 w 830337"/>
              <a:gd name="connsiteY47" fmla="*/ 1433285 h 2836483"/>
              <a:gd name="connsiteX48" fmla="*/ 249161 w 830337"/>
              <a:gd name="connsiteY48" fmla="*/ 1469571 h 2836483"/>
              <a:gd name="connsiteX49" fmla="*/ 267304 w 830337"/>
              <a:gd name="connsiteY49" fmla="*/ 1505857 h 2836483"/>
              <a:gd name="connsiteX50" fmla="*/ 307219 w 830337"/>
              <a:gd name="connsiteY50" fmla="*/ 1538514 h 2836483"/>
              <a:gd name="connsiteX51" fmla="*/ 332619 w 830337"/>
              <a:gd name="connsiteY51" fmla="*/ 1574800 h 2836483"/>
              <a:gd name="connsiteX52" fmla="*/ 270933 w 830337"/>
              <a:gd name="connsiteY52" fmla="*/ 1563914 h 2836483"/>
              <a:gd name="connsiteX53" fmla="*/ 241904 w 830337"/>
              <a:gd name="connsiteY53" fmla="*/ 1542142 h 2836483"/>
              <a:gd name="connsiteX54" fmla="*/ 209247 w 830337"/>
              <a:gd name="connsiteY54" fmla="*/ 1574800 h 2836483"/>
              <a:gd name="connsiteX55" fmla="*/ 191104 w 830337"/>
              <a:gd name="connsiteY55" fmla="*/ 1614714 h 2836483"/>
              <a:gd name="connsiteX56" fmla="*/ 234647 w 830337"/>
              <a:gd name="connsiteY56" fmla="*/ 1658257 h 2836483"/>
              <a:gd name="connsiteX57" fmla="*/ 267304 w 830337"/>
              <a:gd name="connsiteY57" fmla="*/ 1669142 h 2836483"/>
              <a:gd name="connsiteX58" fmla="*/ 289076 w 830337"/>
              <a:gd name="connsiteY58" fmla="*/ 1640114 h 2836483"/>
              <a:gd name="connsiteX59" fmla="*/ 314476 w 830337"/>
              <a:gd name="connsiteY59" fmla="*/ 1643742 h 2836483"/>
              <a:gd name="connsiteX60" fmla="*/ 321733 w 830337"/>
              <a:gd name="connsiteY60" fmla="*/ 1730828 h 2836483"/>
              <a:gd name="connsiteX61" fmla="*/ 383419 w 830337"/>
              <a:gd name="connsiteY61" fmla="*/ 1767114 h 2836483"/>
              <a:gd name="connsiteX62" fmla="*/ 412447 w 830337"/>
              <a:gd name="connsiteY62" fmla="*/ 1850571 h 2836483"/>
              <a:gd name="connsiteX63" fmla="*/ 485019 w 830337"/>
              <a:gd name="connsiteY63" fmla="*/ 1941285 h 2836483"/>
              <a:gd name="connsiteX64" fmla="*/ 488647 w 830337"/>
              <a:gd name="connsiteY64" fmla="*/ 1988457 h 2836483"/>
              <a:gd name="connsiteX65" fmla="*/ 539447 w 830337"/>
              <a:gd name="connsiteY65" fmla="*/ 2028371 h 2836483"/>
              <a:gd name="connsiteX66" fmla="*/ 572104 w 830337"/>
              <a:gd name="connsiteY66" fmla="*/ 2126342 h 2836483"/>
              <a:gd name="connsiteX67" fmla="*/ 572104 w 830337"/>
              <a:gd name="connsiteY67" fmla="*/ 2220685 h 2836483"/>
              <a:gd name="connsiteX68" fmla="*/ 626533 w 830337"/>
              <a:gd name="connsiteY68" fmla="*/ 2347685 h 2836483"/>
              <a:gd name="connsiteX69" fmla="*/ 666447 w 830337"/>
              <a:gd name="connsiteY69" fmla="*/ 2380342 h 2836483"/>
              <a:gd name="connsiteX70" fmla="*/ 673704 w 830337"/>
              <a:gd name="connsiteY70" fmla="*/ 2434771 h 2836483"/>
              <a:gd name="connsiteX71" fmla="*/ 757161 w 830337"/>
              <a:gd name="connsiteY71" fmla="*/ 2503714 h 2836483"/>
              <a:gd name="connsiteX72" fmla="*/ 804333 w 830337"/>
              <a:gd name="connsiteY72" fmla="*/ 2601685 h 2836483"/>
              <a:gd name="connsiteX73" fmla="*/ 826104 w 830337"/>
              <a:gd name="connsiteY73" fmla="*/ 2692400 h 2836483"/>
              <a:gd name="connsiteX74" fmla="*/ 778933 w 830337"/>
              <a:gd name="connsiteY74" fmla="*/ 2667000 h 2836483"/>
              <a:gd name="connsiteX75" fmla="*/ 717247 w 830337"/>
              <a:gd name="connsiteY75" fmla="*/ 2590800 h 2836483"/>
              <a:gd name="connsiteX76" fmla="*/ 644676 w 830337"/>
              <a:gd name="connsiteY76" fmla="*/ 2540000 h 2836483"/>
              <a:gd name="connsiteX77" fmla="*/ 612019 w 830337"/>
              <a:gd name="connsiteY77" fmla="*/ 2489200 h 2836483"/>
              <a:gd name="connsiteX78" fmla="*/ 553961 w 830337"/>
              <a:gd name="connsiteY78" fmla="*/ 2445657 h 2836483"/>
              <a:gd name="connsiteX79" fmla="*/ 492276 w 830337"/>
              <a:gd name="connsiteY79" fmla="*/ 2394857 h 2836483"/>
              <a:gd name="connsiteX80" fmla="*/ 434218 w 830337"/>
              <a:gd name="connsiteY80" fmla="*/ 2325913 h 2836483"/>
              <a:gd name="connsiteX81" fmla="*/ 394304 w 830337"/>
              <a:gd name="connsiteY81" fmla="*/ 2264228 h 2836483"/>
              <a:gd name="connsiteX82" fmla="*/ 408819 w 830337"/>
              <a:gd name="connsiteY82" fmla="*/ 2191657 h 2836483"/>
              <a:gd name="connsiteX83" fmla="*/ 387047 w 830337"/>
              <a:gd name="connsiteY83" fmla="*/ 2166257 h 2836483"/>
              <a:gd name="connsiteX84" fmla="*/ 310847 w 830337"/>
              <a:gd name="connsiteY84" fmla="*/ 2180771 h 2836483"/>
              <a:gd name="connsiteX85" fmla="*/ 289076 w 830337"/>
              <a:gd name="connsiteY85" fmla="*/ 2177142 h 2836483"/>
              <a:gd name="connsiteX86" fmla="*/ 310847 w 830337"/>
              <a:gd name="connsiteY86" fmla="*/ 2275114 h 2836483"/>
              <a:gd name="connsiteX87" fmla="*/ 303590 w 830337"/>
              <a:gd name="connsiteY87" fmla="*/ 2315028 h 2836483"/>
              <a:gd name="connsiteX88" fmla="*/ 303590 w 830337"/>
              <a:gd name="connsiteY88" fmla="*/ 2365828 h 2836483"/>
              <a:gd name="connsiteX89" fmla="*/ 354390 w 830337"/>
              <a:gd name="connsiteY89" fmla="*/ 2373085 h 2836483"/>
              <a:gd name="connsiteX90" fmla="*/ 376161 w 830337"/>
              <a:gd name="connsiteY90" fmla="*/ 2358571 h 2836483"/>
              <a:gd name="connsiteX91" fmla="*/ 408819 w 830337"/>
              <a:gd name="connsiteY91" fmla="*/ 2394857 h 2836483"/>
              <a:gd name="connsiteX92" fmla="*/ 503161 w 830337"/>
              <a:gd name="connsiteY92" fmla="*/ 2434771 h 2836483"/>
              <a:gd name="connsiteX93" fmla="*/ 535819 w 830337"/>
              <a:gd name="connsiteY93" fmla="*/ 2474685 h 2836483"/>
              <a:gd name="connsiteX94" fmla="*/ 582990 w 830337"/>
              <a:gd name="connsiteY94" fmla="*/ 2521857 h 2836483"/>
              <a:gd name="connsiteX95" fmla="*/ 557590 w 830337"/>
              <a:gd name="connsiteY95" fmla="*/ 2558142 h 2836483"/>
              <a:gd name="connsiteX96" fmla="*/ 495904 w 830337"/>
              <a:gd name="connsiteY96" fmla="*/ 2561771 h 2836483"/>
              <a:gd name="connsiteX97" fmla="*/ 524933 w 830337"/>
              <a:gd name="connsiteY97" fmla="*/ 2667001 h 2836483"/>
              <a:gd name="connsiteX98" fmla="*/ 575733 w 830337"/>
              <a:gd name="connsiteY98" fmla="*/ 2732315 h 2836483"/>
              <a:gd name="connsiteX99" fmla="*/ 677333 w 830337"/>
              <a:gd name="connsiteY99" fmla="*/ 2779486 h 2836483"/>
              <a:gd name="connsiteX100" fmla="*/ 727570 w 830337"/>
              <a:gd name="connsiteY100" fmla="*/ 2836483 h 2836483"/>
              <a:gd name="connsiteX0" fmla="*/ 608390 w 830337"/>
              <a:gd name="connsiteY0" fmla="*/ 0 h 2836483"/>
              <a:gd name="connsiteX1" fmla="*/ 630161 w 830337"/>
              <a:gd name="connsiteY1" fmla="*/ 54428 h 2836483"/>
              <a:gd name="connsiteX2" fmla="*/ 579361 w 830337"/>
              <a:gd name="connsiteY2" fmla="*/ 83457 h 2836483"/>
              <a:gd name="connsiteX3" fmla="*/ 455990 w 830337"/>
              <a:gd name="connsiteY3" fmla="*/ 116114 h 2836483"/>
              <a:gd name="connsiteX4" fmla="*/ 419704 w 830337"/>
              <a:gd name="connsiteY4" fmla="*/ 217714 h 2836483"/>
              <a:gd name="connsiteX5" fmla="*/ 387047 w 830337"/>
              <a:gd name="connsiteY5" fmla="*/ 239485 h 2836483"/>
              <a:gd name="connsiteX6" fmla="*/ 339876 w 830337"/>
              <a:gd name="connsiteY6" fmla="*/ 239485 h 2836483"/>
              <a:gd name="connsiteX7" fmla="*/ 260047 w 830337"/>
              <a:gd name="connsiteY7" fmla="*/ 239485 h 2836483"/>
              <a:gd name="connsiteX8" fmla="*/ 198361 w 830337"/>
              <a:gd name="connsiteY8" fmla="*/ 272142 h 2836483"/>
              <a:gd name="connsiteX9" fmla="*/ 140304 w 830337"/>
              <a:gd name="connsiteY9" fmla="*/ 322942 h 2836483"/>
              <a:gd name="connsiteX10" fmla="*/ 74990 w 830337"/>
              <a:gd name="connsiteY10" fmla="*/ 366485 h 2836483"/>
              <a:gd name="connsiteX11" fmla="*/ 24190 w 830337"/>
              <a:gd name="connsiteY11" fmla="*/ 413657 h 2836483"/>
              <a:gd name="connsiteX12" fmla="*/ 2419 w 830337"/>
              <a:gd name="connsiteY12" fmla="*/ 464457 h 2836483"/>
              <a:gd name="connsiteX13" fmla="*/ 38704 w 830337"/>
              <a:gd name="connsiteY13" fmla="*/ 508000 h 2836483"/>
              <a:gd name="connsiteX14" fmla="*/ 45961 w 830337"/>
              <a:gd name="connsiteY14" fmla="*/ 547914 h 2836483"/>
              <a:gd name="connsiteX15" fmla="*/ 89504 w 830337"/>
              <a:gd name="connsiteY15" fmla="*/ 533400 h 2836483"/>
              <a:gd name="connsiteX16" fmla="*/ 147561 w 830337"/>
              <a:gd name="connsiteY16" fmla="*/ 529771 h 2836483"/>
              <a:gd name="connsiteX17" fmla="*/ 234647 w 830337"/>
              <a:gd name="connsiteY17" fmla="*/ 562428 h 2836483"/>
              <a:gd name="connsiteX18" fmla="*/ 270933 w 830337"/>
              <a:gd name="connsiteY18" fmla="*/ 573314 h 2836483"/>
              <a:gd name="connsiteX19" fmla="*/ 281819 w 830337"/>
              <a:gd name="connsiteY19" fmla="*/ 635000 h 2836483"/>
              <a:gd name="connsiteX20" fmla="*/ 336247 w 830337"/>
              <a:gd name="connsiteY20" fmla="*/ 649514 h 2836483"/>
              <a:gd name="connsiteX21" fmla="*/ 379790 w 830337"/>
              <a:gd name="connsiteY21" fmla="*/ 624114 h 2836483"/>
              <a:gd name="connsiteX22" fmla="*/ 474133 w 830337"/>
              <a:gd name="connsiteY22" fmla="*/ 602342 h 2836483"/>
              <a:gd name="connsiteX23" fmla="*/ 503161 w 830337"/>
              <a:gd name="connsiteY23" fmla="*/ 580571 h 2836483"/>
              <a:gd name="connsiteX24" fmla="*/ 539447 w 830337"/>
              <a:gd name="connsiteY24" fmla="*/ 602342 h 2836483"/>
              <a:gd name="connsiteX25" fmla="*/ 532190 w 830337"/>
              <a:gd name="connsiteY25" fmla="*/ 642257 h 2836483"/>
              <a:gd name="connsiteX26" fmla="*/ 528561 w 830337"/>
              <a:gd name="connsiteY26" fmla="*/ 714828 h 2836483"/>
              <a:gd name="connsiteX27" fmla="*/ 499533 w 830337"/>
              <a:gd name="connsiteY27" fmla="*/ 751114 h 2836483"/>
              <a:gd name="connsiteX28" fmla="*/ 445104 w 830337"/>
              <a:gd name="connsiteY28" fmla="*/ 762000 h 2836483"/>
              <a:gd name="connsiteX29" fmla="*/ 328990 w 830337"/>
              <a:gd name="connsiteY29" fmla="*/ 863600 h 2836483"/>
              <a:gd name="connsiteX30" fmla="*/ 343504 w 830337"/>
              <a:gd name="connsiteY30" fmla="*/ 918028 h 2836483"/>
              <a:gd name="connsiteX31" fmla="*/ 372533 w 830337"/>
              <a:gd name="connsiteY31" fmla="*/ 979714 h 2836483"/>
              <a:gd name="connsiteX32" fmla="*/ 368904 w 830337"/>
              <a:gd name="connsiteY32" fmla="*/ 1041400 h 2836483"/>
              <a:gd name="connsiteX33" fmla="*/ 339876 w 830337"/>
              <a:gd name="connsiteY33" fmla="*/ 1095828 h 2836483"/>
              <a:gd name="connsiteX34" fmla="*/ 310847 w 830337"/>
              <a:gd name="connsiteY34" fmla="*/ 1135742 h 2836483"/>
              <a:gd name="connsiteX35" fmla="*/ 281819 w 830337"/>
              <a:gd name="connsiteY35" fmla="*/ 1135742 h 2836483"/>
              <a:gd name="connsiteX36" fmla="*/ 260047 w 830337"/>
              <a:gd name="connsiteY36" fmla="*/ 1110342 h 2836483"/>
              <a:gd name="connsiteX37" fmla="*/ 212876 w 830337"/>
              <a:gd name="connsiteY37" fmla="*/ 1113971 h 2836483"/>
              <a:gd name="connsiteX38" fmla="*/ 183847 w 830337"/>
              <a:gd name="connsiteY38" fmla="*/ 1124857 h 2836483"/>
              <a:gd name="connsiteX39" fmla="*/ 114904 w 830337"/>
              <a:gd name="connsiteY39" fmla="*/ 1081314 h 2836483"/>
              <a:gd name="connsiteX40" fmla="*/ 85876 w 830337"/>
              <a:gd name="connsiteY40" fmla="*/ 1143000 h 2836483"/>
              <a:gd name="connsiteX41" fmla="*/ 89504 w 830337"/>
              <a:gd name="connsiteY41" fmla="*/ 1204685 h 2836483"/>
              <a:gd name="connsiteX42" fmla="*/ 125790 w 830337"/>
              <a:gd name="connsiteY42" fmla="*/ 1230085 h 2836483"/>
              <a:gd name="connsiteX43" fmla="*/ 162076 w 830337"/>
              <a:gd name="connsiteY43" fmla="*/ 1211942 h 2836483"/>
              <a:gd name="connsiteX44" fmla="*/ 194733 w 830337"/>
              <a:gd name="connsiteY44" fmla="*/ 1222828 h 2836483"/>
              <a:gd name="connsiteX45" fmla="*/ 201990 w 830337"/>
              <a:gd name="connsiteY45" fmla="*/ 1295400 h 2836483"/>
              <a:gd name="connsiteX46" fmla="*/ 227390 w 830337"/>
              <a:gd name="connsiteY46" fmla="*/ 1364342 h 2836483"/>
              <a:gd name="connsiteX47" fmla="*/ 209247 w 830337"/>
              <a:gd name="connsiteY47" fmla="*/ 1433285 h 2836483"/>
              <a:gd name="connsiteX48" fmla="*/ 249161 w 830337"/>
              <a:gd name="connsiteY48" fmla="*/ 1469571 h 2836483"/>
              <a:gd name="connsiteX49" fmla="*/ 267304 w 830337"/>
              <a:gd name="connsiteY49" fmla="*/ 1505857 h 2836483"/>
              <a:gd name="connsiteX50" fmla="*/ 307219 w 830337"/>
              <a:gd name="connsiteY50" fmla="*/ 1538514 h 2836483"/>
              <a:gd name="connsiteX51" fmla="*/ 332619 w 830337"/>
              <a:gd name="connsiteY51" fmla="*/ 1574800 h 2836483"/>
              <a:gd name="connsiteX52" fmla="*/ 270933 w 830337"/>
              <a:gd name="connsiteY52" fmla="*/ 1563914 h 2836483"/>
              <a:gd name="connsiteX53" fmla="*/ 241904 w 830337"/>
              <a:gd name="connsiteY53" fmla="*/ 1542142 h 2836483"/>
              <a:gd name="connsiteX54" fmla="*/ 209247 w 830337"/>
              <a:gd name="connsiteY54" fmla="*/ 1574800 h 2836483"/>
              <a:gd name="connsiteX55" fmla="*/ 191104 w 830337"/>
              <a:gd name="connsiteY55" fmla="*/ 1614714 h 2836483"/>
              <a:gd name="connsiteX56" fmla="*/ 234647 w 830337"/>
              <a:gd name="connsiteY56" fmla="*/ 1658257 h 2836483"/>
              <a:gd name="connsiteX57" fmla="*/ 267304 w 830337"/>
              <a:gd name="connsiteY57" fmla="*/ 1669142 h 2836483"/>
              <a:gd name="connsiteX58" fmla="*/ 289076 w 830337"/>
              <a:gd name="connsiteY58" fmla="*/ 1640114 h 2836483"/>
              <a:gd name="connsiteX59" fmla="*/ 314476 w 830337"/>
              <a:gd name="connsiteY59" fmla="*/ 1643742 h 2836483"/>
              <a:gd name="connsiteX60" fmla="*/ 321733 w 830337"/>
              <a:gd name="connsiteY60" fmla="*/ 1730828 h 2836483"/>
              <a:gd name="connsiteX61" fmla="*/ 383419 w 830337"/>
              <a:gd name="connsiteY61" fmla="*/ 1767114 h 2836483"/>
              <a:gd name="connsiteX62" fmla="*/ 412447 w 830337"/>
              <a:gd name="connsiteY62" fmla="*/ 1850571 h 2836483"/>
              <a:gd name="connsiteX63" fmla="*/ 485019 w 830337"/>
              <a:gd name="connsiteY63" fmla="*/ 1941285 h 2836483"/>
              <a:gd name="connsiteX64" fmla="*/ 488647 w 830337"/>
              <a:gd name="connsiteY64" fmla="*/ 1988457 h 2836483"/>
              <a:gd name="connsiteX65" fmla="*/ 539447 w 830337"/>
              <a:gd name="connsiteY65" fmla="*/ 2028371 h 2836483"/>
              <a:gd name="connsiteX66" fmla="*/ 572104 w 830337"/>
              <a:gd name="connsiteY66" fmla="*/ 2126342 h 2836483"/>
              <a:gd name="connsiteX67" fmla="*/ 572104 w 830337"/>
              <a:gd name="connsiteY67" fmla="*/ 2220685 h 2836483"/>
              <a:gd name="connsiteX68" fmla="*/ 626533 w 830337"/>
              <a:gd name="connsiteY68" fmla="*/ 2347685 h 2836483"/>
              <a:gd name="connsiteX69" fmla="*/ 666447 w 830337"/>
              <a:gd name="connsiteY69" fmla="*/ 2380342 h 2836483"/>
              <a:gd name="connsiteX70" fmla="*/ 673704 w 830337"/>
              <a:gd name="connsiteY70" fmla="*/ 2434771 h 2836483"/>
              <a:gd name="connsiteX71" fmla="*/ 757161 w 830337"/>
              <a:gd name="connsiteY71" fmla="*/ 2503714 h 2836483"/>
              <a:gd name="connsiteX72" fmla="*/ 804333 w 830337"/>
              <a:gd name="connsiteY72" fmla="*/ 2601685 h 2836483"/>
              <a:gd name="connsiteX73" fmla="*/ 826104 w 830337"/>
              <a:gd name="connsiteY73" fmla="*/ 2692400 h 2836483"/>
              <a:gd name="connsiteX74" fmla="*/ 778933 w 830337"/>
              <a:gd name="connsiteY74" fmla="*/ 2667000 h 2836483"/>
              <a:gd name="connsiteX75" fmla="*/ 717247 w 830337"/>
              <a:gd name="connsiteY75" fmla="*/ 2590800 h 2836483"/>
              <a:gd name="connsiteX76" fmla="*/ 644676 w 830337"/>
              <a:gd name="connsiteY76" fmla="*/ 2540000 h 2836483"/>
              <a:gd name="connsiteX77" fmla="*/ 612019 w 830337"/>
              <a:gd name="connsiteY77" fmla="*/ 2489200 h 2836483"/>
              <a:gd name="connsiteX78" fmla="*/ 553961 w 830337"/>
              <a:gd name="connsiteY78" fmla="*/ 2445657 h 2836483"/>
              <a:gd name="connsiteX79" fmla="*/ 492276 w 830337"/>
              <a:gd name="connsiteY79" fmla="*/ 2394857 h 2836483"/>
              <a:gd name="connsiteX80" fmla="*/ 434218 w 830337"/>
              <a:gd name="connsiteY80" fmla="*/ 2325913 h 2836483"/>
              <a:gd name="connsiteX81" fmla="*/ 394304 w 830337"/>
              <a:gd name="connsiteY81" fmla="*/ 2264228 h 2836483"/>
              <a:gd name="connsiteX82" fmla="*/ 408819 w 830337"/>
              <a:gd name="connsiteY82" fmla="*/ 2191657 h 2836483"/>
              <a:gd name="connsiteX83" fmla="*/ 387047 w 830337"/>
              <a:gd name="connsiteY83" fmla="*/ 2166257 h 2836483"/>
              <a:gd name="connsiteX84" fmla="*/ 310847 w 830337"/>
              <a:gd name="connsiteY84" fmla="*/ 2180771 h 2836483"/>
              <a:gd name="connsiteX85" fmla="*/ 289076 w 830337"/>
              <a:gd name="connsiteY85" fmla="*/ 2177142 h 2836483"/>
              <a:gd name="connsiteX86" fmla="*/ 296333 w 830337"/>
              <a:gd name="connsiteY86" fmla="*/ 2224315 h 2836483"/>
              <a:gd name="connsiteX87" fmla="*/ 310847 w 830337"/>
              <a:gd name="connsiteY87" fmla="*/ 2275114 h 2836483"/>
              <a:gd name="connsiteX88" fmla="*/ 303590 w 830337"/>
              <a:gd name="connsiteY88" fmla="*/ 2315028 h 2836483"/>
              <a:gd name="connsiteX89" fmla="*/ 303590 w 830337"/>
              <a:gd name="connsiteY89" fmla="*/ 2365828 h 2836483"/>
              <a:gd name="connsiteX90" fmla="*/ 354390 w 830337"/>
              <a:gd name="connsiteY90" fmla="*/ 2373085 h 2836483"/>
              <a:gd name="connsiteX91" fmla="*/ 376161 w 830337"/>
              <a:gd name="connsiteY91" fmla="*/ 2358571 h 2836483"/>
              <a:gd name="connsiteX92" fmla="*/ 408819 w 830337"/>
              <a:gd name="connsiteY92" fmla="*/ 2394857 h 2836483"/>
              <a:gd name="connsiteX93" fmla="*/ 503161 w 830337"/>
              <a:gd name="connsiteY93" fmla="*/ 2434771 h 2836483"/>
              <a:gd name="connsiteX94" fmla="*/ 535819 w 830337"/>
              <a:gd name="connsiteY94" fmla="*/ 2474685 h 2836483"/>
              <a:gd name="connsiteX95" fmla="*/ 582990 w 830337"/>
              <a:gd name="connsiteY95" fmla="*/ 2521857 h 2836483"/>
              <a:gd name="connsiteX96" fmla="*/ 557590 w 830337"/>
              <a:gd name="connsiteY96" fmla="*/ 2558142 h 2836483"/>
              <a:gd name="connsiteX97" fmla="*/ 495904 w 830337"/>
              <a:gd name="connsiteY97" fmla="*/ 2561771 h 2836483"/>
              <a:gd name="connsiteX98" fmla="*/ 524933 w 830337"/>
              <a:gd name="connsiteY98" fmla="*/ 2667001 h 2836483"/>
              <a:gd name="connsiteX99" fmla="*/ 575733 w 830337"/>
              <a:gd name="connsiteY99" fmla="*/ 2732315 h 2836483"/>
              <a:gd name="connsiteX100" fmla="*/ 677333 w 830337"/>
              <a:gd name="connsiteY100" fmla="*/ 2779486 h 2836483"/>
              <a:gd name="connsiteX101" fmla="*/ 727570 w 830337"/>
              <a:gd name="connsiteY101" fmla="*/ 2836483 h 2836483"/>
              <a:gd name="connsiteX0" fmla="*/ 585583 w 830337"/>
              <a:gd name="connsiteY0" fmla="*/ 0 h 2872401"/>
              <a:gd name="connsiteX1" fmla="*/ 630161 w 830337"/>
              <a:gd name="connsiteY1" fmla="*/ 90346 h 2872401"/>
              <a:gd name="connsiteX2" fmla="*/ 579361 w 830337"/>
              <a:gd name="connsiteY2" fmla="*/ 119375 h 2872401"/>
              <a:gd name="connsiteX3" fmla="*/ 455990 w 830337"/>
              <a:gd name="connsiteY3" fmla="*/ 152032 h 2872401"/>
              <a:gd name="connsiteX4" fmla="*/ 419704 w 830337"/>
              <a:gd name="connsiteY4" fmla="*/ 253632 h 2872401"/>
              <a:gd name="connsiteX5" fmla="*/ 387047 w 830337"/>
              <a:gd name="connsiteY5" fmla="*/ 275403 h 2872401"/>
              <a:gd name="connsiteX6" fmla="*/ 339876 w 830337"/>
              <a:gd name="connsiteY6" fmla="*/ 275403 h 2872401"/>
              <a:gd name="connsiteX7" fmla="*/ 260047 w 830337"/>
              <a:gd name="connsiteY7" fmla="*/ 275403 h 2872401"/>
              <a:gd name="connsiteX8" fmla="*/ 198361 w 830337"/>
              <a:gd name="connsiteY8" fmla="*/ 308060 h 2872401"/>
              <a:gd name="connsiteX9" fmla="*/ 140304 w 830337"/>
              <a:gd name="connsiteY9" fmla="*/ 358860 h 2872401"/>
              <a:gd name="connsiteX10" fmla="*/ 74990 w 830337"/>
              <a:gd name="connsiteY10" fmla="*/ 402403 h 2872401"/>
              <a:gd name="connsiteX11" fmla="*/ 24190 w 830337"/>
              <a:gd name="connsiteY11" fmla="*/ 449575 h 2872401"/>
              <a:gd name="connsiteX12" fmla="*/ 2419 w 830337"/>
              <a:gd name="connsiteY12" fmla="*/ 500375 h 2872401"/>
              <a:gd name="connsiteX13" fmla="*/ 38704 w 830337"/>
              <a:gd name="connsiteY13" fmla="*/ 543918 h 2872401"/>
              <a:gd name="connsiteX14" fmla="*/ 45961 w 830337"/>
              <a:gd name="connsiteY14" fmla="*/ 583832 h 2872401"/>
              <a:gd name="connsiteX15" fmla="*/ 89504 w 830337"/>
              <a:gd name="connsiteY15" fmla="*/ 569318 h 2872401"/>
              <a:gd name="connsiteX16" fmla="*/ 147561 w 830337"/>
              <a:gd name="connsiteY16" fmla="*/ 565689 h 2872401"/>
              <a:gd name="connsiteX17" fmla="*/ 234647 w 830337"/>
              <a:gd name="connsiteY17" fmla="*/ 598346 h 2872401"/>
              <a:gd name="connsiteX18" fmla="*/ 270933 w 830337"/>
              <a:gd name="connsiteY18" fmla="*/ 609232 h 2872401"/>
              <a:gd name="connsiteX19" fmla="*/ 281819 w 830337"/>
              <a:gd name="connsiteY19" fmla="*/ 670918 h 2872401"/>
              <a:gd name="connsiteX20" fmla="*/ 336247 w 830337"/>
              <a:gd name="connsiteY20" fmla="*/ 685432 h 2872401"/>
              <a:gd name="connsiteX21" fmla="*/ 379790 w 830337"/>
              <a:gd name="connsiteY21" fmla="*/ 660032 h 2872401"/>
              <a:gd name="connsiteX22" fmla="*/ 474133 w 830337"/>
              <a:gd name="connsiteY22" fmla="*/ 638260 h 2872401"/>
              <a:gd name="connsiteX23" fmla="*/ 503161 w 830337"/>
              <a:gd name="connsiteY23" fmla="*/ 616489 h 2872401"/>
              <a:gd name="connsiteX24" fmla="*/ 539447 w 830337"/>
              <a:gd name="connsiteY24" fmla="*/ 638260 h 2872401"/>
              <a:gd name="connsiteX25" fmla="*/ 532190 w 830337"/>
              <a:gd name="connsiteY25" fmla="*/ 678175 h 2872401"/>
              <a:gd name="connsiteX26" fmla="*/ 528561 w 830337"/>
              <a:gd name="connsiteY26" fmla="*/ 750746 h 2872401"/>
              <a:gd name="connsiteX27" fmla="*/ 499533 w 830337"/>
              <a:gd name="connsiteY27" fmla="*/ 787032 h 2872401"/>
              <a:gd name="connsiteX28" fmla="*/ 445104 w 830337"/>
              <a:gd name="connsiteY28" fmla="*/ 797918 h 2872401"/>
              <a:gd name="connsiteX29" fmla="*/ 328990 w 830337"/>
              <a:gd name="connsiteY29" fmla="*/ 899518 h 2872401"/>
              <a:gd name="connsiteX30" fmla="*/ 343504 w 830337"/>
              <a:gd name="connsiteY30" fmla="*/ 953946 h 2872401"/>
              <a:gd name="connsiteX31" fmla="*/ 372533 w 830337"/>
              <a:gd name="connsiteY31" fmla="*/ 1015632 h 2872401"/>
              <a:gd name="connsiteX32" fmla="*/ 368904 w 830337"/>
              <a:gd name="connsiteY32" fmla="*/ 1077318 h 2872401"/>
              <a:gd name="connsiteX33" fmla="*/ 339876 w 830337"/>
              <a:gd name="connsiteY33" fmla="*/ 1131746 h 2872401"/>
              <a:gd name="connsiteX34" fmla="*/ 310847 w 830337"/>
              <a:gd name="connsiteY34" fmla="*/ 1171660 h 2872401"/>
              <a:gd name="connsiteX35" fmla="*/ 281819 w 830337"/>
              <a:gd name="connsiteY35" fmla="*/ 1171660 h 2872401"/>
              <a:gd name="connsiteX36" fmla="*/ 260047 w 830337"/>
              <a:gd name="connsiteY36" fmla="*/ 1146260 h 2872401"/>
              <a:gd name="connsiteX37" fmla="*/ 212876 w 830337"/>
              <a:gd name="connsiteY37" fmla="*/ 1149889 h 2872401"/>
              <a:gd name="connsiteX38" fmla="*/ 183847 w 830337"/>
              <a:gd name="connsiteY38" fmla="*/ 1160775 h 2872401"/>
              <a:gd name="connsiteX39" fmla="*/ 114904 w 830337"/>
              <a:gd name="connsiteY39" fmla="*/ 1117232 h 2872401"/>
              <a:gd name="connsiteX40" fmla="*/ 85876 w 830337"/>
              <a:gd name="connsiteY40" fmla="*/ 1178918 h 2872401"/>
              <a:gd name="connsiteX41" fmla="*/ 89504 w 830337"/>
              <a:gd name="connsiteY41" fmla="*/ 1240603 h 2872401"/>
              <a:gd name="connsiteX42" fmla="*/ 125790 w 830337"/>
              <a:gd name="connsiteY42" fmla="*/ 1266003 h 2872401"/>
              <a:gd name="connsiteX43" fmla="*/ 162076 w 830337"/>
              <a:gd name="connsiteY43" fmla="*/ 1247860 h 2872401"/>
              <a:gd name="connsiteX44" fmla="*/ 194733 w 830337"/>
              <a:gd name="connsiteY44" fmla="*/ 1258746 h 2872401"/>
              <a:gd name="connsiteX45" fmla="*/ 201990 w 830337"/>
              <a:gd name="connsiteY45" fmla="*/ 1331318 h 2872401"/>
              <a:gd name="connsiteX46" fmla="*/ 227390 w 830337"/>
              <a:gd name="connsiteY46" fmla="*/ 1400260 h 2872401"/>
              <a:gd name="connsiteX47" fmla="*/ 209247 w 830337"/>
              <a:gd name="connsiteY47" fmla="*/ 1469203 h 2872401"/>
              <a:gd name="connsiteX48" fmla="*/ 249161 w 830337"/>
              <a:gd name="connsiteY48" fmla="*/ 1505489 h 2872401"/>
              <a:gd name="connsiteX49" fmla="*/ 267304 w 830337"/>
              <a:gd name="connsiteY49" fmla="*/ 1541775 h 2872401"/>
              <a:gd name="connsiteX50" fmla="*/ 307219 w 830337"/>
              <a:gd name="connsiteY50" fmla="*/ 1574432 h 2872401"/>
              <a:gd name="connsiteX51" fmla="*/ 332619 w 830337"/>
              <a:gd name="connsiteY51" fmla="*/ 1610718 h 2872401"/>
              <a:gd name="connsiteX52" fmla="*/ 270933 w 830337"/>
              <a:gd name="connsiteY52" fmla="*/ 1599832 h 2872401"/>
              <a:gd name="connsiteX53" fmla="*/ 241904 w 830337"/>
              <a:gd name="connsiteY53" fmla="*/ 1578060 h 2872401"/>
              <a:gd name="connsiteX54" fmla="*/ 209247 w 830337"/>
              <a:gd name="connsiteY54" fmla="*/ 1610718 h 2872401"/>
              <a:gd name="connsiteX55" fmla="*/ 191104 w 830337"/>
              <a:gd name="connsiteY55" fmla="*/ 1650632 h 2872401"/>
              <a:gd name="connsiteX56" fmla="*/ 234647 w 830337"/>
              <a:gd name="connsiteY56" fmla="*/ 1694175 h 2872401"/>
              <a:gd name="connsiteX57" fmla="*/ 267304 w 830337"/>
              <a:gd name="connsiteY57" fmla="*/ 1705060 h 2872401"/>
              <a:gd name="connsiteX58" fmla="*/ 289076 w 830337"/>
              <a:gd name="connsiteY58" fmla="*/ 1676032 h 2872401"/>
              <a:gd name="connsiteX59" fmla="*/ 314476 w 830337"/>
              <a:gd name="connsiteY59" fmla="*/ 1679660 h 2872401"/>
              <a:gd name="connsiteX60" fmla="*/ 321733 w 830337"/>
              <a:gd name="connsiteY60" fmla="*/ 1766746 h 2872401"/>
              <a:gd name="connsiteX61" fmla="*/ 383419 w 830337"/>
              <a:gd name="connsiteY61" fmla="*/ 1803032 h 2872401"/>
              <a:gd name="connsiteX62" fmla="*/ 412447 w 830337"/>
              <a:gd name="connsiteY62" fmla="*/ 1886489 h 2872401"/>
              <a:gd name="connsiteX63" fmla="*/ 485019 w 830337"/>
              <a:gd name="connsiteY63" fmla="*/ 1977203 h 2872401"/>
              <a:gd name="connsiteX64" fmla="*/ 488647 w 830337"/>
              <a:gd name="connsiteY64" fmla="*/ 2024375 h 2872401"/>
              <a:gd name="connsiteX65" fmla="*/ 539447 w 830337"/>
              <a:gd name="connsiteY65" fmla="*/ 2064289 h 2872401"/>
              <a:gd name="connsiteX66" fmla="*/ 572104 w 830337"/>
              <a:gd name="connsiteY66" fmla="*/ 2162260 h 2872401"/>
              <a:gd name="connsiteX67" fmla="*/ 572104 w 830337"/>
              <a:gd name="connsiteY67" fmla="*/ 2256603 h 2872401"/>
              <a:gd name="connsiteX68" fmla="*/ 626533 w 830337"/>
              <a:gd name="connsiteY68" fmla="*/ 2383603 h 2872401"/>
              <a:gd name="connsiteX69" fmla="*/ 666447 w 830337"/>
              <a:gd name="connsiteY69" fmla="*/ 2416260 h 2872401"/>
              <a:gd name="connsiteX70" fmla="*/ 673704 w 830337"/>
              <a:gd name="connsiteY70" fmla="*/ 2470689 h 2872401"/>
              <a:gd name="connsiteX71" fmla="*/ 757161 w 830337"/>
              <a:gd name="connsiteY71" fmla="*/ 2539632 h 2872401"/>
              <a:gd name="connsiteX72" fmla="*/ 804333 w 830337"/>
              <a:gd name="connsiteY72" fmla="*/ 2637603 h 2872401"/>
              <a:gd name="connsiteX73" fmla="*/ 826104 w 830337"/>
              <a:gd name="connsiteY73" fmla="*/ 2728318 h 2872401"/>
              <a:gd name="connsiteX74" fmla="*/ 778933 w 830337"/>
              <a:gd name="connsiteY74" fmla="*/ 2702918 h 2872401"/>
              <a:gd name="connsiteX75" fmla="*/ 717247 w 830337"/>
              <a:gd name="connsiteY75" fmla="*/ 2626718 h 2872401"/>
              <a:gd name="connsiteX76" fmla="*/ 644676 w 830337"/>
              <a:gd name="connsiteY76" fmla="*/ 2575918 h 2872401"/>
              <a:gd name="connsiteX77" fmla="*/ 612019 w 830337"/>
              <a:gd name="connsiteY77" fmla="*/ 2525118 h 2872401"/>
              <a:gd name="connsiteX78" fmla="*/ 553961 w 830337"/>
              <a:gd name="connsiteY78" fmla="*/ 2481575 h 2872401"/>
              <a:gd name="connsiteX79" fmla="*/ 492276 w 830337"/>
              <a:gd name="connsiteY79" fmla="*/ 2430775 h 2872401"/>
              <a:gd name="connsiteX80" fmla="*/ 434218 w 830337"/>
              <a:gd name="connsiteY80" fmla="*/ 2361831 h 2872401"/>
              <a:gd name="connsiteX81" fmla="*/ 394304 w 830337"/>
              <a:gd name="connsiteY81" fmla="*/ 2300146 h 2872401"/>
              <a:gd name="connsiteX82" fmla="*/ 408819 w 830337"/>
              <a:gd name="connsiteY82" fmla="*/ 2227575 h 2872401"/>
              <a:gd name="connsiteX83" fmla="*/ 387047 w 830337"/>
              <a:gd name="connsiteY83" fmla="*/ 2202175 h 2872401"/>
              <a:gd name="connsiteX84" fmla="*/ 310847 w 830337"/>
              <a:gd name="connsiteY84" fmla="*/ 2216689 h 2872401"/>
              <a:gd name="connsiteX85" fmla="*/ 289076 w 830337"/>
              <a:gd name="connsiteY85" fmla="*/ 2213060 h 2872401"/>
              <a:gd name="connsiteX86" fmla="*/ 296333 w 830337"/>
              <a:gd name="connsiteY86" fmla="*/ 2260233 h 2872401"/>
              <a:gd name="connsiteX87" fmla="*/ 310847 w 830337"/>
              <a:gd name="connsiteY87" fmla="*/ 2311032 h 2872401"/>
              <a:gd name="connsiteX88" fmla="*/ 303590 w 830337"/>
              <a:gd name="connsiteY88" fmla="*/ 2350946 h 2872401"/>
              <a:gd name="connsiteX89" fmla="*/ 303590 w 830337"/>
              <a:gd name="connsiteY89" fmla="*/ 2401746 h 2872401"/>
              <a:gd name="connsiteX90" fmla="*/ 354390 w 830337"/>
              <a:gd name="connsiteY90" fmla="*/ 2409003 h 2872401"/>
              <a:gd name="connsiteX91" fmla="*/ 376161 w 830337"/>
              <a:gd name="connsiteY91" fmla="*/ 2394489 h 2872401"/>
              <a:gd name="connsiteX92" fmla="*/ 408819 w 830337"/>
              <a:gd name="connsiteY92" fmla="*/ 2430775 h 2872401"/>
              <a:gd name="connsiteX93" fmla="*/ 503161 w 830337"/>
              <a:gd name="connsiteY93" fmla="*/ 2470689 h 2872401"/>
              <a:gd name="connsiteX94" fmla="*/ 535819 w 830337"/>
              <a:gd name="connsiteY94" fmla="*/ 2510603 h 2872401"/>
              <a:gd name="connsiteX95" fmla="*/ 582990 w 830337"/>
              <a:gd name="connsiteY95" fmla="*/ 2557775 h 2872401"/>
              <a:gd name="connsiteX96" fmla="*/ 557590 w 830337"/>
              <a:gd name="connsiteY96" fmla="*/ 2594060 h 2872401"/>
              <a:gd name="connsiteX97" fmla="*/ 495904 w 830337"/>
              <a:gd name="connsiteY97" fmla="*/ 2597689 h 2872401"/>
              <a:gd name="connsiteX98" fmla="*/ 524933 w 830337"/>
              <a:gd name="connsiteY98" fmla="*/ 2702919 h 2872401"/>
              <a:gd name="connsiteX99" fmla="*/ 575733 w 830337"/>
              <a:gd name="connsiteY99" fmla="*/ 2768233 h 2872401"/>
              <a:gd name="connsiteX100" fmla="*/ 677333 w 830337"/>
              <a:gd name="connsiteY100" fmla="*/ 2815404 h 2872401"/>
              <a:gd name="connsiteX101" fmla="*/ 727570 w 830337"/>
              <a:gd name="connsiteY101" fmla="*/ 2872401 h 2872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830337" h="2872401">
                <a:moveTo>
                  <a:pt x="585583" y="0"/>
                </a:moveTo>
                <a:cubicBezTo>
                  <a:pt x="598887" y="20259"/>
                  <a:pt x="631198" y="70450"/>
                  <a:pt x="630161" y="90346"/>
                </a:cubicBezTo>
                <a:cubicBezTo>
                  <a:pt x="629124" y="110242"/>
                  <a:pt x="608389" y="109094"/>
                  <a:pt x="579361" y="119375"/>
                </a:cubicBezTo>
                <a:cubicBezTo>
                  <a:pt x="550333" y="129656"/>
                  <a:pt x="482599" y="129656"/>
                  <a:pt x="455990" y="152032"/>
                </a:cubicBezTo>
                <a:cubicBezTo>
                  <a:pt x="429381" y="174408"/>
                  <a:pt x="431194" y="233070"/>
                  <a:pt x="419704" y="253632"/>
                </a:cubicBezTo>
                <a:cubicBezTo>
                  <a:pt x="408214" y="274194"/>
                  <a:pt x="400352" y="271775"/>
                  <a:pt x="387047" y="275403"/>
                </a:cubicBezTo>
                <a:cubicBezTo>
                  <a:pt x="373742" y="279032"/>
                  <a:pt x="339876" y="275403"/>
                  <a:pt x="339876" y="275403"/>
                </a:cubicBezTo>
                <a:cubicBezTo>
                  <a:pt x="318709" y="275403"/>
                  <a:pt x="283633" y="269960"/>
                  <a:pt x="260047" y="275403"/>
                </a:cubicBezTo>
                <a:cubicBezTo>
                  <a:pt x="236461" y="280846"/>
                  <a:pt x="218318" y="294151"/>
                  <a:pt x="198361" y="308060"/>
                </a:cubicBezTo>
                <a:cubicBezTo>
                  <a:pt x="178404" y="321969"/>
                  <a:pt x="160866" y="343136"/>
                  <a:pt x="140304" y="358860"/>
                </a:cubicBezTo>
                <a:cubicBezTo>
                  <a:pt x="119742" y="374584"/>
                  <a:pt x="94342" y="387284"/>
                  <a:pt x="74990" y="402403"/>
                </a:cubicBezTo>
                <a:cubicBezTo>
                  <a:pt x="55638" y="417522"/>
                  <a:pt x="36285" y="433246"/>
                  <a:pt x="24190" y="449575"/>
                </a:cubicBezTo>
                <a:cubicBezTo>
                  <a:pt x="12095" y="465904"/>
                  <a:pt x="0" y="484651"/>
                  <a:pt x="2419" y="500375"/>
                </a:cubicBezTo>
                <a:cubicBezTo>
                  <a:pt x="4838" y="516099"/>
                  <a:pt x="31447" y="530008"/>
                  <a:pt x="38704" y="543918"/>
                </a:cubicBezTo>
                <a:cubicBezTo>
                  <a:pt x="45961" y="557828"/>
                  <a:pt x="37494" y="579599"/>
                  <a:pt x="45961" y="583832"/>
                </a:cubicBezTo>
                <a:cubicBezTo>
                  <a:pt x="54428" y="588065"/>
                  <a:pt x="72571" y="572342"/>
                  <a:pt x="89504" y="569318"/>
                </a:cubicBezTo>
                <a:cubicBezTo>
                  <a:pt x="106437" y="566294"/>
                  <a:pt x="123370" y="560851"/>
                  <a:pt x="147561" y="565689"/>
                </a:cubicBezTo>
                <a:cubicBezTo>
                  <a:pt x="171752" y="570527"/>
                  <a:pt x="214085" y="591089"/>
                  <a:pt x="234647" y="598346"/>
                </a:cubicBezTo>
                <a:cubicBezTo>
                  <a:pt x="255209" y="605603"/>
                  <a:pt x="263071" y="597137"/>
                  <a:pt x="270933" y="609232"/>
                </a:cubicBezTo>
                <a:cubicBezTo>
                  <a:pt x="278795" y="621327"/>
                  <a:pt x="270933" y="658218"/>
                  <a:pt x="281819" y="670918"/>
                </a:cubicBezTo>
                <a:cubicBezTo>
                  <a:pt x="292705" y="683618"/>
                  <a:pt x="319919" y="687246"/>
                  <a:pt x="336247" y="685432"/>
                </a:cubicBezTo>
                <a:cubicBezTo>
                  <a:pt x="352575" y="683618"/>
                  <a:pt x="356809" y="667894"/>
                  <a:pt x="379790" y="660032"/>
                </a:cubicBezTo>
                <a:cubicBezTo>
                  <a:pt x="402771" y="652170"/>
                  <a:pt x="453571" y="645517"/>
                  <a:pt x="474133" y="638260"/>
                </a:cubicBezTo>
                <a:cubicBezTo>
                  <a:pt x="494695" y="631003"/>
                  <a:pt x="492275" y="616489"/>
                  <a:pt x="503161" y="616489"/>
                </a:cubicBezTo>
                <a:cubicBezTo>
                  <a:pt x="514047" y="616489"/>
                  <a:pt x="534609" y="627979"/>
                  <a:pt x="539447" y="638260"/>
                </a:cubicBezTo>
                <a:cubicBezTo>
                  <a:pt x="544285" y="648541"/>
                  <a:pt x="534004" y="659427"/>
                  <a:pt x="532190" y="678175"/>
                </a:cubicBezTo>
                <a:cubicBezTo>
                  <a:pt x="530376" y="696923"/>
                  <a:pt x="534004" y="732603"/>
                  <a:pt x="528561" y="750746"/>
                </a:cubicBezTo>
                <a:cubicBezTo>
                  <a:pt x="523118" y="768889"/>
                  <a:pt x="513442" y="779170"/>
                  <a:pt x="499533" y="787032"/>
                </a:cubicBezTo>
                <a:cubicBezTo>
                  <a:pt x="485624" y="794894"/>
                  <a:pt x="473528" y="779170"/>
                  <a:pt x="445104" y="797918"/>
                </a:cubicBezTo>
                <a:cubicBezTo>
                  <a:pt x="416680" y="816666"/>
                  <a:pt x="345923" y="873513"/>
                  <a:pt x="328990" y="899518"/>
                </a:cubicBezTo>
                <a:cubicBezTo>
                  <a:pt x="312057" y="925523"/>
                  <a:pt x="336247" y="934594"/>
                  <a:pt x="343504" y="953946"/>
                </a:cubicBezTo>
                <a:cubicBezTo>
                  <a:pt x="350761" y="973298"/>
                  <a:pt x="368300" y="995070"/>
                  <a:pt x="372533" y="1015632"/>
                </a:cubicBezTo>
                <a:cubicBezTo>
                  <a:pt x="376766" y="1036194"/>
                  <a:pt x="374347" y="1057966"/>
                  <a:pt x="368904" y="1077318"/>
                </a:cubicBezTo>
                <a:cubicBezTo>
                  <a:pt x="363461" y="1096670"/>
                  <a:pt x="349552" y="1116022"/>
                  <a:pt x="339876" y="1131746"/>
                </a:cubicBezTo>
                <a:cubicBezTo>
                  <a:pt x="330200" y="1147470"/>
                  <a:pt x="320523" y="1165008"/>
                  <a:pt x="310847" y="1171660"/>
                </a:cubicBezTo>
                <a:cubicBezTo>
                  <a:pt x="301171" y="1178312"/>
                  <a:pt x="290286" y="1175893"/>
                  <a:pt x="281819" y="1171660"/>
                </a:cubicBezTo>
                <a:cubicBezTo>
                  <a:pt x="273352" y="1167427"/>
                  <a:pt x="271537" y="1149888"/>
                  <a:pt x="260047" y="1146260"/>
                </a:cubicBezTo>
                <a:cubicBezTo>
                  <a:pt x="248557" y="1142632"/>
                  <a:pt x="225576" y="1147470"/>
                  <a:pt x="212876" y="1149889"/>
                </a:cubicBezTo>
                <a:cubicBezTo>
                  <a:pt x="200176" y="1152308"/>
                  <a:pt x="200176" y="1166218"/>
                  <a:pt x="183847" y="1160775"/>
                </a:cubicBezTo>
                <a:cubicBezTo>
                  <a:pt x="167518" y="1155332"/>
                  <a:pt x="131232" y="1114208"/>
                  <a:pt x="114904" y="1117232"/>
                </a:cubicBezTo>
                <a:cubicBezTo>
                  <a:pt x="98576" y="1120256"/>
                  <a:pt x="90109" y="1158356"/>
                  <a:pt x="85876" y="1178918"/>
                </a:cubicBezTo>
                <a:cubicBezTo>
                  <a:pt x="81643" y="1199480"/>
                  <a:pt x="82852" y="1226089"/>
                  <a:pt x="89504" y="1240603"/>
                </a:cubicBezTo>
                <a:cubicBezTo>
                  <a:pt x="96156" y="1255117"/>
                  <a:pt x="113695" y="1264794"/>
                  <a:pt x="125790" y="1266003"/>
                </a:cubicBezTo>
                <a:cubicBezTo>
                  <a:pt x="137885" y="1267212"/>
                  <a:pt x="150585" y="1249070"/>
                  <a:pt x="162076" y="1247860"/>
                </a:cubicBezTo>
                <a:cubicBezTo>
                  <a:pt x="173567" y="1246650"/>
                  <a:pt x="188081" y="1244836"/>
                  <a:pt x="194733" y="1258746"/>
                </a:cubicBezTo>
                <a:cubicBezTo>
                  <a:pt x="201385" y="1272656"/>
                  <a:pt x="196547" y="1307732"/>
                  <a:pt x="201990" y="1331318"/>
                </a:cubicBezTo>
                <a:cubicBezTo>
                  <a:pt x="207433" y="1354904"/>
                  <a:pt x="226181" y="1377279"/>
                  <a:pt x="227390" y="1400260"/>
                </a:cubicBezTo>
                <a:cubicBezTo>
                  <a:pt x="228599" y="1423241"/>
                  <a:pt x="205619" y="1451665"/>
                  <a:pt x="209247" y="1469203"/>
                </a:cubicBezTo>
                <a:cubicBezTo>
                  <a:pt x="212875" y="1486741"/>
                  <a:pt x="239485" y="1493394"/>
                  <a:pt x="249161" y="1505489"/>
                </a:cubicBezTo>
                <a:cubicBezTo>
                  <a:pt x="258837" y="1517584"/>
                  <a:pt x="257628" y="1530284"/>
                  <a:pt x="267304" y="1541775"/>
                </a:cubicBezTo>
                <a:cubicBezTo>
                  <a:pt x="276980" y="1553266"/>
                  <a:pt x="296333" y="1562942"/>
                  <a:pt x="307219" y="1574432"/>
                </a:cubicBezTo>
                <a:cubicBezTo>
                  <a:pt x="318105" y="1585922"/>
                  <a:pt x="338667" y="1606485"/>
                  <a:pt x="332619" y="1610718"/>
                </a:cubicBezTo>
                <a:cubicBezTo>
                  <a:pt x="326571" y="1614951"/>
                  <a:pt x="286052" y="1605275"/>
                  <a:pt x="270933" y="1599832"/>
                </a:cubicBezTo>
                <a:cubicBezTo>
                  <a:pt x="255814" y="1594389"/>
                  <a:pt x="252185" y="1576246"/>
                  <a:pt x="241904" y="1578060"/>
                </a:cubicBezTo>
                <a:cubicBezTo>
                  <a:pt x="231623" y="1579874"/>
                  <a:pt x="217714" y="1598623"/>
                  <a:pt x="209247" y="1610718"/>
                </a:cubicBezTo>
                <a:cubicBezTo>
                  <a:pt x="200780" y="1622813"/>
                  <a:pt x="186871" y="1636723"/>
                  <a:pt x="191104" y="1650632"/>
                </a:cubicBezTo>
                <a:cubicBezTo>
                  <a:pt x="195337" y="1664541"/>
                  <a:pt x="221947" y="1685104"/>
                  <a:pt x="234647" y="1694175"/>
                </a:cubicBezTo>
                <a:cubicBezTo>
                  <a:pt x="247347" y="1703246"/>
                  <a:pt x="258233" y="1708084"/>
                  <a:pt x="267304" y="1705060"/>
                </a:cubicBezTo>
                <a:cubicBezTo>
                  <a:pt x="276375" y="1702036"/>
                  <a:pt x="281214" y="1680265"/>
                  <a:pt x="289076" y="1676032"/>
                </a:cubicBezTo>
                <a:cubicBezTo>
                  <a:pt x="296938" y="1671799"/>
                  <a:pt x="309033" y="1664541"/>
                  <a:pt x="314476" y="1679660"/>
                </a:cubicBezTo>
                <a:cubicBezTo>
                  <a:pt x="319919" y="1694779"/>
                  <a:pt x="310243" y="1746184"/>
                  <a:pt x="321733" y="1766746"/>
                </a:cubicBezTo>
                <a:cubicBezTo>
                  <a:pt x="333224" y="1787308"/>
                  <a:pt x="368300" y="1783075"/>
                  <a:pt x="383419" y="1803032"/>
                </a:cubicBezTo>
                <a:cubicBezTo>
                  <a:pt x="398538" y="1822989"/>
                  <a:pt x="395514" y="1857461"/>
                  <a:pt x="412447" y="1886489"/>
                </a:cubicBezTo>
                <a:cubicBezTo>
                  <a:pt x="429380" y="1915517"/>
                  <a:pt x="472319" y="1954222"/>
                  <a:pt x="485019" y="1977203"/>
                </a:cubicBezTo>
                <a:cubicBezTo>
                  <a:pt x="497719" y="2000184"/>
                  <a:pt x="479576" y="2009861"/>
                  <a:pt x="488647" y="2024375"/>
                </a:cubicBezTo>
                <a:cubicBezTo>
                  <a:pt x="497718" y="2038889"/>
                  <a:pt x="525538" y="2041308"/>
                  <a:pt x="539447" y="2064289"/>
                </a:cubicBezTo>
                <a:cubicBezTo>
                  <a:pt x="553357" y="2087270"/>
                  <a:pt x="566661" y="2130208"/>
                  <a:pt x="572104" y="2162260"/>
                </a:cubicBezTo>
                <a:cubicBezTo>
                  <a:pt x="577547" y="2194312"/>
                  <a:pt x="563032" y="2219712"/>
                  <a:pt x="572104" y="2256603"/>
                </a:cubicBezTo>
                <a:cubicBezTo>
                  <a:pt x="581176" y="2293494"/>
                  <a:pt x="610809" y="2356994"/>
                  <a:pt x="626533" y="2383603"/>
                </a:cubicBezTo>
                <a:cubicBezTo>
                  <a:pt x="642257" y="2410212"/>
                  <a:pt x="658585" y="2401746"/>
                  <a:pt x="666447" y="2416260"/>
                </a:cubicBezTo>
                <a:cubicBezTo>
                  <a:pt x="674309" y="2430774"/>
                  <a:pt x="658585" y="2450127"/>
                  <a:pt x="673704" y="2470689"/>
                </a:cubicBezTo>
                <a:cubicBezTo>
                  <a:pt x="688823" y="2491251"/>
                  <a:pt x="735390" y="2511813"/>
                  <a:pt x="757161" y="2539632"/>
                </a:cubicBezTo>
                <a:cubicBezTo>
                  <a:pt x="778933" y="2567451"/>
                  <a:pt x="792843" y="2606155"/>
                  <a:pt x="804333" y="2637603"/>
                </a:cubicBezTo>
                <a:cubicBezTo>
                  <a:pt x="815823" y="2669051"/>
                  <a:pt x="830337" y="2717432"/>
                  <a:pt x="826104" y="2728318"/>
                </a:cubicBezTo>
                <a:cubicBezTo>
                  <a:pt x="821871" y="2739204"/>
                  <a:pt x="797076" y="2719851"/>
                  <a:pt x="778933" y="2702918"/>
                </a:cubicBezTo>
                <a:cubicBezTo>
                  <a:pt x="760790" y="2685985"/>
                  <a:pt x="739623" y="2647885"/>
                  <a:pt x="717247" y="2626718"/>
                </a:cubicBezTo>
                <a:cubicBezTo>
                  <a:pt x="694871" y="2605551"/>
                  <a:pt x="662214" y="2592851"/>
                  <a:pt x="644676" y="2575918"/>
                </a:cubicBezTo>
                <a:cubicBezTo>
                  <a:pt x="627138" y="2558985"/>
                  <a:pt x="627138" y="2540842"/>
                  <a:pt x="612019" y="2525118"/>
                </a:cubicBezTo>
                <a:cubicBezTo>
                  <a:pt x="596900" y="2509394"/>
                  <a:pt x="573918" y="2497299"/>
                  <a:pt x="553961" y="2481575"/>
                </a:cubicBezTo>
                <a:cubicBezTo>
                  <a:pt x="534004" y="2465851"/>
                  <a:pt x="492276" y="2430775"/>
                  <a:pt x="492276" y="2430775"/>
                </a:cubicBezTo>
                <a:cubicBezTo>
                  <a:pt x="475948" y="2407794"/>
                  <a:pt x="450547" y="2383602"/>
                  <a:pt x="434218" y="2361831"/>
                </a:cubicBezTo>
                <a:cubicBezTo>
                  <a:pt x="417889" y="2340060"/>
                  <a:pt x="398537" y="2322522"/>
                  <a:pt x="394304" y="2300146"/>
                </a:cubicBezTo>
                <a:cubicBezTo>
                  <a:pt x="390071" y="2277770"/>
                  <a:pt x="410029" y="2243904"/>
                  <a:pt x="408819" y="2227575"/>
                </a:cubicBezTo>
                <a:cubicBezTo>
                  <a:pt x="407610" y="2211247"/>
                  <a:pt x="403376" y="2203989"/>
                  <a:pt x="387047" y="2202175"/>
                </a:cubicBezTo>
                <a:cubicBezTo>
                  <a:pt x="370718" y="2200361"/>
                  <a:pt x="327176" y="2214875"/>
                  <a:pt x="310847" y="2216689"/>
                </a:cubicBezTo>
                <a:cubicBezTo>
                  <a:pt x="294518" y="2218503"/>
                  <a:pt x="291495" y="2205803"/>
                  <a:pt x="289076" y="2213060"/>
                </a:cubicBezTo>
                <a:cubicBezTo>
                  <a:pt x="286657" y="2220317"/>
                  <a:pt x="292705" y="2243905"/>
                  <a:pt x="296333" y="2260233"/>
                </a:cubicBezTo>
                <a:cubicBezTo>
                  <a:pt x="299961" y="2276561"/>
                  <a:pt x="309638" y="2295913"/>
                  <a:pt x="310847" y="2311032"/>
                </a:cubicBezTo>
                <a:cubicBezTo>
                  <a:pt x="312056" y="2326151"/>
                  <a:pt x="304799" y="2335827"/>
                  <a:pt x="303590" y="2350946"/>
                </a:cubicBezTo>
                <a:cubicBezTo>
                  <a:pt x="302381" y="2366065"/>
                  <a:pt x="295123" y="2392070"/>
                  <a:pt x="303590" y="2401746"/>
                </a:cubicBezTo>
                <a:cubicBezTo>
                  <a:pt x="312057" y="2411422"/>
                  <a:pt x="342295" y="2410212"/>
                  <a:pt x="354390" y="2409003"/>
                </a:cubicBezTo>
                <a:cubicBezTo>
                  <a:pt x="366485" y="2407794"/>
                  <a:pt x="367090" y="2390860"/>
                  <a:pt x="376161" y="2394489"/>
                </a:cubicBezTo>
                <a:cubicBezTo>
                  <a:pt x="385233" y="2398118"/>
                  <a:pt x="387652" y="2418075"/>
                  <a:pt x="408819" y="2430775"/>
                </a:cubicBezTo>
                <a:cubicBezTo>
                  <a:pt x="429986" y="2443475"/>
                  <a:pt x="481994" y="2457384"/>
                  <a:pt x="503161" y="2470689"/>
                </a:cubicBezTo>
                <a:cubicBezTo>
                  <a:pt x="524328" y="2483994"/>
                  <a:pt x="522514" y="2496089"/>
                  <a:pt x="535819" y="2510603"/>
                </a:cubicBezTo>
                <a:cubicBezTo>
                  <a:pt x="549124" y="2525117"/>
                  <a:pt x="579362" y="2543866"/>
                  <a:pt x="582990" y="2557775"/>
                </a:cubicBezTo>
                <a:cubicBezTo>
                  <a:pt x="586618" y="2571684"/>
                  <a:pt x="572104" y="2587408"/>
                  <a:pt x="557590" y="2594060"/>
                </a:cubicBezTo>
                <a:cubicBezTo>
                  <a:pt x="543076" y="2600712"/>
                  <a:pt x="501347" y="2579546"/>
                  <a:pt x="495904" y="2597689"/>
                </a:cubicBezTo>
                <a:cubicBezTo>
                  <a:pt x="490461" y="2615832"/>
                  <a:pt x="511628" y="2674495"/>
                  <a:pt x="524933" y="2702919"/>
                </a:cubicBezTo>
                <a:cubicBezTo>
                  <a:pt x="538238" y="2731343"/>
                  <a:pt x="550333" y="2749486"/>
                  <a:pt x="575733" y="2768233"/>
                </a:cubicBezTo>
                <a:cubicBezTo>
                  <a:pt x="601133" y="2786981"/>
                  <a:pt x="653841" y="2795019"/>
                  <a:pt x="677333" y="2815404"/>
                </a:cubicBezTo>
                <a:cubicBezTo>
                  <a:pt x="719572" y="2861189"/>
                  <a:pt x="719802" y="2863506"/>
                  <a:pt x="727570" y="2872401"/>
                </a:cubicBezTo>
              </a:path>
            </a:pathLst>
          </a:cu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a:p>
        </p:txBody>
      </p:sp>
      <p:sp>
        <p:nvSpPr>
          <p:cNvPr id="267" name="Rettangolo 266"/>
          <p:cNvSpPr/>
          <p:nvPr/>
        </p:nvSpPr>
        <p:spPr bwMode="auto">
          <a:xfrm>
            <a:off x="720725" y="5057775"/>
            <a:ext cx="479425" cy="144463"/>
          </a:xfrm>
          <a:prstGeom prst="rect">
            <a:avLst/>
          </a:prstGeom>
          <a:solidFill>
            <a:schemeClr val="bg1">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dirty="0"/>
          </a:p>
        </p:txBody>
      </p:sp>
      <p:sp>
        <p:nvSpPr>
          <p:cNvPr id="268" name="Figura a mano libera 267"/>
          <p:cNvSpPr/>
          <p:nvPr/>
        </p:nvSpPr>
        <p:spPr bwMode="auto">
          <a:xfrm>
            <a:off x="727075" y="5133975"/>
            <a:ext cx="473075" cy="0"/>
          </a:xfrm>
          <a:custGeom>
            <a:avLst/>
            <a:gdLst>
              <a:gd name="connsiteX0" fmla="*/ 0 w 474133"/>
              <a:gd name="connsiteY0" fmla="*/ 0 h 0"/>
              <a:gd name="connsiteX1" fmla="*/ 474133 w 474133"/>
              <a:gd name="connsiteY1" fmla="*/ 0 h 0"/>
            </a:gdLst>
            <a:ahLst/>
            <a:cxnLst>
              <a:cxn ang="0">
                <a:pos x="connsiteX0" y="connsiteY0"/>
              </a:cxn>
              <a:cxn ang="0">
                <a:pos x="connsiteX1" y="connsiteY1"/>
              </a:cxn>
            </a:cxnLst>
            <a:rect l="l" t="t" r="r" b="b"/>
            <a:pathLst>
              <a:path w="474133">
                <a:moveTo>
                  <a:pt x="0" y="0"/>
                </a:moveTo>
                <a:lnTo>
                  <a:pt x="474133" y="0"/>
                </a:lnTo>
              </a:path>
            </a:pathLst>
          </a:cu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a:p>
        </p:txBody>
      </p:sp>
      <p:sp>
        <p:nvSpPr>
          <p:cNvPr id="37902" name="CasellaDiTesto 473"/>
          <p:cNvSpPr txBox="1">
            <a:spLocks noChangeArrowheads="1"/>
          </p:cNvSpPr>
          <p:nvPr/>
        </p:nvSpPr>
        <p:spPr bwMode="auto">
          <a:xfrm>
            <a:off x="1223963" y="5006975"/>
            <a:ext cx="112077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a:latin typeface="Arial" charset="0"/>
              </a:rPr>
              <a:t>Confini provinciali</a:t>
            </a:r>
          </a:p>
        </p:txBody>
      </p:sp>
      <p:sp>
        <p:nvSpPr>
          <p:cNvPr id="37903" name="CasellaDiTesto 34"/>
          <p:cNvSpPr txBox="1">
            <a:spLocks noChangeArrowheads="1"/>
          </p:cNvSpPr>
          <p:nvPr/>
        </p:nvSpPr>
        <p:spPr bwMode="auto">
          <a:xfrm>
            <a:off x="4394200" y="1166813"/>
            <a:ext cx="50419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000" b="1" dirty="0" smtClean="0">
                <a:latin typeface="Arial" charset="0"/>
              </a:rPr>
              <a:t>Ozieri (SS)</a:t>
            </a:r>
            <a:endParaRPr lang="it-IT" altLang="it-IT" sz="800" i="1" dirty="0">
              <a:latin typeface="Arial" charset="0"/>
            </a:endParaRPr>
          </a:p>
        </p:txBody>
      </p:sp>
      <p:sp>
        <p:nvSpPr>
          <p:cNvPr id="159" name="Rettangolo 158"/>
          <p:cNvSpPr/>
          <p:nvPr/>
        </p:nvSpPr>
        <p:spPr>
          <a:xfrm>
            <a:off x="4479925" y="1412875"/>
            <a:ext cx="4968875" cy="2952750"/>
          </a:xfrm>
          <a:prstGeom prst="rect">
            <a:avLst/>
          </a:prstGeom>
          <a:solidFill>
            <a:schemeClr val="bg1">
              <a:lumMod val="8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5139" name="CasellaDiTesto 164"/>
          <p:cNvSpPr txBox="1">
            <a:spLocks noChangeArrowheads="1"/>
          </p:cNvSpPr>
          <p:nvPr/>
        </p:nvSpPr>
        <p:spPr bwMode="auto">
          <a:xfrm>
            <a:off x="4622800" y="1511300"/>
            <a:ext cx="4681538" cy="2400300"/>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defRPr/>
            </a:pPr>
            <a:r>
              <a:rPr lang="it-IT" altLang="it-IT" sz="1000" i="1" dirty="0" smtClean="0">
                <a:solidFill>
                  <a:srgbClr val="FF0000"/>
                </a:solidFill>
              </a:rPr>
              <a:t>Rappresentazione grafica ambito comunale di riferimento.</a:t>
            </a:r>
          </a:p>
          <a:p>
            <a:pPr algn="just" eaLnBrk="1" hangingPunct="1">
              <a:defRPr/>
            </a:pPr>
            <a:endParaRPr lang="it-IT" altLang="it-IT" sz="1000" i="1" dirty="0" smtClean="0">
              <a:solidFill>
                <a:srgbClr val="FF0000"/>
              </a:solidFill>
            </a:endParaRPr>
          </a:p>
          <a:p>
            <a:pPr algn="just" eaLnBrk="1" hangingPunct="1">
              <a:defRPr/>
            </a:pPr>
            <a:r>
              <a:rPr lang="it-IT" altLang="it-IT" sz="1000" i="1" dirty="0" smtClean="0">
                <a:solidFill>
                  <a:srgbClr val="FF0000"/>
                </a:solidFill>
              </a:rPr>
              <a:t>In evidenza quanto esplicitato in </a:t>
            </a:r>
            <a:r>
              <a:rPr lang="it-IT" altLang="it-IT" sz="1000" dirty="0" smtClean="0">
                <a:solidFill>
                  <a:srgbClr val="FF0000"/>
                </a:solidFill>
              </a:rPr>
              <a:t>LEGENDA</a:t>
            </a:r>
            <a:r>
              <a:rPr lang="it-IT" altLang="it-IT" sz="1000" i="1" dirty="0" smtClean="0">
                <a:solidFill>
                  <a:srgbClr val="FF0000"/>
                </a:solidFill>
              </a:rPr>
              <a:t>, es:</a:t>
            </a:r>
          </a:p>
          <a:p>
            <a:pPr marL="171450" indent="-171450" algn="just" eaLnBrk="1" hangingPunct="1">
              <a:buFont typeface="Arial" panose="020B0604020202020204" pitchFamily="34" charset="0"/>
              <a:buChar char="•"/>
              <a:defRPr/>
            </a:pPr>
            <a:r>
              <a:rPr lang="it-IT" altLang="it-IT" sz="1000" i="1" dirty="0" smtClean="0">
                <a:solidFill>
                  <a:srgbClr val="FF0000"/>
                </a:solidFill>
              </a:rPr>
              <a:t>Strade comunali</a:t>
            </a:r>
          </a:p>
          <a:p>
            <a:pPr marL="171450" indent="-171450" algn="just" eaLnBrk="1" hangingPunct="1">
              <a:buFont typeface="Arial" panose="020B0604020202020204" pitchFamily="34" charset="0"/>
              <a:buChar char="•"/>
              <a:defRPr/>
            </a:pPr>
            <a:r>
              <a:rPr lang="it-IT" altLang="it-IT" sz="1000" i="1" dirty="0" smtClean="0">
                <a:solidFill>
                  <a:srgbClr val="FF0000"/>
                </a:solidFill>
              </a:rPr>
              <a:t>Strade provinciali</a:t>
            </a:r>
          </a:p>
          <a:p>
            <a:pPr marL="171450" indent="-171450" algn="just" eaLnBrk="1" hangingPunct="1">
              <a:buFont typeface="Arial" panose="020B0604020202020204" pitchFamily="34" charset="0"/>
              <a:buChar char="•"/>
              <a:defRPr/>
            </a:pPr>
            <a:r>
              <a:rPr lang="it-IT" altLang="it-IT" sz="1000" i="1" dirty="0" smtClean="0">
                <a:solidFill>
                  <a:srgbClr val="FF0000"/>
                </a:solidFill>
              </a:rPr>
              <a:t>Strade statali</a:t>
            </a:r>
          </a:p>
          <a:p>
            <a:pPr marL="171450" indent="-171450" algn="just" eaLnBrk="1" hangingPunct="1">
              <a:buFont typeface="Arial" panose="020B0604020202020204" pitchFamily="34" charset="0"/>
              <a:buChar char="•"/>
              <a:defRPr/>
            </a:pPr>
            <a:r>
              <a:rPr lang="it-IT" altLang="it-IT" sz="1000" i="1" dirty="0" smtClean="0">
                <a:solidFill>
                  <a:srgbClr val="FF0000"/>
                </a:solidFill>
              </a:rPr>
              <a:t>Autostrade</a:t>
            </a:r>
          </a:p>
          <a:p>
            <a:pPr marL="171450" indent="-171450" algn="just" eaLnBrk="1" hangingPunct="1">
              <a:buFont typeface="Arial" panose="020B0604020202020204" pitchFamily="34" charset="0"/>
              <a:buChar char="•"/>
              <a:defRPr/>
            </a:pPr>
            <a:r>
              <a:rPr lang="it-IT" altLang="it-IT" sz="1000" i="1" dirty="0" smtClean="0">
                <a:solidFill>
                  <a:srgbClr val="FF0000"/>
                </a:solidFill>
              </a:rPr>
              <a:t>Porti</a:t>
            </a:r>
          </a:p>
          <a:p>
            <a:pPr marL="171450" indent="-171450" algn="just" eaLnBrk="1" hangingPunct="1">
              <a:buFont typeface="Arial" panose="020B0604020202020204" pitchFamily="34" charset="0"/>
              <a:buChar char="•"/>
              <a:defRPr/>
            </a:pPr>
            <a:r>
              <a:rPr lang="it-IT" altLang="it-IT" sz="1000" i="1" dirty="0" smtClean="0">
                <a:solidFill>
                  <a:srgbClr val="FF0000"/>
                </a:solidFill>
              </a:rPr>
              <a:t>Aeroporti</a:t>
            </a:r>
          </a:p>
          <a:p>
            <a:pPr marL="171450" indent="-171450" algn="just" eaLnBrk="1" hangingPunct="1">
              <a:buFont typeface="Arial" panose="020B0604020202020204" pitchFamily="34" charset="0"/>
              <a:buChar char="•"/>
              <a:defRPr/>
            </a:pPr>
            <a:r>
              <a:rPr lang="it-IT" altLang="it-IT" sz="1000" i="1" dirty="0" smtClean="0">
                <a:solidFill>
                  <a:srgbClr val="FF0000"/>
                </a:solidFill>
              </a:rPr>
              <a:t>Interporti</a:t>
            </a:r>
          </a:p>
          <a:p>
            <a:pPr marL="171450" indent="-171450" algn="just" eaLnBrk="1" hangingPunct="1">
              <a:buFont typeface="Arial" panose="020B0604020202020204" pitchFamily="34" charset="0"/>
              <a:buChar char="•"/>
              <a:defRPr/>
            </a:pPr>
            <a:r>
              <a:rPr lang="it-IT" altLang="it-IT" sz="1000" i="1" dirty="0" smtClean="0">
                <a:solidFill>
                  <a:srgbClr val="FF0000"/>
                </a:solidFill>
              </a:rPr>
              <a:t> centri urbani - Comuni</a:t>
            </a:r>
          </a:p>
          <a:p>
            <a:pPr marL="171450" indent="-171450" algn="just" eaLnBrk="1" hangingPunct="1">
              <a:buFont typeface="Arial" panose="020B0604020202020204" pitchFamily="34" charset="0"/>
              <a:buChar char="•"/>
              <a:defRPr/>
            </a:pPr>
            <a:r>
              <a:rPr lang="it-IT" altLang="it-IT" sz="1000" i="1" dirty="0" smtClean="0">
                <a:solidFill>
                  <a:srgbClr val="FF0000"/>
                </a:solidFill>
              </a:rPr>
              <a:t>Province</a:t>
            </a:r>
          </a:p>
          <a:p>
            <a:pPr marL="171450" indent="-171450" algn="just" eaLnBrk="1" hangingPunct="1">
              <a:buFont typeface="Arial" panose="020B0604020202020204" pitchFamily="34" charset="0"/>
              <a:buChar char="•"/>
              <a:defRPr/>
            </a:pPr>
            <a:r>
              <a:rPr lang="it-IT" altLang="it-IT" sz="1000" i="1" dirty="0" smtClean="0">
                <a:solidFill>
                  <a:srgbClr val="FF0000"/>
                </a:solidFill>
              </a:rPr>
              <a:t>Confini provinciali</a:t>
            </a:r>
          </a:p>
          <a:p>
            <a:pPr marL="171450" indent="-171450" algn="just" eaLnBrk="1" hangingPunct="1">
              <a:buFont typeface="Arial" panose="020B0604020202020204" pitchFamily="34" charset="0"/>
              <a:buChar char="•"/>
              <a:defRPr/>
            </a:pPr>
            <a:r>
              <a:rPr lang="it-IT" altLang="it-IT" sz="1000" i="1" dirty="0" smtClean="0">
                <a:solidFill>
                  <a:srgbClr val="FF0000"/>
                </a:solidFill>
              </a:rPr>
              <a:t>etc. ….</a:t>
            </a:r>
          </a:p>
          <a:p>
            <a:pPr marL="171450" indent="-171450" algn="just" eaLnBrk="1" hangingPunct="1">
              <a:buFont typeface="Arial" panose="020B0604020202020204" pitchFamily="34" charset="0"/>
              <a:buChar char="•"/>
              <a:defRPr/>
            </a:pPr>
            <a:endParaRPr lang="it-IT" altLang="it-IT" sz="1000" i="1" dirty="0" smtClean="0">
              <a:solidFill>
                <a:srgbClr val="FF0000"/>
              </a:solidFill>
            </a:endParaRPr>
          </a:p>
        </p:txBody>
      </p:sp>
      <p:pic>
        <p:nvPicPr>
          <p:cNvPr id="2" name="Immagin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9925" y="1425839"/>
            <a:ext cx="4981576" cy="2939786"/>
          </a:xfrm>
          <a:prstGeom prst="rect">
            <a:avLst/>
          </a:prstGeom>
        </p:spPr>
      </p:pic>
      <p:sp>
        <p:nvSpPr>
          <p:cNvPr id="58" name="Ovale 21"/>
          <p:cNvSpPr>
            <a:spLocks noChangeAspect="1" noChangeArrowheads="1"/>
          </p:cNvSpPr>
          <p:nvPr/>
        </p:nvSpPr>
        <p:spPr bwMode="auto">
          <a:xfrm>
            <a:off x="7041232" y="3325461"/>
            <a:ext cx="71437" cy="73025"/>
          </a:xfrm>
          <a:prstGeom prst="ellipse">
            <a:avLst/>
          </a:prstGeom>
          <a:solidFill>
            <a:schemeClr val="tx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60" name="Rettangolo 59"/>
          <p:cNvSpPr>
            <a:spLocks noChangeAspect="1"/>
          </p:cNvSpPr>
          <p:nvPr/>
        </p:nvSpPr>
        <p:spPr bwMode="auto">
          <a:xfrm>
            <a:off x="6969224" y="3237483"/>
            <a:ext cx="273050" cy="26352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61" name="Ovale 21"/>
          <p:cNvSpPr>
            <a:spLocks noChangeAspect="1" noChangeArrowheads="1"/>
          </p:cNvSpPr>
          <p:nvPr/>
        </p:nvSpPr>
        <p:spPr bwMode="auto">
          <a:xfrm>
            <a:off x="5313610" y="2564904"/>
            <a:ext cx="71438" cy="71438"/>
          </a:xfrm>
          <a:prstGeom prst="ellipse">
            <a:avLst/>
          </a:prstGeom>
          <a:solidFill>
            <a:schemeClr val="accent1">
              <a:lumMod val="50000"/>
            </a:schemeClr>
          </a:solidFill>
          <a:ln w="9525" algn="ctr">
            <a:solidFill>
              <a:srgbClr val="00B0F0"/>
            </a:solidFill>
            <a:round/>
            <a:headEnd/>
            <a:tailEnd/>
          </a:ln>
        </p:spPr>
        <p:txBody>
          <a:bodyPr wrap="none" anchor="ctr"/>
          <a:lstStyle/>
          <a:p>
            <a:pPr>
              <a:defRPr/>
            </a:pPr>
            <a:endParaRPr lang="it-IT" sz="700" b="1">
              <a:solidFill>
                <a:srgbClr val="000000"/>
              </a:solidFill>
            </a:endParaRPr>
          </a:p>
        </p:txBody>
      </p:sp>
      <p:sp>
        <p:nvSpPr>
          <p:cNvPr id="62" name="Ovale 21"/>
          <p:cNvSpPr>
            <a:spLocks noChangeAspect="1" noChangeArrowheads="1"/>
          </p:cNvSpPr>
          <p:nvPr/>
        </p:nvSpPr>
        <p:spPr bwMode="auto">
          <a:xfrm>
            <a:off x="8337376" y="2132856"/>
            <a:ext cx="71438" cy="71438"/>
          </a:xfrm>
          <a:prstGeom prst="ellipse">
            <a:avLst/>
          </a:prstGeom>
          <a:solidFill>
            <a:schemeClr val="accent1">
              <a:lumMod val="50000"/>
            </a:schemeClr>
          </a:solidFill>
          <a:ln w="9525" algn="ctr">
            <a:solidFill>
              <a:srgbClr val="00B0F0"/>
            </a:solidFill>
            <a:round/>
            <a:headEnd/>
            <a:tailEnd/>
          </a:ln>
        </p:spPr>
        <p:txBody>
          <a:bodyPr wrap="none" anchor="ctr"/>
          <a:lstStyle/>
          <a:p>
            <a:pPr>
              <a:defRPr/>
            </a:pPr>
            <a:endParaRPr lang="it-IT" sz="700" b="1">
              <a:solidFill>
                <a:srgbClr val="000000"/>
              </a:solidFill>
            </a:endParaRPr>
          </a:p>
        </p:txBody>
      </p:sp>
      <p:pic>
        <p:nvPicPr>
          <p:cNvPr id="6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75811" y="4831193"/>
            <a:ext cx="967979" cy="1146902"/>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65" name="Ovale 64"/>
          <p:cNvSpPr>
            <a:spLocks noChangeAspect="1" noChangeArrowheads="1"/>
          </p:cNvSpPr>
          <p:nvPr/>
        </p:nvSpPr>
        <p:spPr bwMode="auto">
          <a:xfrm>
            <a:off x="8865514" y="5138737"/>
            <a:ext cx="100013" cy="100013"/>
          </a:xfrm>
          <a:prstGeom prst="ellipse">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900"/>
          </a:p>
        </p:txBody>
      </p:sp>
      <p:sp>
        <p:nvSpPr>
          <p:cNvPr id="4" name="Rettangolo 3"/>
          <p:cNvSpPr/>
          <p:nvPr/>
        </p:nvSpPr>
        <p:spPr>
          <a:xfrm>
            <a:off x="4443886" y="3244334"/>
            <a:ext cx="184731" cy="369332"/>
          </a:xfrm>
          <a:prstGeom prst="rect">
            <a:avLst/>
          </a:prstGeom>
        </p:spPr>
        <p:txBody>
          <a:bodyPr wrap="none">
            <a:spAutoFit/>
          </a:bodyPr>
          <a:lstStyle/>
          <a:p>
            <a:endParaRPr lang="it-IT"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 Box 4"/>
          <p:cNvSpPr txBox="1">
            <a:spLocks noChangeArrowheads="1"/>
          </p:cNvSpPr>
          <p:nvPr/>
        </p:nvSpPr>
        <p:spPr bwMode="auto">
          <a:xfrm>
            <a:off x="50800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smtClean="0">
                <a:solidFill>
                  <a:srgbClr val="669900"/>
                </a:solidFill>
                <a:latin typeface="Swis721 Lt BT" pitchFamily="34" charset="0"/>
              </a:rPr>
              <a:t>2. </a:t>
            </a:r>
            <a:r>
              <a:rPr lang="it-IT" altLang="it-IT" sz="2200" b="1" dirty="0">
                <a:solidFill>
                  <a:srgbClr val="669900"/>
                </a:solidFill>
                <a:latin typeface="Swis721 Lt BT" pitchFamily="34" charset="0"/>
              </a:rPr>
              <a:t>Immobile</a:t>
            </a:r>
          </a:p>
        </p:txBody>
      </p:sp>
      <p:sp>
        <p:nvSpPr>
          <p:cNvPr id="38916" name="Rettangolo 5"/>
          <p:cNvSpPr>
            <a:spLocks noChangeArrowheads="1"/>
          </p:cNvSpPr>
          <p:nvPr/>
        </p:nvSpPr>
        <p:spPr bwMode="auto">
          <a:xfrm>
            <a:off x="503238" y="1044575"/>
            <a:ext cx="42338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a:latin typeface="Arial" charset="0"/>
                <a:cs typeface="Arial" charset="0"/>
              </a:rPr>
              <a:t>2</a:t>
            </a:r>
            <a:r>
              <a:rPr lang="it-IT" altLang="it-IT" sz="1400" dirty="0" smtClean="0">
                <a:latin typeface="Arial" charset="0"/>
                <a:cs typeface="Arial" charset="0"/>
              </a:rPr>
              <a:t>.2 </a:t>
            </a:r>
            <a:r>
              <a:rPr lang="it-IT" altLang="it-IT" sz="1400" dirty="0">
                <a:latin typeface="Arial" charset="0"/>
                <a:cs typeface="Arial" charset="0"/>
              </a:rPr>
              <a:t>Inquadramento tecnico-amministrativo</a:t>
            </a:r>
          </a:p>
        </p:txBody>
      </p:sp>
      <p:sp>
        <p:nvSpPr>
          <p:cNvPr id="38917" name="Rettangolo 21"/>
          <p:cNvSpPr>
            <a:spLocks noChangeArrowheads="1"/>
          </p:cNvSpPr>
          <p:nvPr/>
        </p:nvSpPr>
        <p:spPr bwMode="auto">
          <a:xfrm>
            <a:off x="488950" y="1341438"/>
            <a:ext cx="8691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200" i="1">
                <a:latin typeface="Arial" charset="0"/>
                <a:cs typeface="Arial" charset="0"/>
              </a:rPr>
              <a:t>Scheda di sintesi</a:t>
            </a:r>
          </a:p>
        </p:txBody>
      </p:sp>
      <p:sp>
        <p:nvSpPr>
          <p:cNvPr id="95" name="Figura a mano libera 94"/>
          <p:cNvSpPr/>
          <p:nvPr/>
        </p:nvSpPr>
        <p:spPr bwMode="auto">
          <a:xfrm>
            <a:off x="5124450" y="2562225"/>
            <a:ext cx="2381250" cy="0"/>
          </a:xfrm>
          <a:custGeom>
            <a:avLst/>
            <a:gdLst>
              <a:gd name="connsiteX0" fmla="*/ 0 w 2381250"/>
              <a:gd name="connsiteY0" fmla="*/ 0 h 0"/>
              <a:gd name="connsiteX1" fmla="*/ 2381250 w 2381250"/>
              <a:gd name="connsiteY1" fmla="*/ 0 h 0"/>
            </a:gdLst>
            <a:ahLst/>
            <a:cxnLst>
              <a:cxn ang="0">
                <a:pos x="connsiteX0" y="connsiteY0"/>
              </a:cxn>
              <a:cxn ang="0">
                <a:pos x="connsiteX1" y="connsiteY1"/>
              </a:cxn>
            </a:cxnLst>
            <a:rect l="l" t="t" r="r" b="b"/>
            <a:pathLst>
              <a:path w="2381250">
                <a:moveTo>
                  <a:pt x="0" y="0"/>
                </a:moveTo>
                <a:lnTo>
                  <a:pt x="2381250" y="0"/>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38921" name="CasellaDiTesto 82"/>
          <p:cNvSpPr txBox="1">
            <a:spLocks noChangeArrowheads="1"/>
          </p:cNvSpPr>
          <p:nvPr/>
        </p:nvSpPr>
        <p:spPr bwMode="auto">
          <a:xfrm>
            <a:off x="5194300" y="2330450"/>
            <a:ext cx="14414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dirty="0">
                <a:latin typeface="Arial" charset="0"/>
              </a:rPr>
              <a:t>COMUNE: </a:t>
            </a:r>
            <a:r>
              <a:rPr lang="it-IT" altLang="it-IT" sz="900" dirty="0" smtClean="0">
                <a:latin typeface="Arial" charset="0"/>
              </a:rPr>
              <a:t>OZIERI (SS)</a:t>
            </a:r>
            <a:endParaRPr lang="it-IT" altLang="it-IT" sz="900" dirty="0">
              <a:latin typeface="Arial" charset="0"/>
            </a:endParaRPr>
          </a:p>
        </p:txBody>
      </p:sp>
      <p:sp>
        <p:nvSpPr>
          <p:cNvPr id="98" name="Figura a mano libera 97"/>
          <p:cNvSpPr/>
          <p:nvPr/>
        </p:nvSpPr>
        <p:spPr bwMode="auto">
          <a:xfrm>
            <a:off x="5129213" y="2803525"/>
            <a:ext cx="2371725" cy="6350"/>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Lst>
            <a:ahLst/>
            <a:cxnLst>
              <a:cxn ang="0">
                <a:pos x="connsiteX0" y="connsiteY0"/>
              </a:cxn>
              <a:cxn ang="0">
                <a:pos x="connsiteX1" y="connsiteY1"/>
              </a:cxn>
            </a:cxnLst>
            <a:rect l="l" t="t" r="r" b="b"/>
            <a:pathLst>
              <a:path w="10036" h="10000">
                <a:moveTo>
                  <a:pt x="0" y="0"/>
                </a:moveTo>
                <a:lnTo>
                  <a:pt x="10036" y="10000"/>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100" name="Figura a mano libera 99"/>
          <p:cNvSpPr/>
          <p:nvPr/>
        </p:nvSpPr>
        <p:spPr bwMode="auto">
          <a:xfrm>
            <a:off x="5132388" y="3176588"/>
            <a:ext cx="2371725" cy="4762"/>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Lst>
            <a:ahLst/>
            <a:cxnLst>
              <a:cxn ang="0">
                <a:pos x="connsiteX0" y="connsiteY0"/>
              </a:cxn>
              <a:cxn ang="0">
                <a:pos x="connsiteX1" y="connsiteY1"/>
              </a:cxn>
            </a:cxnLst>
            <a:rect l="l" t="t" r="r" b="b"/>
            <a:pathLst>
              <a:path w="10036" h="10000">
                <a:moveTo>
                  <a:pt x="0" y="0"/>
                </a:moveTo>
                <a:lnTo>
                  <a:pt x="10036" y="10000"/>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38925" name="CasellaDiTesto 118"/>
          <p:cNvSpPr txBox="1">
            <a:spLocks noChangeArrowheads="1"/>
          </p:cNvSpPr>
          <p:nvPr/>
        </p:nvSpPr>
        <p:spPr bwMode="auto">
          <a:xfrm>
            <a:off x="5230813" y="2808288"/>
            <a:ext cx="19928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dirty="0">
                <a:latin typeface="Arial" charset="0"/>
              </a:rPr>
              <a:t>INDIRIZZO</a:t>
            </a:r>
            <a:r>
              <a:rPr lang="it-IT" altLang="it-IT" sz="900" dirty="0" smtClean="0">
                <a:latin typeface="Arial" charset="0"/>
              </a:rPr>
              <a:t>: </a:t>
            </a:r>
          </a:p>
          <a:p>
            <a:pPr eaLnBrk="1" hangingPunct="1">
              <a:spcBef>
                <a:spcPct val="0"/>
              </a:spcBef>
              <a:buFontTx/>
              <a:buNone/>
            </a:pPr>
            <a:r>
              <a:rPr lang="it-IT" altLang="it-IT" sz="900" dirty="0" smtClean="0">
                <a:latin typeface="Arial" charset="0"/>
              </a:rPr>
              <a:t>Via Conte Camillo Benso di Cavour</a:t>
            </a:r>
            <a:endParaRPr lang="it-IT" altLang="it-IT" sz="900" dirty="0">
              <a:latin typeface="Arial" charset="0"/>
            </a:endParaRPr>
          </a:p>
        </p:txBody>
      </p:sp>
      <p:sp>
        <p:nvSpPr>
          <p:cNvPr id="38926" name="CasellaDiTesto 107"/>
          <p:cNvSpPr txBox="1">
            <a:spLocks noChangeArrowheads="1"/>
          </p:cNvSpPr>
          <p:nvPr/>
        </p:nvSpPr>
        <p:spPr bwMode="auto">
          <a:xfrm>
            <a:off x="5221288" y="3168650"/>
            <a:ext cx="226241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000" dirty="0">
                <a:latin typeface="Arial" charset="0"/>
              </a:rPr>
              <a:t>COORDINATE GEORIFERITE:</a:t>
            </a:r>
          </a:p>
          <a:p>
            <a:pPr eaLnBrk="1" hangingPunct="1">
              <a:spcBef>
                <a:spcPct val="0"/>
              </a:spcBef>
              <a:buNone/>
            </a:pPr>
            <a:r>
              <a:rPr lang="it-IT" sz="1000" dirty="0" smtClean="0">
                <a:latin typeface="Browallia New" pitchFamily="34" charset="-34"/>
                <a:ea typeface="Dotum" pitchFamily="34" charset="-127"/>
                <a:cs typeface="Browallia New" pitchFamily="34" charset="-34"/>
              </a:rPr>
              <a:t>Latitudine     40°34'28.48"N</a:t>
            </a:r>
            <a:r>
              <a:rPr lang="it-IT" sz="1000" dirty="0">
                <a:latin typeface="Browallia New" pitchFamily="34" charset="-34"/>
                <a:ea typeface="Dotum" pitchFamily="34" charset="-127"/>
                <a:cs typeface="Browallia New" pitchFamily="34" charset="-34"/>
              </a:rPr>
              <a:t>, </a:t>
            </a:r>
            <a:endParaRPr lang="it-IT" sz="1000" dirty="0" smtClean="0">
              <a:latin typeface="Browallia New" pitchFamily="34" charset="-34"/>
              <a:ea typeface="Dotum" pitchFamily="34" charset="-127"/>
              <a:cs typeface="Browallia New" pitchFamily="34" charset="-34"/>
            </a:endParaRPr>
          </a:p>
          <a:p>
            <a:pPr eaLnBrk="1" hangingPunct="1">
              <a:spcBef>
                <a:spcPct val="0"/>
              </a:spcBef>
              <a:buNone/>
            </a:pPr>
            <a:r>
              <a:rPr lang="it-IT" sz="1000" dirty="0" smtClean="0">
                <a:latin typeface="Browallia New" pitchFamily="34" charset="-34"/>
                <a:ea typeface="Dotum" pitchFamily="34" charset="-127"/>
                <a:cs typeface="Browallia New" pitchFamily="34" charset="-34"/>
              </a:rPr>
              <a:t>Longitudine  </a:t>
            </a:r>
            <a:r>
              <a:rPr lang="it-IT" sz="1000" dirty="0">
                <a:latin typeface="Browallia New" pitchFamily="34" charset="-34"/>
                <a:ea typeface="Dotum" pitchFamily="34" charset="-127"/>
                <a:cs typeface="Browallia New" pitchFamily="34" charset="-34"/>
              </a:rPr>
              <a:t>09°0'7.28"E </a:t>
            </a:r>
          </a:p>
          <a:p>
            <a:pPr eaLnBrk="1" hangingPunct="1">
              <a:spcBef>
                <a:spcPct val="0"/>
              </a:spcBef>
              <a:buFontTx/>
              <a:buNone/>
            </a:pPr>
            <a:r>
              <a:rPr lang="it-IT" altLang="it-IT" sz="900" dirty="0" smtClean="0">
                <a:latin typeface="Arial" charset="0"/>
              </a:rPr>
              <a:t> </a:t>
            </a:r>
            <a:endParaRPr lang="it-IT" altLang="it-IT" sz="900" dirty="0">
              <a:latin typeface="Arial" charset="0"/>
            </a:endParaRPr>
          </a:p>
        </p:txBody>
      </p:sp>
      <p:sp>
        <p:nvSpPr>
          <p:cNvPr id="107" name="Figura a mano libera 106"/>
          <p:cNvSpPr/>
          <p:nvPr/>
        </p:nvSpPr>
        <p:spPr bwMode="auto">
          <a:xfrm>
            <a:off x="5126038" y="3941763"/>
            <a:ext cx="2373312" cy="1587"/>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 name="connsiteX0" fmla="*/ 0 w 10064"/>
              <a:gd name="connsiteY0" fmla="*/ 24281 h 24281"/>
              <a:gd name="connsiteX1" fmla="*/ 10064 w 10064"/>
              <a:gd name="connsiteY1" fmla="*/ 0 h 24281"/>
              <a:gd name="connsiteX0" fmla="*/ 0 w 10051"/>
              <a:gd name="connsiteY0" fmla="*/ 0 h 2018"/>
              <a:gd name="connsiteX1" fmla="*/ 10051 w 10051"/>
              <a:gd name="connsiteY1" fmla="*/ 2018 h 2018"/>
            </a:gdLst>
            <a:ahLst/>
            <a:cxnLst>
              <a:cxn ang="0">
                <a:pos x="connsiteX0" y="connsiteY0"/>
              </a:cxn>
              <a:cxn ang="0">
                <a:pos x="connsiteX1" y="connsiteY1"/>
              </a:cxn>
            </a:cxnLst>
            <a:rect l="l" t="t" r="r" b="b"/>
            <a:pathLst>
              <a:path w="10051" h="2018">
                <a:moveTo>
                  <a:pt x="0" y="0"/>
                </a:moveTo>
                <a:lnTo>
                  <a:pt x="10051" y="2018"/>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108" name="Figura a mano libera 107"/>
          <p:cNvSpPr/>
          <p:nvPr/>
        </p:nvSpPr>
        <p:spPr bwMode="auto">
          <a:xfrm>
            <a:off x="5130800" y="4568825"/>
            <a:ext cx="2374900" cy="1588"/>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 name="connsiteX0" fmla="*/ 0 w 10064"/>
              <a:gd name="connsiteY0" fmla="*/ 24281 h 24281"/>
              <a:gd name="connsiteX1" fmla="*/ 10064 w 10064"/>
              <a:gd name="connsiteY1" fmla="*/ 0 h 24281"/>
              <a:gd name="connsiteX0" fmla="*/ 0 w 10051"/>
              <a:gd name="connsiteY0" fmla="*/ 0 h 2018"/>
              <a:gd name="connsiteX1" fmla="*/ 10051 w 10051"/>
              <a:gd name="connsiteY1" fmla="*/ 2018 h 2018"/>
            </a:gdLst>
            <a:ahLst/>
            <a:cxnLst>
              <a:cxn ang="0">
                <a:pos x="connsiteX0" y="connsiteY0"/>
              </a:cxn>
              <a:cxn ang="0">
                <a:pos x="connsiteX1" y="connsiteY1"/>
              </a:cxn>
            </a:cxnLst>
            <a:rect l="l" t="t" r="r" b="b"/>
            <a:pathLst>
              <a:path w="10051" h="2018">
                <a:moveTo>
                  <a:pt x="0" y="0"/>
                </a:moveTo>
                <a:lnTo>
                  <a:pt x="10051" y="2018"/>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109" name="Figura a mano libera 108"/>
          <p:cNvSpPr/>
          <p:nvPr/>
        </p:nvSpPr>
        <p:spPr bwMode="auto">
          <a:xfrm>
            <a:off x="5121275" y="2330450"/>
            <a:ext cx="2381250" cy="0"/>
          </a:xfrm>
          <a:custGeom>
            <a:avLst/>
            <a:gdLst>
              <a:gd name="connsiteX0" fmla="*/ 0 w 2381250"/>
              <a:gd name="connsiteY0" fmla="*/ 0 h 0"/>
              <a:gd name="connsiteX1" fmla="*/ 2381250 w 2381250"/>
              <a:gd name="connsiteY1" fmla="*/ 0 h 0"/>
            </a:gdLst>
            <a:ahLst/>
            <a:cxnLst>
              <a:cxn ang="0">
                <a:pos x="connsiteX0" y="connsiteY0"/>
              </a:cxn>
              <a:cxn ang="0">
                <a:pos x="connsiteX1" y="connsiteY1"/>
              </a:cxn>
            </a:cxnLst>
            <a:rect l="l" t="t" r="r" b="b"/>
            <a:pathLst>
              <a:path w="2381250">
                <a:moveTo>
                  <a:pt x="0" y="0"/>
                </a:moveTo>
                <a:lnTo>
                  <a:pt x="2381250" y="0"/>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38932" name="CasellaDiTesto 82"/>
          <p:cNvSpPr txBox="1">
            <a:spLocks noChangeArrowheads="1"/>
          </p:cNvSpPr>
          <p:nvPr/>
        </p:nvSpPr>
        <p:spPr bwMode="auto">
          <a:xfrm>
            <a:off x="5224463" y="3935413"/>
            <a:ext cx="233634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dirty="0">
                <a:latin typeface="Arial" charset="0"/>
              </a:rPr>
              <a:t>STATO </a:t>
            </a:r>
            <a:r>
              <a:rPr lang="it-IT" altLang="it-IT" sz="900" dirty="0" smtClean="0">
                <a:latin typeface="Arial" charset="0"/>
              </a:rPr>
              <a:t>CONSERVATIVO</a:t>
            </a:r>
            <a:r>
              <a:rPr lang="it-IT" altLang="it-IT" sz="1200" dirty="0" smtClean="0">
                <a:latin typeface="Arial" charset="0"/>
              </a:rPr>
              <a:t>: </a:t>
            </a:r>
            <a:r>
              <a:rPr lang="it-IT" altLang="it-IT" sz="1100" b="1" dirty="0" smtClean="0">
                <a:latin typeface="Arial" charset="0"/>
              </a:rPr>
              <a:t>sufficiente</a:t>
            </a:r>
            <a:r>
              <a:rPr lang="it-IT" altLang="it-IT" sz="1100" dirty="0" smtClean="0">
                <a:solidFill>
                  <a:srgbClr val="FF0000"/>
                </a:solidFill>
                <a:latin typeface="Arial" charset="0"/>
              </a:rPr>
              <a:t> </a:t>
            </a:r>
            <a:endParaRPr lang="it-IT" altLang="it-IT" sz="1100" dirty="0">
              <a:solidFill>
                <a:srgbClr val="FF0000"/>
              </a:solidFill>
              <a:latin typeface="Arial" charset="0"/>
            </a:endParaRPr>
          </a:p>
        </p:txBody>
      </p:sp>
      <p:sp>
        <p:nvSpPr>
          <p:cNvPr id="112" name="Rettangolo 111"/>
          <p:cNvSpPr/>
          <p:nvPr/>
        </p:nvSpPr>
        <p:spPr bwMode="auto">
          <a:xfrm>
            <a:off x="5232400" y="4391025"/>
            <a:ext cx="287338" cy="122238"/>
          </a:xfrm>
          <a:prstGeom prst="rect">
            <a:avLst/>
          </a:prstGeom>
          <a:solidFill>
            <a:schemeClr val="bg1">
              <a:lumMod val="8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900"/>
          </a:p>
        </p:txBody>
      </p:sp>
      <p:sp>
        <p:nvSpPr>
          <p:cNvPr id="38934" name="CasellaDiTesto 114"/>
          <p:cNvSpPr txBox="1">
            <a:spLocks noChangeArrowheads="1"/>
          </p:cNvSpPr>
          <p:nvPr/>
        </p:nvSpPr>
        <p:spPr bwMode="auto">
          <a:xfrm>
            <a:off x="5481638" y="4349750"/>
            <a:ext cx="147989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dirty="0" err="1">
                <a:latin typeface="Arial" charset="0"/>
              </a:rPr>
              <a:t>Sup</a:t>
            </a:r>
            <a:r>
              <a:rPr lang="it-IT" altLang="it-IT" sz="900" dirty="0">
                <a:latin typeface="Arial" charset="0"/>
              </a:rPr>
              <a:t>. lorda       </a:t>
            </a:r>
            <a:r>
              <a:rPr lang="it-IT" altLang="it-IT" sz="900" dirty="0" smtClean="0">
                <a:latin typeface="Arial" charset="0"/>
              </a:rPr>
              <a:t>   540 mq  </a:t>
            </a:r>
            <a:endParaRPr lang="it-IT" altLang="it-IT" sz="900" dirty="0">
              <a:solidFill>
                <a:srgbClr val="FF0000"/>
              </a:solidFill>
              <a:latin typeface="Arial" charset="0"/>
            </a:endParaRPr>
          </a:p>
        </p:txBody>
      </p:sp>
      <p:sp>
        <p:nvSpPr>
          <p:cNvPr id="115" name="Rettangolo 114"/>
          <p:cNvSpPr/>
          <p:nvPr/>
        </p:nvSpPr>
        <p:spPr bwMode="auto">
          <a:xfrm>
            <a:off x="5232400" y="4225925"/>
            <a:ext cx="287338" cy="12065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900"/>
          </a:p>
        </p:txBody>
      </p:sp>
      <p:sp>
        <p:nvSpPr>
          <p:cNvPr id="38936" name="CasellaDiTesto 110"/>
          <p:cNvSpPr txBox="1">
            <a:spLocks noChangeArrowheads="1"/>
          </p:cNvSpPr>
          <p:nvPr/>
        </p:nvSpPr>
        <p:spPr bwMode="auto">
          <a:xfrm>
            <a:off x="5481638" y="4173538"/>
            <a:ext cx="144783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dirty="0" err="1">
                <a:latin typeface="Arial" charset="0"/>
              </a:rPr>
              <a:t>Sup</a:t>
            </a:r>
            <a:r>
              <a:rPr lang="it-IT" altLang="it-IT" sz="900" dirty="0">
                <a:latin typeface="Arial" charset="0"/>
              </a:rPr>
              <a:t>. territoriale </a:t>
            </a:r>
            <a:r>
              <a:rPr lang="it-IT" altLang="it-IT" sz="900" dirty="0" smtClean="0">
                <a:latin typeface="Arial" charset="0"/>
              </a:rPr>
              <a:t> 840 mq </a:t>
            </a:r>
            <a:endParaRPr lang="it-IT" altLang="it-IT" sz="900" dirty="0">
              <a:solidFill>
                <a:srgbClr val="FF0000"/>
              </a:solidFill>
              <a:latin typeface="Arial" charset="0"/>
            </a:endParaRPr>
          </a:p>
        </p:txBody>
      </p:sp>
      <p:sp>
        <p:nvSpPr>
          <p:cNvPr id="117" name="Figura a mano libera 116"/>
          <p:cNvSpPr/>
          <p:nvPr/>
        </p:nvSpPr>
        <p:spPr bwMode="auto">
          <a:xfrm>
            <a:off x="5132388" y="4568825"/>
            <a:ext cx="2374900" cy="1588"/>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 name="connsiteX0" fmla="*/ 0 w 10064"/>
              <a:gd name="connsiteY0" fmla="*/ 24281 h 24281"/>
              <a:gd name="connsiteX1" fmla="*/ 10064 w 10064"/>
              <a:gd name="connsiteY1" fmla="*/ 0 h 24281"/>
              <a:gd name="connsiteX0" fmla="*/ 0 w 10051"/>
              <a:gd name="connsiteY0" fmla="*/ 0 h 2018"/>
              <a:gd name="connsiteX1" fmla="*/ 10051 w 10051"/>
              <a:gd name="connsiteY1" fmla="*/ 2018 h 2018"/>
            </a:gdLst>
            <a:ahLst/>
            <a:cxnLst>
              <a:cxn ang="0">
                <a:pos x="connsiteX0" y="connsiteY0"/>
              </a:cxn>
              <a:cxn ang="0">
                <a:pos x="connsiteX1" y="connsiteY1"/>
              </a:cxn>
            </a:cxnLst>
            <a:rect l="l" t="t" r="r" b="b"/>
            <a:pathLst>
              <a:path w="10051" h="2018">
                <a:moveTo>
                  <a:pt x="0" y="0"/>
                </a:moveTo>
                <a:lnTo>
                  <a:pt x="10051" y="2018"/>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118" name="Figura a mano libera 117"/>
          <p:cNvSpPr/>
          <p:nvPr/>
        </p:nvSpPr>
        <p:spPr bwMode="auto">
          <a:xfrm>
            <a:off x="5133975" y="4167188"/>
            <a:ext cx="2373313" cy="1587"/>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 name="connsiteX0" fmla="*/ 0 w 10064"/>
              <a:gd name="connsiteY0" fmla="*/ 24281 h 24281"/>
              <a:gd name="connsiteX1" fmla="*/ 10064 w 10064"/>
              <a:gd name="connsiteY1" fmla="*/ 0 h 24281"/>
              <a:gd name="connsiteX0" fmla="*/ 0 w 10051"/>
              <a:gd name="connsiteY0" fmla="*/ 0 h 2018"/>
              <a:gd name="connsiteX1" fmla="*/ 10051 w 10051"/>
              <a:gd name="connsiteY1" fmla="*/ 2018 h 2018"/>
            </a:gdLst>
            <a:ahLst/>
            <a:cxnLst>
              <a:cxn ang="0">
                <a:pos x="connsiteX0" y="connsiteY0"/>
              </a:cxn>
              <a:cxn ang="0">
                <a:pos x="connsiteX1" y="connsiteY1"/>
              </a:cxn>
            </a:cxnLst>
            <a:rect l="l" t="t" r="r" b="b"/>
            <a:pathLst>
              <a:path w="10051" h="2018">
                <a:moveTo>
                  <a:pt x="0" y="0"/>
                </a:moveTo>
                <a:lnTo>
                  <a:pt x="10051" y="2018"/>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38939" name="CasellaDiTesto 105"/>
          <p:cNvSpPr txBox="1">
            <a:spLocks noChangeArrowheads="1"/>
          </p:cNvSpPr>
          <p:nvPr/>
        </p:nvSpPr>
        <p:spPr bwMode="auto">
          <a:xfrm>
            <a:off x="5214938" y="3732213"/>
            <a:ext cx="223971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dirty="0">
                <a:latin typeface="Arial" charset="0"/>
              </a:rPr>
              <a:t>DEMANIO STORICO-ARTISTICO &gt; </a:t>
            </a:r>
            <a:r>
              <a:rPr lang="it-IT" altLang="it-IT" sz="900" dirty="0" smtClean="0">
                <a:latin typeface="Arial" charset="0"/>
              </a:rPr>
              <a:t>NO</a:t>
            </a:r>
            <a:endParaRPr lang="it-IT" altLang="it-IT" sz="900" dirty="0">
              <a:latin typeface="Arial" charset="0"/>
            </a:endParaRPr>
          </a:p>
        </p:txBody>
      </p:sp>
      <p:sp>
        <p:nvSpPr>
          <p:cNvPr id="121" name="Figura a mano libera 120"/>
          <p:cNvSpPr/>
          <p:nvPr/>
        </p:nvSpPr>
        <p:spPr bwMode="auto">
          <a:xfrm>
            <a:off x="5129213" y="3738563"/>
            <a:ext cx="2373312" cy="1587"/>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 name="connsiteX0" fmla="*/ 0 w 10064"/>
              <a:gd name="connsiteY0" fmla="*/ 24281 h 24281"/>
              <a:gd name="connsiteX1" fmla="*/ 10064 w 10064"/>
              <a:gd name="connsiteY1" fmla="*/ 0 h 24281"/>
              <a:gd name="connsiteX0" fmla="*/ 0 w 10051"/>
              <a:gd name="connsiteY0" fmla="*/ 0 h 2018"/>
              <a:gd name="connsiteX1" fmla="*/ 10051 w 10051"/>
              <a:gd name="connsiteY1" fmla="*/ 2018 h 2018"/>
            </a:gdLst>
            <a:ahLst/>
            <a:cxnLst>
              <a:cxn ang="0">
                <a:pos x="connsiteX0" y="connsiteY0"/>
              </a:cxn>
              <a:cxn ang="0">
                <a:pos x="connsiteX1" y="connsiteY1"/>
              </a:cxn>
            </a:cxnLst>
            <a:rect l="l" t="t" r="r" b="b"/>
            <a:pathLst>
              <a:path w="10051" h="2018">
                <a:moveTo>
                  <a:pt x="0" y="0"/>
                </a:moveTo>
                <a:lnTo>
                  <a:pt x="10051" y="2018"/>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38941" name="CasellaDiTesto 101"/>
          <p:cNvSpPr txBox="1">
            <a:spLocks noChangeArrowheads="1"/>
          </p:cNvSpPr>
          <p:nvPr/>
        </p:nvSpPr>
        <p:spPr bwMode="auto">
          <a:xfrm>
            <a:off x="560389" y="1649414"/>
            <a:ext cx="4464620"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lvl="0" algn="just">
              <a:buNone/>
            </a:pPr>
            <a:r>
              <a:rPr lang="it-IT" sz="900" b="1" i="1" dirty="0" smtClean="0">
                <a:latin typeface="Arial" panose="020B0604020202020204" pitchFamily="34" charset="0"/>
                <a:ea typeface="Times New Roman"/>
                <a:cs typeface="Arial" panose="020B0604020202020204" pitchFamily="34" charset="0"/>
              </a:rPr>
              <a:t>DATI STORICI</a:t>
            </a:r>
          </a:p>
          <a:p>
            <a:pPr algn="just"/>
            <a:r>
              <a:rPr lang="it-IT" sz="900" dirty="0" smtClean="0"/>
              <a:t>L’edificio</a:t>
            </a:r>
            <a:r>
              <a:rPr lang="it-IT" sz="900" dirty="0"/>
              <a:t>, in base a ricerche relative alla storia militare di Ozieri, è stato realizzato alla fine del 1800 come nuova caserma dei Regi Carabinieri,  i cui lavori sono stati definitivamente ultimati nel 1899. </a:t>
            </a:r>
            <a:r>
              <a:rPr lang="it-IT" sz="900" dirty="0" smtClean="0"/>
              <a:t>Nel corso degli </a:t>
            </a:r>
            <a:r>
              <a:rPr lang="it-IT" sz="900" dirty="0"/>
              <a:t>anni l’edificio ha sempre mantenuto la stessa destinazione, comprendendo anche alloggi per le famiglie, sino a quando nel 1997 a causa di evidenti carenze dal punto di vista funzionale, strutturale e soprattutto igienico-sanitario, il Sindaco ha emesso un ordinanza di sgombero </a:t>
            </a:r>
            <a:r>
              <a:rPr lang="it-IT" sz="900" dirty="0" smtClean="0"/>
              <a:t>n. </a:t>
            </a:r>
            <a:r>
              <a:rPr lang="it-IT" sz="900" dirty="0"/>
              <a:t>118 del 23.12.1997.</a:t>
            </a:r>
          </a:p>
          <a:p>
            <a:pPr algn="just"/>
            <a:r>
              <a:rPr lang="it-IT" sz="900" dirty="0"/>
              <a:t>In seguito il Comune ha </a:t>
            </a:r>
            <a:r>
              <a:rPr lang="it-IT" sz="900" dirty="0" smtClean="0"/>
              <a:t>acquistato </a:t>
            </a:r>
            <a:r>
              <a:rPr lang="it-IT" sz="900" dirty="0"/>
              <a:t>l’immobile dall’Amministrazione Provinciale con  atto di permuta rep. </a:t>
            </a:r>
            <a:r>
              <a:rPr lang="it-IT" sz="900" dirty="0" smtClean="0"/>
              <a:t>n. </a:t>
            </a:r>
            <a:r>
              <a:rPr lang="it-IT" sz="900" dirty="0"/>
              <a:t>1081 del 30.05.2005, sperando negli anni di adibirlo </a:t>
            </a:r>
            <a:r>
              <a:rPr lang="it-IT" sz="900" dirty="0" smtClean="0"/>
              <a:t>ad una sede istituzionale  o  altro uso per pubblico interesse, considerata la sua ubicazione, centralissima.</a:t>
            </a:r>
            <a:endParaRPr lang="it-IT" sz="900" dirty="0"/>
          </a:p>
          <a:p>
            <a:pPr algn="just"/>
            <a:r>
              <a:rPr lang="it-IT" sz="900" dirty="0"/>
              <a:t>Nel 2006 l’Amministrazione Comunale ha presentato un progetto di Restauro e Risanamento Conservativo dell’ex Caserma dei Carabinieri, partecipando ad un programma straordinario di edilizia </a:t>
            </a:r>
            <a:r>
              <a:rPr lang="it-IT" sz="900" dirty="0" smtClean="0"/>
              <a:t> residenziale per </a:t>
            </a:r>
            <a:r>
              <a:rPr lang="it-IT" sz="900" dirty="0"/>
              <a:t>la locazione a canone moderato. </a:t>
            </a:r>
          </a:p>
          <a:p>
            <a:pPr algn="just"/>
            <a:r>
              <a:rPr lang="it-IT" sz="900" dirty="0"/>
              <a:t>Da qualche hanno l’Amministrazione ha deciso di inserirlo nel Piano delle Alienazioni e </a:t>
            </a:r>
            <a:r>
              <a:rPr lang="it-IT" sz="900" dirty="0" smtClean="0"/>
              <a:t>Valorizzazioni </a:t>
            </a:r>
            <a:r>
              <a:rPr lang="it-IT" sz="900" dirty="0"/>
              <a:t>al fine di </a:t>
            </a:r>
            <a:r>
              <a:rPr lang="it-IT" sz="900" dirty="0" smtClean="0"/>
              <a:t>offrire su libero mercato opportunità di investimento </a:t>
            </a:r>
            <a:r>
              <a:rPr lang="it-IT" sz="900" dirty="0"/>
              <a:t>di carattere </a:t>
            </a:r>
            <a:r>
              <a:rPr lang="it-IT" sz="900" dirty="0" smtClean="0"/>
              <a:t>pubblico/privato.</a:t>
            </a:r>
            <a:endParaRPr lang="it-IT" sz="900" i="1" dirty="0">
              <a:latin typeface="Arial" panose="020B0604020202020204" pitchFamily="34" charset="0"/>
              <a:ea typeface="Times New Roman"/>
              <a:cs typeface="Arial" panose="020B0604020202020204" pitchFamily="34" charset="0"/>
            </a:endParaRPr>
          </a:p>
          <a:p>
            <a:pPr lvl="0" algn="just">
              <a:buNone/>
            </a:pPr>
            <a:endParaRPr lang="it-IT" sz="900" dirty="0" smtClean="0">
              <a:latin typeface="Arial" panose="020B0604020202020204" pitchFamily="34" charset="0"/>
              <a:ea typeface="Times New Roman"/>
              <a:cs typeface="Arial" panose="020B0604020202020204" pitchFamily="34" charset="0"/>
            </a:endParaRPr>
          </a:p>
          <a:p>
            <a:pPr lvl="0" algn="just">
              <a:buNone/>
            </a:pPr>
            <a:r>
              <a:rPr lang="it-IT" sz="900" b="1" i="1" dirty="0" smtClean="0">
                <a:latin typeface="Arial" panose="020B0604020202020204" pitchFamily="34" charset="0"/>
                <a:ea typeface="Times New Roman"/>
                <a:cs typeface="Arial" panose="020B0604020202020204" pitchFamily="34" charset="0"/>
              </a:rPr>
              <a:t>DATI  TECNICI  </a:t>
            </a:r>
            <a:r>
              <a:rPr lang="it-IT" sz="900" b="1" i="1" dirty="0">
                <a:latin typeface="Arial" panose="020B0604020202020204" pitchFamily="34" charset="0"/>
                <a:ea typeface="Times New Roman"/>
                <a:cs typeface="Arial" panose="020B0604020202020204" pitchFamily="34" charset="0"/>
              </a:rPr>
              <a:t>TIPOLOGICI – </a:t>
            </a:r>
            <a:r>
              <a:rPr lang="it-IT" sz="900" b="1" i="1" dirty="0" smtClean="0">
                <a:latin typeface="Arial" panose="020B0604020202020204" pitchFamily="34" charset="0"/>
                <a:ea typeface="Times New Roman"/>
                <a:cs typeface="Arial" panose="020B0604020202020204" pitchFamily="34" charset="0"/>
              </a:rPr>
              <a:t>MORFOLOGICI</a:t>
            </a:r>
            <a:endParaRPr lang="it-IT" sz="900" b="1" i="1" dirty="0">
              <a:latin typeface="Arial" panose="020B0604020202020204" pitchFamily="34" charset="0"/>
              <a:ea typeface="Times New Roman"/>
              <a:cs typeface="Arial" panose="020B0604020202020204" pitchFamily="34" charset="0"/>
            </a:endParaRPr>
          </a:p>
          <a:p>
            <a:pPr lvl="0" algn="just">
              <a:buNone/>
            </a:pPr>
            <a:r>
              <a:rPr lang="it-IT" sz="900" b="1" dirty="0"/>
              <a:t>Descrizione</a:t>
            </a:r>
          </a:p>
          <a:p>
            <a:pPr algn="just"/>
            <a:r>
              <a:rPr lang="it-IT" sz="900" dirty="0"/>
              <a:t>Il fabbricato è costituito da un ampia superficie calpestabile </a:t>
            </a:r>
            <a:r>
              <a:rPr lang="it-IT" sz="900" dirty="0">
                <a:cs typeface="Arial" panose="020B0604020202020204" pitchFamily="34" charset="0"/>
              </a:rPr>
              <a:t>di mq. 1256,00 </a:t>
            </a:r>
            <a:r>
              <a:rPr lang="it-IT" sz="900" dirty="0"/>
              <a:t>e si presta per essere utilizzato per varie finalità, in quanto ubicato in una posizione centrale, sia rispetto agli uffici pubblici presenti in città, che alle varie attività commerciali, è limitrofo ad immobili destinati ad uso istituzionale culturale quali Pinacoteca “</a:t>
            </a:r>
            <a:r>
              <a:rPr lang="it-IT" sz="900" dirty="0" err="1"/>
              <a:t>G.Altana</a:t>
            </a:r>
            <a:r>
              <a:rPr lang="it-IT" sz="900" dirty="0" smtClean="0"/>
              <a:t>”, </a:t>
            </a:r>
            <a:r>
              <a:rPr lang="it-IT" sz="900" dirty="0"/>
              <a:t>il Museo Civico “Le Clarisse” , Il Museo di Arte Sacra , le varie chiese presenti nella Città , tra le quali il Duomo e la Chiesa di San Francesco,  nonché al Parcheggio Multipiano.</a:t>
            </a:r>
          </a:p>
          <a:p>
            <a:pPr algn="just"/>
            <a:r>
              <a:rPr lang="it-IT" sz="900" dirty="0"/>
              <a:t>Altro aspetto da non sottovalutare è che l’edificio riveste, per la sua ubicazione, un notevole impatto visivo per coloro che arrivano alla città, conseguentemente l’intervento di recupero architettonico–strutturale dello stesso consentirebbe di migliorare un </a:t>
            </a:r>
            <a:r>
              <a:rPr lang="it-IT" sz="900" i="1" dirty="0"/>
              <a:t>“angolo di città”</a:t>
            </a:r>
            <a:r>
              <a:rPr lang="it-IT" sz="900" dirty="0"/>
              <a:t> che attualmente versa in totale stato di degrado. </a:t>
            </a:r>
            <a:endParaRPr lang="it-IT" sz="900" i="1" dirty="0">
              <a:latin typeface="Arial"/>
              <a:ea typeface="Times New Roman"/>
            </a:endParaRPr>
          </a:p>
        </p:txBody>
      </p:sp>
      <p:sp>
        <p:nvSpPr>
          <p:cNvPr id="194" name="Rettangolo 193"/>
          <p:cNvSpPr/>
          <p:nvPr/>
        </p:nvSpPr>
        <p:spPr bwMode="auto">
          <a:xfrm>
            <a:off x="560388" y="1631950"/>
            <a:ext cx="4468812" cy="4498975"/>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endParaRPr lang="it-IT" sz="900" dirty="0"/>
          </a:p>
        </p:txBody>
      </p:sp>
      <p:sp>
        <p:nvSpPr>
          <p:cNvPr id="210" name="Segnaposto numero diapositiva 7"/>
          <p:cNvSpPr txBox="1">
            <a:spLocks/>
          </p:cNvSpPr>
          <p:nvPr/>
        </p:nvSpPr>
        <p:spPr>
          <a:xfrm>
            <a:off x="7589383" y="6191249"/>
            <a:ext cx="2311400" cy="365125"/>
          </a:xfrm>
          <a:prstGeom prst="rect">
            <a:avLst/>
          </a:prstGeom>
        </p:spPr>
        <p:txBody>
          <a:bodyPr anchor="ctr"/>
          <a:lstStyle/>
          <a:p>
            <a:pPr algn="r" fontAlgn="auto">
              <a:spcBef>
                <a:spcPts val="0"/>
              </a:spcBef>
              <a:spcAft>
                <a:spcPts val="0"/>
              </a:spcAft>
              <a:defRPr/>
            </a:pPr>
            <a:fld id="{41E090B6-B928-48E8-9111-8DB0596BC8CA}" type="slidenum">
              <a:rPr lang="it-IT" sz="1200">
                <a:solidFill>
                  <a:schemeClr val="tx1">
                    <a:tint val="75000"/>
                  </a:schemeClr>
                </a:solidFill>
                <a:latin typeface="+mn-lt"/>
              </a:rPr>
              <a:pPr algn="r" fontAlgn="auto">
                <a:spcBef>
                  <a:spcPts val="0"/>
                </a:spcBef>
                <a:spcAft>
                  <a:spcPts val="0"/>
                </a:spcAft>
                <a:defRPr/>
              </a:pPr>
              <a:t>16</a:t>
            </a:fld>
            <a:endParaRPr lang="it-IT" sz="1200" dirty="0">
              <a:solidFill>
                <a:schemeClr val="tx1">
                  <a:tint val="75000"/>
                </a:schemeClr>
              </a:solidFill>
              <a:latin typeface="+mn-lt"/>
            </a:endParaRPr>
          </a:p>
        </p:txBody>
      </p:sp>
      <p:sp>
        <p:nvSpPr>
          <p:cNvPr id="82" name="Rettangolo 81"/>
          <p:cNvSpPr/>
          <p:nvPr/>
        </p:nvSpPr>
        <p:spPr>
          <a:xfrm>
            <a:off x="5240338" y="4652963"/>
            <a:ext cx="2160587" cy="1439862"/>
          </a:xfrm>
          <a:prstGeom prst="rect">
            <a:avLst/>
          </a:prstGeom>
          <a:solidFill>
            <a:schemeClr val="bg1">
              <a:lumMod val="8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84" name="Rettangolo 83"/>
          <p:cNvSpPr/>
          <p:nvPr/>
        </p:nvSpPr>
        <p:spPr>
          <a:xfrm>
            <a:off x="7616825" y="2997200"/>
            <a:ext cx="1584325" cy="936625"/>
          </a:xfrm>
          <a:prstGeom prst="rect">
            <a:avLst/>
          </a:prstGeom>
          <a:solidFill>
            <a:schemeClr val="bg1">
              <a:lumMod val="85000"/>
            </a:schemeClr>
          </a:solid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dirty="0">
              <a:solidFill>
                <a:schemeClr val="bg1">
                  <a:lumMod val="50000"/>
                </a:schemeClr>
              </a:solidFill>
            </a:endParaRPr>
          </a:p>
        </p:txBody>
      </p:sp>
      <p:sp>
        <p:nvSpPr>
          <p:cNvPr id="38954" name="CasellaDiTesto 86"/>
          <p:cNvSpPr txBox="1">
            <a:spLocks noChangeArrowheads="1"/>
          </p:cNvSpPr>
          <p:nvPr/>
        </p:nvSpPr>
        <p:spPr bwMode="auto">
          <a:xfrm>
            <a:off x="5384800" y="5157788"/>
            <a:ext cx="19446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it-IT" altLang="it-IT" sz="800" i="1" dirty="0">
                <a:solidFill>
                  <a:srgbClr val="FF0000"/>
                </a:solidFill>
                <a:latin typeface="Arial" charset="0"/>
              </a:rPr>
              <a:t>Foto dell’ immobile</a:t>
            </a:r>
          </a:p>
        </p:txBody>
      </p:sp>
      <p:sp>
        <p:nvSpPr>
          <p:cNvPr id="88" name="CasellaDiTesto 87"/>
          <p:cNvSpPr txBox="1"/>
          <p:nvPr/>
        </p:nvSpPr>
        <p:spPr>
          <a:xfrm>
            <a:off x="7832725" y="5122863"/>
            <a:ext cx="1081088" cy="215900"/>
          </a:xfrm>
          <a:prstGeom prst="rect">
            <a:avLst/>
          </a:prstGeom>
          <a:solidFill>
            <a:schemeClr val="bg1">
              <a:lumMod val="85000"/>
            </a:schemeClr>
          </a:solidFill>
        </p:spPr>
        <p:txBody>
          <a:bodyPr>
            <a:spAutoFit/>
          </a:bodyPr>
          <a:lstStyle/>
          <a:p>
            <a:pPr algn="ctr">
              <a:defRPr/>
            </a:pPr>
            <a:r>
              <a:rPr lang="it-IT" sz="800" i="1" dirty="0">
                <a:solidFill>
                  <a:srgbClr val="FF0000"/>
                </a:solidFill>
              </a:rPr>
              <a:t>Foto dell’ </a:t>
            </a:r>
            <a:r>
              <a:rPr lang="it-IT" sz="800" i="1" dirty="0" smtClean="0">
                <a:solidFill>
                  <a:srgbClr val="FF0000"/>
                </a:solidFill>
              </a:rPr>
              <a:t>immobile</a:t>
            </a:r>
            <a:endParaRPr lang="it-IT" sz="800" i="1" dirty="0">
              <a:solidFill>
                <a:srgbClr val="FF0000"/>
              </a:solidFill>
            </a:endParaRPr>
          </a:p>
        </p:txBody>
      </p:sp>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59388" y="4652963"/>
            <a:ext cx="2224317" cy="1479550"/>
          </a:xfrm>
          <a:prstGeom prst="rect">
            <a:avLst/>
          </a:prstGeom>
        </p:spPr>
      </p:pic>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6825" y="4167188"/>
            <a:ext cx="1944687" cy="1957388"/>
          </a:xfrm>
          <a:prstGeom prst="rect">
            <a:avLst/>
          </a:prstGeom>
        </p:spPr>
      </p:pic>
      <p:pic>
        <p:nvPicPr>
          <p:cNvPr id="4" name="Immagin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6825" y="2561282"/>
            <a:ext cx="1935421" cy="1498527"/>
          </a:xfrm>
          <a:prstGeom prst="rect">
            <a:avLst/>
          </a:prstGeom>
        </p:spPr>
      </p:pic>
      <p:pic>
        <p:nvPicPr>
          <p:cNvPr id="5" name="Immagin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89383" y="799306"/>
            <a:ext cx="1935421" cy="1506538"/>
          </a:xfrm>
          <a:prstGeom prst="rect">
            <a:avLst/>
          </a:prstGeom>
        </p:spPr>
      </p:pic>
      <p:pic>
        <p:nvPicPr>
          <p:cNvPr id="51"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37594" y="1109662"/>
            <a:ext cx="967979" cy="1146902"/>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99" name="Ovale 98"/>
          <p:cNvSpPr>
            <a:spLocks noChangeAspect="1" noChangeArrowheads="1"/>
          </p:cNvSpPr>
          <p:nvPr/>
        </p:nvSpPr>
        <p:spPr bwMode="auto">
          <a:xfrm>
            <a:off x="6185071" y="1479550"/>
            <a:ext cx="73025" cy="73025"/>
          </a:xfrm>
          <a:prstGeom prst="ellipse">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90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 Box 4"/>
          <p:cNvSpPr txBox="1">
            <a:spLocks noChangeArrowheads="1"/>
          </p:cNvSpPr>
          <p:nvPr/>
        </p:nvSpPr>
        <p:spPr bwMode="auto">
          <a:xfrm>
            <a:off x="50800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smtClean="0">
                <a:solidFill>
                  <a:srgbClr val="669900"/>
                </a:solidFill>
                <a:latin typeface="Swis721 Lt BT" pitchFamily="34" charset="0"/>
              </a:rPr>
              <a:t>2. </a:t>
            </a:r>
            <a:r>
              <a:rPr lang="it-IT" altLang="it-IT" sz="2200" b="1" dirty="0">
                <a:solidFill>
                  <a:srgbClr val="669900"/>
                </a:solidFill>
                <a:latin typeface="Swis721 Lt BT" pitchFamily="34" charset="0"/>
              </a:rPr>
              <a:t>Immobile</a:t>
            </a:r>
          </a:p>
        </p:txBody>
      </p:sp>
      <p:sp>
        <p:nvSpPr>
          <p:cNvPr id="38916" name="Rettangolo 5"/>
          <p:cNvSpPr>
            <a:spLocks noChangeArrowheads="1"/>
          </p:cNvSpPr>
          <p:nvPr/>
        </p:nvSpPr>
        <p:spPr bwMode="auto">
          <a:xfrm>
            <a:off x="563093" y="736600"/>
            <a:ext cx="42338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2.2 </a:t>
            </a:r>
            <a:r>
              <a:rPr lang="it-IT" altLang="it-IT" sz="1400" dirty="0">
                <a:latin typeface="Arial" charset="0"/>
                <a:cs typeface="Arial" charset="0"/>
              </a:rPr>
              <a:t>Inquadramento tecnico-amministrativo</a:t>
            </a:r>
          </a:p>
        </p:txBody>
      </p:sp>
      <p:sp>
        <p:nvSpPr>
          <p:cNvPr id="38917" name="Rettangolo 21"/>
          <p:cNvSpPr>
            <a:spLocks noChangeArrowheads="1"/>
          </p:cNvSpPr>
          <p:nvPr/>
        </p:nvSpPr>
        <p:spPr bwMode="auto">
          <a:xfrm>
            <a:off x="563093" y="1211263"/>
            <a:ext cx="8691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200" i="1" dirty="0">
                <a:latin typeface="Arial" charset="0"/>
                <a:cs typeface="Arial" charset="0"/>
              </a:rPr>
              <a:t>Scheda di sintesi</a:t>
            </a:r>
          </a:p>
        </p:txBody>
      </p:sp>
      <p:sp>
        <p:nvSpPr>
          <p:cNvPr id="38941" name="CasellaDiTesto 101"/>
          <p:cNvSpPr txBox="1">
            <a:spLocks noChangeArrowheads="1"/>
          </p:cNvSpPr>
          <p:nvPr/>
        </p:nvSpPr>
        <p:spPr bwMode="auto">
          <a:xfrm>
            <a:off x="560388" y="1646280"/>
            <a:ext cx="8785099" cy="460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lvl="0" algn="just">
              <a:buNone/>
            </a:pPr>
            <a:r>
              <a:rPr lang="it-IT" sz="900" b="1" i="1" dirty="0" smtClean="0">
                <a:latin typeface="Arial" panose="020B0604020202020204" pitchFamily="34" charset="0"/>
                <a:ea typeface="Times New Roman"/>
                <a:cs typeface="Arial" panose="020B0604020202020204" pitchFamily="34" charset="0"/>
              </a:rPr>
              <a:t>DATI  TECNICI  TIPOLOGICI – MORFOLOGICI</a:t>
            </a:r>
          </a:p>
          <a:p>
            <a:pPr lvl="0" algn="just">
              <a:buNone/>
            </a:pPr>
            <a:r>
              <a:rPr lang="it-IT" sz="900" b="1" dirty="0" smtClean="0"/>
              <a:t>Descrizione</a:t>
            </a:r>
            <a:endParaRPr lang="it-IT" sz="900" b="1" dirty="0"/>
          </a:p>
          <a:p>
            <a:pPr algn="just"/>
            <a:r>
              <a:rPr lang="it-IT" sz="900" dirty="0" smtClean="0"/>
              <a:t>Nonostante </a:t>
            </a:r>
            <a:r>
              <a:rPr lang="it-IT" sz="900" dirty="0"/>
              <a:t>l’epoca di costruzione risalga alla fine del 1800, la disposizione delle murature portanti e l’attuale distribuzione interna dei vani, è tale da consentire uno studio abbastanza funzionale delle superfici per la tipologia di destinazioni d’uso a scopo </a:t>
            </a:r>
            <a:r>
              <a:rPr lang="it-IT" sz="900" dirty="0" smtClean="0"/>
              <a:t>turistico-ricettivo o direzionale .</a:t>
            </a:r>
          </a:p>
          <a:p>
            <a:pPr lvl="0" algn="just"/>
            <a:r>
              <a:rPr lang="it-IT" sz="900" dirty="0" smtClean="0"/>
              <a:t>La modalità </a:t>
            </a:r>
            <a:r>
              <a:rPr lang="it-IT" sz="900" dirty="0"/>
              <a:t>costruttiva è molto semplice,  non presenta particolari caratteristiche </a:t>
            </a:r>
            <a:r>
              <a:rPr lang="it-IT" sz="900" dirty="0" smtClean="0"/>
              <a:t>architettoniche e nonostante sia un bene pubblico di oltre 70 anni , nella procedura di verifica attivata ai sensi del </a:t>
            </a:r>
            <a:r>
              <a:rPr lang="it-IT" sz="900" dirty="0" err="1" smtClean="0"/>
              <a:t>DLgs</a:t>
            </a:r>
            <a:r>
              <a:rPr lang="it-IT" sz="900" dirty="0" smtClean="0"/>
              <a:t> 42/2004 non è stato dichiarato di </a:t>
            </a:r>
            <a:r>
              <a:rPr lang="it-IT" sz="900" dirty="0"/>
              <a:t>interesse culturale</a:t>
            </a:r>
            <a:r>
              <a:rPr lang="it-IT" sz="900" dirty="0" smtClean="0"/>
              <a:t> da parte del </a:t>
            </a:r>
            <a:r>
              <a:rPr lang="it-IT" sz="900" dirty="0" err="1" smtClean="0"/>
              <a:t>MiBACT</a:t>
            </a:r>
            <a:r>
              <a:rPr lang="it-IT" sz="900" dirty="0" smtClean="0"/>
              <a:t>.</a:t>
            </a:r>
            <a:r>
              <a:rPr lang="it-IT" sz="900" dirty="0" smtClean="0">
                <a:latin typeface="Arial" panose="020B0604020202020204" pitchFamily="34" charset="0"/>
                <a:ea typeface="Times New Roman"/>
                <a:cs typeface="Arial" panose="020B0604020202020204" pitchFamily="34" charset="0"/>
              </a:rPr>
              <a:t> </a:t>
            </a:r>
          </a:p>
          <a:p>
            <a:pPr algn="just"/>
            <a:r>
              <a:rPr lang="it-IT" sz="900" dirty="0" smtClean="0"/>
              <a:t> L’edificio </a:t>
            </a:r>
            <a:r>
              <a:rPr lang="it-IT" sz="900" dirty="0"/>
              <a:t>di </a:t>
            </a:r>
            <a:r>
              <a:rPr lang="it-IT" sz="900" dirty="0" smtClean="0"/>
              <a:t>tipologia </a:t>
            </a:r>
            <a:r>
              <a:rPr lang="it-IT" sz="900" dirty="0"/>
              <a:t>isolata, ha una pianta a conformazione rettangolare, </a:t>
            </a:r>
            <a:r>
              <a:rPr lang="it-IT" sz="900" dirty="0" smtClean="0"/>
              <a:t>è </a:t>
            </a:r>
            <a:r>
              <a:rPr lang="it-IT" sz="900" dirty="0"/>
              <a:t>costituito da quattro piani di cui uno seminterrato che attualmente risultano così suddivisi per piano :</a:t>
            </a:r>
            <a:endParaRPr lang="it-IT" sz="900" u="sng" dirty="0"/>
          </a:p>
          <a:p>
            <a:pPr lvl="0">
              <a:buNone/>
            </a:pPr>
            <a:r>
              <a:rPr lang="it-IT" sz="900" b="1" dirty="0"/>
              <a:t>Piano Seminterrato</a:t>
            </a:r>
            <a:r>
              <a:rPr lang="it-IT" sz="900" dirty="0"/>
              <a:t>: </a:t>
            </a:r>
            <a:r>
              <a:rPr lang="it-IT" sz="900" i="1" dirty="0"/>
              <a:t>n° 9</a:t>
            </a:r>
            <a:r>
              <a:rPr lang="it-IT" sz="900" dirty="0"/>
              <a:t> </a:t>
            </a:r>
            <a:r>
              <a:rPr lang="it-IT" sz="900" i="1" dirty="0"/>
              <a:t>magazzino, n° 2 ripostiglio ,n° 2 garage, n°1 centrale termica, vano scala.</a:t>
            </a:r>
            <a:endParaRPr lang="it-IT" sz="900" dirty="0"/>
          </a:p>
          <a:p>
            <a:pPr lvl="0">
              <a:buNone/>
            </a:pPr>
            <a:r>
              <a:rPr lang="it-IT" sz="900" b="1" dirty="0"/>
              <a:t>Piano Terra</a:t>
            </a:r>
            <a:r>
              <a:rPr lang="it-IT" sz="900" dirty="0"/>
              <a:t>: (su Via Cavour) </a:t>
            </a:r>
            <a:r>
              <a:rPr lang="it-IT" sz="900" i="1" dirty="0"/>
              <a:t>ingresso, corridoio, n° 14 uffici, n°1 bagno, n°2 ripostigli, n° 3 vano scala .</a:t>
            </a:r>
            <a:endParaRPr lang="it-IT" sz="900" dirty="0"/>
          </a:p>
          <a:p>
            <a:pPr lvl="0">
              <a:buNone/>
            </a:pPr>
            <a:r>
              <a:rPr lang="it-IT" sz="900" b="1" dirty="0"/>
              <a:t>Piano Primo</a:t>
            </a:r>
            <a:r>
              <a:rPr lang="it-IT" sz="900" dirty="0"/>
              <a:t>: </a:t>
            </a:r>
            <a:r>
              <a:rPr lang="it-IT" sz="900" i="1" dirty="0"/>
              <a:t>corridoio, n° 12 uffici, n°2 bagni, n°1 ripostiglio, n° 4 vani scala .</a:t>
            </a:r>
            <a:endParaRPr lang="it-IT" sz="900" dirty="0"/>
          </a:p>
          <a:p>
            <a:pPr lvl="0">
              <a:buNone/>
            </a:pPr>
            <a:r>
              <a:rPr lang="it-IT" sz="900" b="1" dirty="0"/>
              <a:t>Piano Secondo:</a:t>
            </a:r>
            <a:r>
              <a:rPr lang="it-IT" sz="900" dirty="0"/>
              <a:t> n° 2 appartamenti indipendenti cosi </a:t>
            </a:r>
            <a:r>
              <a:rPr lang="it-IT" sz="900" dirty="0" smtClean="0"/>
              <a:t>ripartiti:</a:t>
            </a:r>
            <a:endParaRPr lang="it-IT" sz="900" dirty="0"/>
          </a:p>
          <a:p>
            <a:pPr>
              <a:buNone/>
            </a:pPr>
            <a:r>
              <a:rPr lang="it-IT" sz="900" dirty="0" smtClean="0"/>
              <a:t>                              a</a:t>
            </a:r>
            <a:r>
              <a:rPr lang="it-IT" sz="900" dirty="0"/>
              <a:t>) vano scala-</a:t>
            </a:r>
            <a:r>
              <a:rPr lang="it-IT" sz="900" i="1" dirty="0"/>
              <a:t>corridoio, soggiorno, cucina, dispensa, disimpegno, n°2 letto, bagno, ripostiglio.</a:t>
            </a:r>
            <a:endParaRPr lang="it-IT" sz="900" dirty="0"/>
          </a:p>
          <a:p>
            <a:pPr>
              <a:buNone/>
            </a:pPr>
            <a:r>
              <a:rPr lang="it-IT" sz="900" dirty="0" smtClean="0"/>
              <a:t>                              b</a:t>
            </a:r>
            <a:r>
              <a:rPr lang="it-IT" sz="900" dirty="0"/>
              <a:t>) vano scala-</a:t>
            </a:r>
            <a:r>
              <a:rPr lang="it-IT" sz="900" i="1" dirty="0"/>
              <a:t>corridoio, salotto, cucina –soggiorno, n° 2 ripostiglio, bagno, n°3 letto.</a:t>
            </a:r>
            <a:endParaRPr lang="it-IT" sz="900" dirty="0"/>
          </a:p>
          <a:p>
            <a:pPr marL="171450" indent="-171450">
              <a:buFont typeface="Arial" panose="020B0604020202020204" pitchFamily="34" charset="0"/>
              <a:buChar char="•"/>
            </a:pPr>
            <a:r>
              <a:rPr lang="it-IT" sz="900" dirty="0"/>
              <a:t>L’immobile è dotato inoltre di un ampio cortile.</a:t>
            </a:r>
          </a:p>
          <a:p>
            <a:pPr>
              <a:buNone/>
            </a:pPr>
            <a:endParaRPr lang="it-IT" sz="900" b="1" dirty="0" smtClean="0"/>
          </a:p>
          <a:p>
            <a:pPr>
              <a:buNone/>
            </a:pPr>
            <a:r>
              <a:rPr lang="it-IT" sz="900" b="1" dirty="0" smtClean="0"/>
              <a:t>Caratteristiche Costruttive</a:t>
            </a:r>
          </a:p>
          <a:p>
            <a:pPr lvl="0"/>
            <a:r>
              <a:rPr lang="it-IT" sz="900" dirty="0" smtClean="0">
                <a:latin typeface="Arial" panose="020B0604020202020204" pitchFamily="34" charset="0"/>
                <a:cs typeface="Arial" panose="020B0604020202020204" pitchFamily="34" charset="0"/>
              </a:rPr>
              <a:t> </a:t>
            </a:r>
            <a:r>
              <a:rPr lang="it-IT" sz="900" dirty="0" smtClean="0"/>
              <a:t>Le </a:t>
            </a:r>
            <a:r>
              <a:rPr lang="it-IT" sz="900" dirty="0"/>
              <a:t>strutture portanti verticali, realizzate in cantoni di tufo, sono costituite da murature con spessore di cm </a:t>
            </a:r>
            <a:r>
              <a:rPr lang="it-IT" sz="900" dirty="0" smtClean="0"/>
              <a:t>50 nei piani seminterrato e terra . </a:t>
            </a:r>
            <a:r>
              <a:rPr lang="it-IT" sz="900" dirty="0"/>
              <a:t>Le murature portanti interne, in cantoni di tufo disposti a coltello hanno, uno spessore di cm 30, mentre i pochi tramezzi interni sono realizzati con mattoni forati da cm 10.</a:t>
            </a:r>
          </a:p>
          <a:p>
            <a:pPr lvl="0"/>
            <a:r>
              <a:rPr lang="it-IT" sz="900" dirty="0"/>
              <a:t>I solai intermedi sono realizzati con struttura in volte di tufo nel piano terra, mentre nei piani superiori sono in </a:t>
            </a:r>
            <a:r>
              <a:rPr lang="it-IT" sz="900" dirty="0" err="1"/>
              <a:t>poutrelles</a:t>
            </a:r>
            <a:r>
              <a:rPr lang="it-IT" sz="900" dirty="0"/>
              <a:t> e tavelloni.</a:t>
            </a:r>
          </a:p>
          <a:p>
            <a:pPr lvl="0"/>
            <a:r>
              <a:rPr lang="it-IT" sz="900" dirty="0"/>
              <a:t>Il tetto è a terrazzo.</a:t>
            </a:r>
          </a:p>
          <a:p>
            <a:pPr lvl="0"/>
            <a:r>
              <a:rPr lang="it-IT" sz="900" dirty="0"/>
              <a:t>I </a:t>
            </a:r>
            <a:r>
              <a:rPr lang="it-IT" sz="900" dirty="0" smtClean="0"/>
              <a:t>n. 03 vani </a:t>
            </a:r>
            <a:r>
              <a:rPr lang="it-IT" sz="900" dirty="0"/>
              <a:t>scala che collegano i vari piani sono realizzati in </a:t>
            </a:r>
            <a:r>
              <a:rPr lang="it-IT" sz="900" dirty="0" err="1"/>
              <a:t>poutrelles</a:t>
            </a:r>
            <a:r>
              <a:rPr lang="it-IT" sz="900" dirty="0"/>
              <a:t> e laterizio con caldana di </a:t>
            </a:r>
            <a:r>
              <a:rPr lang="it-IT" sz="900" dirty="0" err="1"/>
              <a:t>cls</a:t>
            </a:r>
            <a:r>
              <a:rPr lang="it-IT" sz="900" dirty="0"/>
              <a:t>, le pedate e le alzate sono rivestite alcune con lastre di marmo altre in graniglia.</a:t>
            </a:r>
          </a:p>
          <a:p>
            <a:pPr lvl="0"/>
            <a:r>
              <a:rPr lang="it-IT" sz="900" dirty="0"/>
              <a:t>Gli intonaci sono in malta di calce.</a:t>
            </a:r>
          </a:p>
          <a:p>
            <a:pPr lvl="0"/>
            <a:r>
              <a:rPr lang="it-IT" sz="900" dirty="0"/>
              <a:t>Le tinteggiature esterne sono in grassello di calce spenta.</a:t>
            </a:r>
          </a:p>
          <a:p>
            <a:pPr lvl="0"/>
            <a:r>
              <a:rPr lang="it-IT" sz="900" dirty="0"/>
              <a:t>Gli infissi esterni sono in alluminio color oro, mentre il portone d’ingresso è in legno, conserva la </a:t>
            </a:r>
            <a:r>
              <a:rPr lang="it-IT" sz="900" dirty="0" err="1"/>
              <a:t>rastra</a:t>
            </a:r>
            <a:r>
              <a:rPr lang="it-IT" sz="900" dirty="0"/>
              <a:t> di sopraluce originaria in ferro battuto. Tutte porte interne ed i portoncini caposcala sono in legno di media fattura. </a:t>
            </a:r>
          </a:p>
          <a:p>
            <a:pPr lvl="0"/>
            <a:r>
              <a:rPr lang="it-IT" sz="900" dirty="0"/>
              <a:t>I pavimenti sono di vario tipo, parte in marmette di graniglia, altri in marmo, ed anche in ceramica.</a:t>
            </a:r>
          </a:p>
          <a:p>
            <a:pPr lvl="0"/>
            <a:r>
              <a:rPr lang="it-IT" sz="900" dirty="0" smtClean="0"/>
              <a:t> Sono presenti tutti gli impianti </a:t>
            </a:r>
            <a:r>
              <a:rPr lang="it-IT" sz="900" dirty="0"/>
              <a:t>idrico e fognario, </a:t>
            </a:r>
            <a:r>
              <a:rPr lang="it-IT" sz="900" dirty="0" smtClean="0"/>
              <a:t>elettrico di riscaldamento </a:t>
            </a:r>
            <a:r>
              <a:rPr lang="it-IT" sz="900" dirty="0"/>
              <a:t>,</a:t>
            </a:r>
            <a:r>
              <a:rPr lang="it-IT" sz="900" dirty="0" smtClean="0"/>
              <a:t>  ma non </a:t>
            </a:r>
            <a:r>
              <a:rPr lang="it-IT" sz="900" dirty="0"/>
              <a:t>sono </a:t>
            </a:r>
            <a:r>
              <a:rPr lang="it-IT" sz="900" dirty="0" smtClean="0"/>
              <a:t>più a norma. </a:t>
            </a:r>
            <a:endParaRPr lang="it-IT" sz="900" dirty="0"/>
          </a:p>
          <a:p>
            <a:pPr>
              <a:buNone/>
            </a:pPr>
            <a:r>
              <a:rPr lang="it-IT" sz="900" dirty="0" smtClean="0"/>
              <a:t> </a:t>
            </a:r>
            <a:endParaRPr lang="it-IT" sz="900" i="1" dirty="0">
              <a:latin typeface="Arial"/>
              <a:ea typeface="Times New Roman"/>
            </a:endParaRPr>
          </a:p>
        </p:txBody>
      </p:sp>
      <p:sp>
        <p:nvSpPr>
          <p:cNvPr id="194" name="Rettangolo 193"/>
          <p:cNvSpPr/>
          <p:nvPr/>
        </p:nvSpPr>
        <p:spPr bwMode="auto">
          <a:xfrm>
            <a:off x="560388" y="1631950"/>
            <a:ext cx="8785100" cy="4621745"/>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endParaRPr lang="it-IT" sz="900" dirty="0"/>
          </a:p>
        </p:txBody>
      </p:sp>
      <p:sp>
        <p:nvSpPr>
          <p:cNvPr id="210" name="Segnaposto numero diapositiva 7"/>
          <p:cNvSpPr txBox="1">
            <a:spLocks/>
          </p:cNvSpPr>
          <p:nvPr/>
        </p:nvSpPr>
        <p:spPr>
          <a:xfrm>
            <a:off x="7589383" y="6191249"/>
            <a:ext cx="2311400" cy="365125"/>
          </a:xfrm>
          <a:prstGeom prst="rect">
            <a:avLst/>
          </a:prstGeom>
        </p:spPr>
        <p:txBody>
          <a:bodyPr anchor="ctr"/>
          <a:lstStyle/>
          <a:p>
            <a:pPr algn="r" fontAlgn="auto">
              <a:spcBef>
                <a:spcPts val="0"/>
              </a:spcBef>
              <a:spcAft>
                <a:spcPts val="0"/>
              </a:spcAft>
              <a:defRPr/>
            </a:pPr>
            <a:fld id="{41E090B6-B928-48E8-9111-8DB0596BC8CA}" type="slidenum">
              <a:rPr lang="it-IT" sz="1200">
                <a:solidFill>
                  <a:schemeClr val="tx1">
                    <a:tint val="75000"/>
                  </a:schemeClr>
                </a:solidFill>
                <a:latin typeface="+mn-lt"/>
              </a:rPr>
              <a:pPr algn="r" fontAlgn="auto">
                <a:spcBef>
                  <a:spcPts val="0"/>
                </a:spcBef>
                <a:spcAft>
                  <a:spcPts val="0"/>
                </a:spcAft>
                <a:defRPr/>
              </a:pPr>
              <a:t>17</a:t>
            </a:fld>
            <a:endParaRPr lang="it-IT" sz="1200" dirty="0">
              <a:solidFill>
                <a:schemeClr val="tx1">
                  <a:tint val="75000"/>
                </a:schemeClr>
              </a:solidFill>
              <a:latin typeface="+mn-lt"/>
            </a:endParaRPr>
          </a:p>
        </p:txBody>
      </p:sp>
    </p:spTree>
    <p:extLst>
      <p:ext uri="{BB962C8B-B14F-4D97-AF65-F5344CB8AC3E}">
        <p14:creationId xmlns:p14="http://schemas.microsoft.com/office/powerpoint/2010/main" val="910155753"/>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 Box 4"/>
          <p:cNvSpPr txBox="1">
            <a:spLocks noChangeArrowheads="1"/>
          </p:cNvSpPr>
          <p:nvPr/>
        </p:nvSpPr>
        <p:spPr bwMode="auto">
          <a:xfrm>
            <a:off x="50800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smtClean="0">
                <a:solidFill>
                  <a:srgbClr val="669900"/>
                </a:solidFill>
                <a:latin typeface="Swis721 Lt BT" pitchFamily="34" charset="0"/>
              </a:rPr>
              <a:t>2. </a:t>
            </a:r>
            <a:r>
              <a:rPr lang="it-IT" altLang="it-IT" sz="2200" b="1" dirty="0">
                <a:solidFill>
                  <a:srgbClr val="669900"/>
                </a:solidFill>
                <a:latin typeface="Swis721 Lt BT" pitchFamily="34" charset="0"/>
              </a:rPr>
              <a:t>Immobile</a:t>
            </a:r>
          </a:p>
        </p:txBody>
      </p:sp>
      <p:sp>
        <p:nvSpPr>
          <p:cNvPr id="38916" name="Rettangolo 5"/>
          <p:cNvSpPr>
            <a:spLocks noChangeArrowheads="1"/>
          </p:cNvSpPr>
          <p:nvPr/>
        </p:nvSpPr>
        <p:spPr bwMode="auto">
          <a:xfrm>
            <a:off x="563093" y="736600"/>
            <a:ext cx="4233862"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None/>
            </a:pPr>
            <a:r>
              <a:rPr lang="it-IT" altLang="it-IT" sz="1400" dirty="0">
                <a:latin typeface="Arial" charset="0"/>
                <a:cs typeface="Arial" charset="0"/>
              </a:rPr>
              <a:t>2.2  Inquadramento tecnico-amministrativo</a:t>
            </a:r>
          </a:p>
          <a:p>
            <a:pPr algn="just" eaLnBrk="1" hangingPunct="1">
              <a:spcBef>
                <a:spcPts val="600"/>
              </a:spcBef>
              <a:buFontTx/>
              <a:buNone/>
            </a:pPr>
            <a:endParaRPr lang="it-IT" altLang="it-IT" sz="1400" dirty="0">
              <a:latin typeface="Arial" charset="0"/>
              <a:cs typeface="Arial" charset="0"/>
            </a:endParaRPr>
          </a:p>
        </p:txBody>
      </p:sp>
      <p:sp>
        <p:nvSpPr>
          <p:cNvPr id="38917" name="Rettangolo 21"/>
          <p:cNvSpPr>
            <a:spLocks noChangeArrowheads="1"/>
          </p:cNvSpPr>
          <p:nvPr/>
        </p:nvSpPr>
        <p:spPr bwMode="auto">
          <a:xfrm>
            <a:off x="563093" y="1203325"/>
            <a:ext cx="86915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200" i="1" dirty="0">
                <a:latin typeface="Arial" charset="0"/>
                <a:cs typeface="Arial" charset="0"/>
              </a:rPr>
              <a:t>Scheda di sintesi</a:t>
            </a:r>
          </a:p>
        </p:txBody>
      </p:sp>
      <p:sp>
        <p:nvSpPr>
          <p:cNvPr id="38941" name="CasellaDiTesto 101"/>
          <p:cNvSpPr txBox="1">
            <a:spLocks noChangeArrowheads="1"/>
          </p:cNvSpPr>
          <p:nvPr/>
        </p:nvSpPr>
        <p:spPr bwMode="auto">
          <a:xfrm>
            <a:off x="560179" y="1600197"/>
            <a:ext cx="8785099" cy="4385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a:buNone/>
            </a:pPr>
            <a:r>
              <a:rPr lang="it-IT" sz="900" b="1" i="1" dirty="0">
                <a:latin typeface="Arial" panose="020B0604020202020204" pitchFamily="34" charset="0"/>
                <a:ea typeface="Times New Roman"/>
                <a:cs typeface="Arial" panose="020B0604020202020204" pitchFamily="34" charset="0"/>
              </a:rPr>
              <a:t>DATI  </a:t>
            </a:r>
            <a:r>
              <a:rPr lang="it-IT" sz="900" b="1" i="1" dirty="0" smtClean="0">
                <a:latin typeface="Arial" panose="020B0604020202020204" pitchFamily="34" charset="0"/>
                <a:ea typeface="Times New Roman"/>
                <a:cs typeface="Arial" panose="020B0604020202020204" pitchFamily="34" charset="0"/>
              </a:rPr>
              <a:t>TECNICI      TIPOLOGICI </a:t>
            </a:r>
            <a:r>
              <a:rPr lang="it-IT" sz="900" b="1" i="1" dirty="0">
                <a:latin typeface="Arial" panose="020B0604020202020204" pitchFamily="34" charset="0"/>
                <a:ea typeface="Times New Roman"/>
                <a:cs typeface="Arial" panose="020B0604020202020204" pitchFamily="34" charset="0"/>
              </a:rPr>
              <a:t>– MORFOLOGICI</a:t>
            </a:r>
          </a:p>
          <a:p>
            <a:pPr lvl="0" algn="just">
              <a:buNone/>
            </a:pPr>
            <a:endParaRPr lang="it-IT" sz="900" b="1" i="1" dirty="0" smtClean="0">
              <a:latin typeface="Arial" panose="020B0604020202020204" pitchFamily="34" charset="0"/>
              <a:ea typeface="Times New Roman"/>
              <a:cs typeface="Arial" panose="020B0604020202020204" pitchFamily="34" charset="0"/>
            </a:endParaRPr>
          </a:p>
          <a:p>
            <a:pPr>
              <a:buNone/>
            </a:pPr>
            <a:r>
              <a:rPr lang="it-IT" sz="1000" b="1" dirty="0" smtClean="0">
                <a:solidFill>
                  <a:prstClr val="black"/>
                </a:solidFill>
              </a:rPr>
              <a:t>Stato </a:t>
            </a:r>
            <a:r>
              <a:rPr lang="it-IT" sz="1000" b="1" dirty="0">
                <a:solidFill>
                  <a:prstClr val="black"/>
                </a:solidFill>
              </a:rPr>
              <a:t>di Conservazione </a:t>
            </a:r>
            <a:endParaRPr lang="it-IT" sz="1000" dirty="0"/>
          </a:p>
          <a:p>
            <a:pPr>
              <a:buNone/>
            </a:pPr>
            <a:endParaRPr lang="it-IT" sz="900" dirty="0" smtClean="0"/>
          </a:p>
          <a:p>
            <a:r>
              <a:rPr lang="it-IT" sz="900" dirty="0" smtClean="0"/>
              <a:t>L’edificio</a:t>
            </a:r>
            <a:r>
              <a:rPr lang="it-IT" sz="900" dirty="0"/>
              <a:t>, che risale alla fine del 1800,  nel corso dei vari decenni è stato sempre oggetto di ristrutturazione, essendo </a:t>
            </a:r>
            <a:r>
              <a:rPr lang="it-IT" sz="900" dirty="0" smtClean="0"/>
              <a:t>occupato </a:t>
            </a:r>
            <a:r>
              <a:rPr lang="it-IT" sz="900" dirty="0"/>
              <a:t>stabilmente dal </a:t>
            </a:r>
            <a:r>
              <a:rPr lang="it-IT" sz="900" dirty="0" smtClean="0"/>
              <a:t>Corpo Militare dei </a:t>
            </a:r>
            <a:r>
              <a:rPr lang="it-IT" sz="900" dirty="0"/>
              <a:t>Carabinieri</a:t>
            </a:r>
            <a:r>
              <a:rPr lang="it-IT" sz="900" dirty="0" smtClean="0"/>
              <a:t>.</a:t>
            </a:r>
          </a:p>
          <a:p>
            <a:r>
              <a:rPr lang="it-IT" sz="900" dirty="0"/>
              <a:t>Al momento attuale l’immobile risulta in completo stato di abbandono. </a:t>
            </a:r>
          </a:p>
          <a:p>
            <a:r>
              <a:rPr lang="it-IT" sz="900" dirty="0" smtClean="0"/>
              <a:t>Le </a:t>
            </a:r>
            <a:r>
              <a:rPr lang="it-IT" sz="900" dirty="0"/>
              <a:t>murature portanti si presentano in buone condizioni, a vista non appare nessun segno di </a:t>
            </a:r>
            <a:r>
              <a:rPr lang="it-IT" sz="900" dirty="0" smtClean="0"/>
              <a:t>lesione, ad eccezione di un vano posto al piano terra dove è presente una lesione nell’architrave di una finestra.</a:t>
            </a:r>
            <a:endParaRPr lang="it-IT" sz="900" dirty="0"/>
          </a:p>
          <a:p>
            <a:r>
              <a:rPr lang="it-IT" sz="900" dirty="0"/>
              <a:t>In alcuni vani si rilevano evidenti distaccamenti dell’intonaco, rigonfiamenti ed efflorescenze di umidità dovuti ad infiltrazioni d’acqua provenienti prevalentemente dalla copertura ed in minima parte per capillarità dalle fondazioni e dalle pareti contro-terra. </a:t>
            </a:r>
          </a:p>
          <a:p>
            <a:r>
              <a:rPr lang="it-IT" sz="900" dirty="0"/>
              <a:t>Il terrazzo non consente un corretto isolamento termico degli appartamenti posti a diretto contatto con lo stesso. </a:t>
            </a:r>
          </a:p>
          <a:p>
            <a:r>
              <a:rPr lang="it-IT" sz="900" dirty="0"/>
              <a:t>I solai intermedi sono in buono stato di conservazione, si dovrà intervenire in alcuni vani per risanare le parti intaccate dall’umidità.</a:t>
            </a:r>
          </a:p>
          <a:p>
            <a:r>
              <a:rPr lang="it-IT" sz="900" dirty="0"/>
              <a:t>L’intonaco delle facciate si presentano in discrete condizioni, ad eccezione della parte bassa dove si manifestano delle crepe e distaccamenti dovuti a fenomeni di umidità la mancanza di coesione tra l’intonaco e il sottostante supporto di muratura.</a:t>
            </a:r>
          </a:p>
          <a:p>
            <a:r>
              <a:rPr lang="it-IT" sz="900" dirty="0"/>
              <a:t>Alcuni degli infissi esterni presenti nella facciata sul (</a:t>
            </a:r>
            <a:r>
              <a:rPr lang="it-IT" sz="900" i="1" dirty="0"/>
              <a:t>cortile interno</a:t>
            </a:r>
            <a:r>
              <a:rPr lang="it-IT" sz="900" dirty="0"/>
              <a:t>) via Brigata Sassari seppure realizzati in alluminio, sono completamente distrutti e pericolanti, alcune delle finestre dell’ultimo piano sono prive di vetri.</a:t>
            </a:r>
          </a:p>
          <a:p>
            <a:pPr algn="just"/>
            <a:r>
              <a:rPr lang="it-IT" sz="900" dirty="0" smtClean="0"/>
              <a:t> Tutti gli impianti  idrico fognario, elettrico e di riscaldamento  devono essere sostituiti  e messi  a norma .</a:t>
            </a:r>
          </a:p>
          <a:p>
            <a:pPr algn="just"/>
            <a:endParaRPr lang="it-IT" sz="900" dirty="0"/>
          </a:p>
          <a:p>
            <a:pPr lvl="0" algn="just">
              <a:buNone/>
            </a:pPr>
            <a:endParaRPr lang="it-IT" sz="900" i="1" dirty="0" smtClean="0">
              <a:latin typeface="Arial" panose="020B0604020202020204" pitchFamily="34" charset="0"/>
              <a:ea typeface="Times New Roman"/>
              <a:cs typeface="Arial" panose="020B0604020202020204" pitchFamily="34" charset="0"/>
            </a:endParaRPr>
          </a:p>
          <a:p>
            <a:pPr lvl="0" algn="just">
              <a:buNone/>
            </a:pPr>
            <a:endParaRPr lang="it-IT" sz="900" i="1" dirty="0" smtClean="0">
              <a:latin typeface="Arial" panose="020B0604020202020204" pitchFamily="34" charset="0"/>
              <a:ea typeface="Times New Roman"/>
              <a:cs typeface="Arial" panose="020B0604020202020204" pitchFamily="34" charset="0"/>
            </a:endParaRPr>
          </a:p>
          <a:p>
            <a:pPr lvl="0" algn="just">
              <a:buNone/>
            </a:pPr>
            <a:r>
              <a:rPr lang="it-IT" sz="1000" b="1" dirty="0" smtClean="0">
                <a:latin typeface="+mn-lt"/>
                <a:ea typeface="Times New Roman"/>
                <a:cs typeface="Arial" panose="020B0604020202020204" pitchFamily="34" charset="0"/>
              </a:rPr>
              <a:t>Atto di provenienza</a:t>
            </a:r>
          </a:p>
          <a:p>
            <a:pPr lvl="0" algn="just">
              <a:buNone/>
            </a:pPr>
            <a:r>
              <a:rPr lang="it-IT" sz="1000" i="1" dirty="0" smtClean="0">
                <a:latin typeface="+mn-lt"/>
                <a:ea typeface="Times New Roman"/>
                <a:cs typeface="Arial" panose="020B0604020202020204" pitchFamily="34" charset="0"/>
              </a:rPr>
              <a:t>Atto pubblico del 30-05-2005 protocollo  n. SS0121861 </a:t>
            </a:r>
          </a:p>
          <a:p>
            <a:pPr lvl="0" algn="just">
              <a:buNone/>
            </a:pPr>
            <a:r>
              <a:rPr lang="it-IT" sz="1000" i="1" dirty="0" smtClean="0">
                <a:latin typeface="+mn-lt"/>
                <a:ea typeface="Times New Roman"/>
                <a:cs typeface="Arial" panose="020B0604020202020204" pitchFamily="34" charset="0"/>
              </a:rPr>
              <a:t>Voltura in atti dal 28-06-2005 </a:t>
            </a:r>
          </a:p>
          <a:p>
            <a:pPr lvl="0" algn="just">
              <a:buNone/>
            </a:pPr>
            <a:r>
              <a:rPr lang="it-IT" sz="1000" i="1" dirty="0" smtClean="0">
                <a:latin typeface="+mn-lt"/>
                <a:ea typeface="Times New Roman"/>
                <a:cs typeface="Arial" panose="020B0604020202020204" pitchFamily="34" charset="0"/>
              </a:rPr>
              <a:t>Repertorio n. 1081 </a:t>
            </a:r>
          </a:p>
          <a:p>
            <a:pPr lvl="0" algn="just">
              <a:buNone/>
            </a:pPr>
            <a:r>
              <a:rPr lang="it-IT" sz="1000" i="1" dirty="0" smtClean="0">
                <a:latin typeface="+mn-lt"/>
                <a:ea typeface="Times New Roman"/>
                <a:cs typeface="Arial" panose="020B0604020202020204" pitchFamily="34" charset="0"/>
              </a:rPr>
              <a:t>Rogante: </a:t>
            </a:r>
            <a:r>
              <a:rPr lang="it-IT" sz="1000" i="1" dirty="0" err="1" smtClean="0">
                <a:latin typeface="+mn-lt"/>
                <a:ea typeface="Times New Roman"/>
                <a:cs typeface="Arial" panose="020B0604020202020204" pitchFamily="34" charset="0"/>
              </a:rPr>
              <a:t>Madeddu</a:t>
            </a:r>
            <a:r>
              <a:rPr lang="it-IT" sz="1000" i="1" dirty="0" smtClean="0">
                <a:latin typeface="+mn-lt"/>
                <a:ea typeface="Times New Roman"/>
                <a:cs typeface="Arial" panose="020B0604020202020204" pitchFamily="34" charset="0"/>
              </a:rPr>
              <a:t> Franco (Segretario Comunale)</a:t>
            </a:r>
          </a:p>
          <a:p>
            <a:pPr lvl="0" algn="just">
              <a:buNone/>
            </a:pPr>
            <a:endParaRPr lang="it-IT" sz="900" i="1" dirty="0">
              <a:latin typeface="Arial"/>
              <a:ea typeface="Times New Roman"/>
            </a:endParaRPr>
          </a:p>
        </p:txBody>
      </p:sp>
      <p:sp>
        <p:nvSpPr>
          <p:cNvPr id="194" name="Rettangolo 193"/>
          <p:cNvSpPr/>
          <p:nvPr/>
        </p:nvSpPr>
        <p:spPr bwMode="auto">
          <a:xfrm>
            <a:off x="560388" y="1631950"/>
            <a:ext cx="8785100" cy="4498975"/>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endParaRPr lang="it-IT" sz="900" dirty="0"/>
          </a:p>
        </p:txBody>
      </p:sp>
      <p:sp>
        <p:nvSpPr>
          <p:cNvPr id="210" name="Segnaposto numero diapositiva 7"/>
          <p:cNvSpPr txBox="1">
            <a:spLocks/>
          </p:cNvSpPr>
          <p:nvPr/>
        </p:nvSpPr>
        <p:spPr>
          <a:xfrm>
            <a:off x="7589383" y="6191249"/>
            <a:ext cx="2311400" cy="365125"/>
          </a:xfrm>
          <a:prstGeom prst="rect">
            <a:avLst/>
          </a:prstGeom>
        </p:spPr>
        <p:txBody>
          <a:bodyPr anchor="ctr"/>
          <a:lstStyle/>
          <a:p>
            <a:pPr algn="r" fontAlgn="auto">
              <a:spcBef>
                <a:spcPts val="0"/>
              </a:spcBef>
              <a:spcAft>
                <a:spcPts val="0"/>
              </a:spcAft>
              <a:defRPr/>
            </a:pPr>
            <a:fld id="{41E090B6-B928-48E8-9111-8DB0596BC8CA}" type="slidenum">
              <a:rPr lang="it-IT" sz="1200">
                <a:solidFill>
                  <a:schemeClr val="tx1">
                    <a:tint val="75000"/>
                  </a:schemeClr>
                </a:solidFill>
                <a:latin typeface="+mn-lt"/>
              </a:rPr>
              <a:pPr algn="r" fontAlgn="auto">
                <a:spcBef>
                  <a:spcPts val="0"/>
                </a:spcBef>
                <a:spcAft>
                  <a:spcPts val="0"/>
                </a:spcAft>
                <a:defRPr/>
              </a:pPr>
              <a:t>18</a:t>
            </a:fld>
            <a:endParaRPr lang="it-IT" sz="1200" dirty="0">
              <a:solidFill>
                <a:schemeClr val="tx1">
                  <a:tint val="75000"/>
                </a:schemeClr>
              </a:solidFill>
              <a:latin typeface="+mn-lt"/>
            </a:endParaRPr>
          </a:p>
        </p:txBody>
      </p:sp>
    </p:spTree>
    <p:extLst>
      <p:ext uri="{BB962C8B-B14F-4D97-AF65-F5344CB8AC3E}">
        <p14:creationId xmlns:p14="http://schemas.microsoft.com/office/powerpoint/2010/main" val="392846397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Rettangolo 110"/>
          <p:cNvSpPr/>
          <p:nvPr/>
        </p:nvSpPr>
        <p:spPr>
          <a:xfrm>
            <a:off x="560388" y="4324350"/>
            <a:ext cx="2233612" cy="1800225"/>
          </a:xfrm>
          <a:prstGeom prst="rect">
            <a:avLst/>
          </a:prstGeom>
          <a:solidFill>
            <a:schemeClr val="bg1">
              <a:lumMod val="8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8915" name="Text Box 4"/>
          <p:cNvSpPr txBox="1">
            <a:spLocks noChangeArrowheads="1"/>
          </p:cNvSpPr>
          <p:nvPr/>
        </p:nvSpPr>
        <p:spPr bwMode="auto">
          <a:xfrm>
            <a:off x="50800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smtClean="0">
                <a:solidFill>
                  <a:srgbClr val="669900"/>
                </a:solidFill>
                <a:latin typeface="Swis721 Lt BT" pitchFamily="34" charset="0"/>
              </a:rPr>
              <a:t>2. </a:t>
            </a:r>
            <a:r>
              <a:rPr lang="it-IT" altLang="it-IT" sz="2200" b="1" dirty="0">
                <a:solidFill>
                  <a:srgbClr val="669900"/>
                </a:solidFill>
                <a:latin typeface="Swis721 Lt BT" pitchFamily="34" charset="0"/>
              </a:rPr>
              <a:t>Immobile</a:t>
            </a:r>
          </a:p>
        </p:txBody>
      </p:sp>
      <p:sp>
        <p:nvSpPr>
          <p:cNvPr id="38916" name="Rettangolo 5"/>
          <p:cNvSpPr>
            <a:spLocks noChangeArrowheads="1"/>
          </p:cNvSpPr>
          <p:nvPr/>
        </p:nvSpPr>
        <p:spPr bwMode="auto">
          <a:xfrm>
            <a:off x="503238" y="1044575"/>
            <a:ext cx="42338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2.2 </a:t>
            </a:r>
            <a:r>
              <a:rPr lang="it-IT" altLang="it-IT" sz="1400" dirty="0">
                <a:latin typeface="Arial" charset="0"/>
                <a:cs typeface="Arial" charset="0"/>
              </a:rPr>
              <a:t>Inquadramento tecnico-amministrativo</a:t>
            </a:r>
          </a:p>
        </p:txBody>
      </p:sp>
      <p:sp>
        <p:nvSpPr>
          <p:cNvPr id="95" name="Figura a mano libera 94"/>
          <p:cNvSpPr/>
          <p:nvPr/>
        </p:nvSpPr>
        <p:spPr bwMode="auto">
          <a:xfrm>
            <a:off x="5147469" y="2276872"/>
            <a:ext cx="2381250" cy="0"/>
          </a:xfrm>
          <a:custGeom>
            <a:avLst/>
            <a:gdLst>
              <a:gd name="connsiteX0" fmla="*/ 0 w 2381250"/>
              <a:gd name="connsiteY0" fmla="*/ 0 h 0"/>
              <a:gd name="connsiteX1" fmla="*/ 2381250 w 2381250"/>
              <a:gd name="connsiteY1" fmla="*/ 0 h 0"/>
            </a:gdLst>
            <a:ahLst/>
            <a:cxnLst>
              <a:cxn ang="0">
                <a:pos x="connsiteX0" y="connsiteY0"/>
              </a:cxn>
              <a:cxn ang="0">
                <a:pos x="connsiteX1" y="connsiteY1"/>
              </a:cxn>
            </a:cxnLst>
            <a:rect l="l" t="t" r="r" b="b"/>
            <a:pathLst>
              <a:path w="2381250">
                <a:moveTo>
                  <a:pt x="0" y="0"/>
                </a:moveTo>
                <a:lnTo>
                  <a:pt x="2381250" y="0"/>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38921" name="CasellaDiTesto 82"/>
          <p:cNvSpPr txBox="1">
            <a:spLocks noChangeArrowheads="1"/>
          </p:cNvSpPr>
          <p:nvPr/>
        </p:nvSpPr>
        <p:spPr bwMode="auto">
          <a:xfrm>
            <a:off x="5194300" y="1960703"/>
            <a:ext cx="14414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dirty="0">
                <a:latin typeface="Arial" charset="0"/>
              </a:rPr>
              <a:t>COMUNE: </a:t>
            </a:r>
            <a:r>
              <a:rPr lang="it-IT" altLang="it-IT" sz="900" dirty="0" smtClean="0">
                <a:latin typeface="Arial" charset="0"/>
              </a:rPr>
              <a:t>OZIERI (SS)</a:t>
            </a:r>
            <a:endParaRPr lang="it-IT" altLang="it-IT" sz="900" dirty="0">
              <a:latin typeface="Arial" charset="0"/>
            </a:endParaRPr>
          </a:p>
        </p:txBody>
      </p:sp>
      <p:sp>
        <p:nvSpPr>
          <p:cNvPr id="98" name="Figura a mano libera 97"/>
          <p:cNvSpPr/>
          <p:nvPr/>
        </p:nvSpPr>
        <p:spPr bwMode="auto">
          <a:xfrm>
            <a:off x="5123156" y="2809875"/>
            <a:ext cx="2371725" cy="6350"/>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Lst>
            <a:ahLst/>
            <a:cxnLst>
              <a:cxn ang="0">
                <a:pos x="connsiteX0" y="connsiteY0"/>
              </a:cxn>
              <a:cxn ang="0">
                <a:pos x="connsiteX1" y="connsiteY1"/>
              </a:cxn>
            </a:cxnLst>
            <a:rect l="l" t="t" r="r" b="b"/>
            <a:pathLst>
              <a:path w="10036" h="10000">
                <a:moveTo>
                  <a:pt x="0" y="0"/>
                </a:moveTo>
                <a:lnTo>
                  <a:pt x="10036" y="10000"/>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100" name="Figura a mano libera 99"/>
          <p:cNvSpPr/>
          <p:nvPr/>
        </p:nvSpPr>
        <p:spPr bwMode="auto">
          <a:xfrm>
            <a:off x="5126038" y="3474721"/>
            <a:ext cx="2371725" cy="4762"/>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Lst>
            <a:ahLst/>
            <a:cxnLst>
              <a:cxn ang="0">
                <a:pos x="connsiteX0" y="connsiteY0"/>
              </a:cxn>
              <a:cxn ang="0">
                <a:pos x="connsiteX1" y="connsiteY1"/>
              </a:cxn>
            </a:cxnLst>
            <a:rect l="l" t="t" r="r" b="b"/>
            <a:pathLst>
              <a:path w="10036" h="10000">
                <a:moveTo>
                  <a:pt x="0" y="0"/>
                </a:moveTo>
                <a:lnTo>
                  <a:pt x="10036" y="10000"/>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38925" name="CasellaDiTesto 118"/>
          <p:cNvSpPr txBox="1">
            <a:spLocks noChangeArrowheads="1"/>
          </p:cNvSpPr>
          <p:nvPr/>
        </p:nvSpPr>
        <p:spPr bwMode="auto">
          <a:xfrm>
            <a:off x="5209127" y="2374176"/>
            <a:ext cx="19928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dirty="0">
                <a:latin typeface="Arial" charset="0"/>
              </a:rPr>
              <a:t>INDIRIZZO</a:t>
            </a:r>
            <a:r>
              <a:rPr lang="it-IT" altLang="it-IT" sz="900" dirty="0" smtClean="0">
                <a:latin typeface="Arial" charset="0"/>
              </a:rPr>
              <a:t>: </a:t>
            </a:r>
          </a:p>
          <a:p>
            <a:pPr eaLnBrk="1" hangingPunct="1">
              <a:spcBef>
                <a:spcPct val="0"/>
              </a:spcBef>
              <a:buFontTx/>
              <a:buNone/>
            </a:pPr>
            <a:r>
              <a:rPr lang="it-IT" altLang="it-IT" sz="900" dirty="0" smtClean="0">
                <a:latin typeface="Arial" charset="0"/>
              </a:rPr>
              <a:t>Via Conte Camillo Benso di Cavour</a:t>
            </a:r>
            <a:endParaRPr lang="it-IT" altLang="it-IT" sz="900" dirty="0">
              <a:latin typeface="Arial" charset="0"/>
            </a:endParaRPr>
          </a:p>
        </p:txBody>
      </p:sp>
      <p:sp>
        <p:nvSpPr>
          <p:cNvPr id="38926" name="CasellaDiTesto 107"/>
          <p:cNvSpPr txBox="1">
            <a:spLocks noChangeArrowheads="1"/>
          </p:cNvSpPr>
          <p:nvPr/>
        </p:nvSpPr>
        <p:spPr bwMode="auto">
          <a:xfrm>
            <a:off x="5246688" y="2880593"/>
            <a:ext cx="219898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dirty="0">
                <a:latin typeface="Arial" charset="0"/>
              </a:rPr>
              <a:t>COORDINATE GEORIFERITE:</a:t>
            </a:r>
          </a:p>
          <a:p>
            <a:pPr eaLnBrk="1" hangingPunct="1">
              <a:spcBef>
                <a:spcPct val="0"/>
              </a:spcBef>
              <a:buNone/>
            </a:pPr>
            <a:r>
              <a:rPr lang="it-IT" sz="1000" dirty="0" smtClean="0">
                <a:latin typeface="Browallia New" pitchFamily="34" charset="-34"/>
                <a:ea typeface="Dotum" pitchFamily="34" charset="-127"/>
                <a:cs typeface="Browallia New" pitchFamily="34" charset="-34"/>
              </a:rPr>
              <a:t>Latitudine    40°34'28.48"N</a:t>
            </a:r>
            <a:r>
              <a:rPr lang="it-IT" sz="1000" dirty="0">
                <a:latin typeface="Browallia New" pitchFamily="34" charset="-34"/>
                <a:ea typeface="Dotum" pitchFamily="34" charset="-127"/>
                <a:cs typeface="Browallia New" pitchFamily="34" charset="-34"/>
              </a:rPr>
              <a:t>, </a:t>
            </a:r>
            <a:endParaRPr lang="it-IT" sz="1000" dirty="0" smtClean="0">
              <a:latin typeface="Browallia New" pitchFamily="34" charset="-34"/>
              <a:ea typeface="Dotum" pitchFamily="34" charset="-127"/>
              <a:cs typeface="Browallia New" pitchFamily="34" charset="-34"/>
            </a:endParaRPr>
          </a:p>
          <a:p>
            <a:pPr eaLnBrk="1" hangingPunct="1">
              <a:spcBef>
                <a:spcPct val="0"/>
              </a:spcBef>
              <a:buNone/>
            </a:pPr>
            <a:r>
              <a:rPr lang="it-IT" sz="1000" dirty="0" smtClean="0">
                <a:latin typeface="Browallia New" pitchFamily="34" charset="-34"/>
                <a:ea typeface="Dotum" pitchFamily="34" charset="-127"/>
                <a:cs typeface="Browallia New" pitchFamily="34" charset="-34"/>
              </a:rPr>
              <a:t>Longitudine </a:t>
            </a:r>
            <a:r>
              <a:rPr lang="it-IT" sz="1000" dirty="0">
                <a:latin typeface="Browallia New" pitchFamily="34" charset="-34"/>
                <a:ea typeface="Dotum" pitchFamily="34" charset="-127"/>
                <a:cs typeface="Browallia New" pitchFamily="34" charset="-34"/>
              </a:rPr>
              <a:t>09°0'7.28"E </a:t>
            </a:r>
          </a:p>
          <a:p>
            <a:pPr eaLnBrk="1" hangingPunct="1">
              <a:spcBef>
                <a:spcPct val="0"/>
              </a:spcBef>
              <a:buFontTx/>
              <a:buNone/>
            </a:pPr>
            <a:r>
              <a:rPr lang="it-IT" altLang="it-IT" sz="900" dirty="0" smtClean="0">
                <a:latin typeface="Arial" charset="0"/>
              </a:rPr>
              <a:t> </a:t>
            </a:r>
            <a:endParaRPr lang="it-IT" altLang="it-IT" sz="900" dirty="0">
              <a:latin typeface="Arial" charset="0"/>
            </a:endParaRPr>
          </a:p>
        </p:txBody>
      </p:sp>
      <p:sp>
        <p:nvSpPr>
          <p:cNvPr id="107" name="Figura a mano libera 106"/>
          <p:cNvSpPr/>
          <p:nvPr/>
        </p:nvSpPr>
        <p:spPr bwMode="auto">
          <a:xfrm>
            <a:off x="5126038" y="4033024"/>
            <a:ext cx="2373312" cy="1587"/>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 name="connsiteX0" fmla="*/ 0 w 10064"/>
              <a:gd name="connsiteY0" fmla="*/ 24281 h 24281"/>
              <a:gd name="connsiteX1" fmla="*/ 10064 w 10064"/>
              <a:gd name="connsiteY1" fmla="*/ 0 h 24281"/>
              <a:gd name="connsiteX0" fmla="*/ 0 w 10051"/>
              <a:gd name="connsiteY0" fmla="*/ 0 h 2018"/>
              <a:gd name="connsiteX1" fmla="*/ 10051 w 10051"/>
              <a:gd name="connsiteY1" fmla="*/ 2018 h 2018"/>
            </a:gdLst>
            <a:ahLst/>
            <a:cxnLst>
              <a:cxn ang="0">
                <a:pos x="connsiteX0" y="connsiteY0"/>
              </a:cxn>
              <a:cxn ang="0">
                <a:pos x="connsiteX1" y="connsiteY1"/>
              </a:cxn>
            </a:cxnLst>
            <a:rect l="l" t="t" r="r" b="b"/>
            <a:pathLst>
              <a:path w="10051" h="2018">
                <a:moveTo>
                  <a:pt x="0" y="0"/>
                </a:moveTo>
                <a:lnTo>
                  <a:pt x="10051" y="2018"/>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108" name="Figura a mano libera 107"/>
          <p:cNvSpPr/>
          <p:nvPr/>
        </p:nvSpPr>
        <p:spPr bwMode="auto">
          <a:xfrm>
            <a:off x="5130800" y="4568825"/>
            <a:ext cx="2374900" cy="1588"/>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 name="connsiteX0" fmla="*/ 0 w 10064"/>
              <a:gd name="connsiteY0" fmla="*/ 24281 h 24281"/>
              <a:gd name="connsiteX1" fmla="*/ 10064 w 10064"/>
              <a:gd name="connsiteY1" fmla="*/ 0 h 24281"/>
              <a:gd name="connsiteX0" fmla="*/ 0 w 10051"/>
              <a:gd name="connsiteY0" fmla="*/ 0 h 2018"/>
              <a:gd name="connsiteX1" fmla="*/ 10051 w 10051"/>
              <a:gd name="connsiteY1" fmla="*/ 2018 h 2018"/>
            </a:gdLst>
            <a:ahLst/>
            <a:cxnLst>
              <a:cxn ang="0">
                <a:pos x="connsiteX0" y="connsiteY0"/>
              </a:cxn>
              <a:cxn ang="0">
                <a:pos x="connsiteX1" y="connsiteY1"/>
              </a:cxn>
            </a:cxnLst>
            <a:rect l="l" t="t" r="r" b="b"/>
            <a:pathLst>
              <a:path w="10051" h="2018">
                <a:moveTo>
                  <a:pt x="0" y="0"/>
                </a:moveTo>
                <a:lnTo>
                  <a:pt x="10051" y="2018"/>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109" name="Figura a mano libera 108"/>
          <p:cNvSpPr/>
          <p:nvPr/>
        </p:nvSpPr>
        <p:spPr bwMode="auto">
          <a:xfrm>
            <a:off x="5132388" y="1812108"/>
            <a:ext cx="2381250" cy="0"/>
          </a:xfrm>
          <a:custGeom>
            <a:avLst/>
            <a:gdLst>
              <a:gd name="connsiteX0" fmla="*/ 0 w 2381250"/>
              <a:gd name="connsiteY0" fmla="*/ 0 h 0"/>
              <a:gd name="connsiteX1" fmla="*/ 2381250 w 2381250"/>
              <a:gd name="connsiteY1" fmla="*/ 0 h 0"/>
            </a:gdLst>
            <a:ahLst/>
            <a:cxnLst>
              <a:cxn ang="0">
                <a:pos x="connsiteX0" y="connsiteY0"/>
              </a:cxn>
              <a:cxn ang="0">
                <a:pos x="connsiteX1" y="connsiteY1"/>
              </a:cxn>
            </a:cxnLst>
            <a:rect l="l" t="t" r="r" b="b"/>
            <a:pathLst>
              <a:path w="2381250">
                <a:moveTo>
                  <a:pt x="0" y="0"/>
                </a:moveTo>
                <a:lnTo>
                  <a:pt x="2381250" y="0"/>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38932" name="CasellaDiTesto 82"/>
          <p:cNvSpPr txBox="1">
            <a:spLocks noChangeArrowheads="1"/>
          </p:cNvSpPr>
          <p:nvPr/>
        </p:nvSpPr>
        <p:spPr bwMode="auto">
          <a:xfrm>
            <a:off x="5253038" y="3756025"/>
            <a:ext cx="233634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dirty="0">
                <a:latin typeface="Arial" charset="0"/>
              </a:rPr>
              <a:t>STATO </a:t>
            </a:r>
            <a:r>
              <a:rPr lang="it-IT" altLang="it-IT" sz="900" dirty="0" smtClean="0">
                <a:latin typeface="Arial" charset="0"/>
              </a:rPr>
              <a:t>CONSERVATIVO</a:t>
            </a:r>
            <a:r>
              <a:rPr lang="it-IT" altLang="it-IT" sz="1200" dirty="0" smtClean="0">
                <a:latin typeface="Arial" charset="0"/>
              </a:rPr>
              <a:t>: </a:t>
            </a:r>
            <a:r>
              <a:rPr lang="it-IT" altLang="it-IT" sz="1100" b="1" dirty="0" smtClean="0">
                <a:latin typeface="Arial" charset="0"/>
              </a:rPr>
              <a:t>sufficiente</a:t>
            </a:r>
            <a:r>
              <a:rPr lang="it-IT" altLang="it-IT" sz="1100" dirty="0" smtClean="0">
                <a:solidFill>
                  <a:srgbClr val="FF0000"/>
                </a:solidFill>
                <a:latin typeface="Arial" charset="0"/>
              </a:rPr>
              <a:t> </a:t>
            </a:r>
            <a:endParaRPr lang="it-IT" altLang="it-IT" sz="1100" dirty="0">
              <a:solidFill>
                <a:srgbClr val="FF0000"/>
              </a:solidFill>
              <a:latin typeface="Arial" charset="0"/>
            </a:endParaRPr>
          </a:p>
        </p:txBody>
      </p:sp>
      <p:sp>
        <p:nvSpPr>
          <p:cNvPr id="112" name="Rettangolo 111"/>
          <p:cNvSpPr/>
          <p:nvPr/>
        </p:nvSpPr>
        <p:spPr bwMode="auto">
          <a:xfrm>
            <a:off x="5415448" y="4391025"/>
            <a:ext cx="287338" cy="122238"/>
          </a:xfrm>
          <a:prstGeom prst="rect">
            <a:avLst/>
          </a:prstGeom>
          <a:solidFill>
            <a:schemeClr val="bg1">
              <a:lumMod val="8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900"/>
          </a:p>
        </p:txBody>
      </p:sp>
      <p:sp>
        <p:nvSpPr>
          <p:cNvPr id="38934" name="CasellaDiTesto 114"/>
          <p:cNvSpPr txBox="1">
            <a:spLocks noChangeArrowheads="1"/>
          </p:cNvSpPr>
          <p:nvPr/>
        </p:nvSpPr>
        <p:spPr bwMode="auto">
          <a:xfrm>
            <a:off x="5776224" y="4349750"/>
            <a:ext cx="147989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dirty="0" err="1">
                <a:latin typeface="Arial" charset="0"/>
              </a:rPr>
              <a:t>Sup</a:t>
            </a:r>
            <a:r>
              <a:rPr lang="it-IT" altLang="it-IT" sz="900" dirty="0">
                <a:latin typeface="Arial" charset="0"/>
              </a:rPr>
              <a:t>. lorda       </a:t>
            </a:r>
            <a:r>
              <a:rPr lang="it-IT" altLang="it-IT" sz="900" dirty="0" smtClean="0">
                <a:latin typeface="Arial" charset="0"/>
              </a:rPr>
              <a:t>   540 mq  </a:t>
            </a:r>
            <a:endParaRPr lang="it-IT" altLang="it-IT" sz="900" dirty="0">
              <a:solidFill>
                <a:srgbClr val="FF0000"/>
              </a:solidFill>
              <a:latin typeface="Arial" charset="0"/>
            </a:endParaRPr>
          </a:p>
        </p:txBody>
      </p:sp>
      <p:sp>
        <p:nvSpPr>
          <p:cNvPr id="115" name="Rettangolo 114"/>
          <p:cNvSpPr/>
          <p:nvPr/>
        </p:nvSpPr>
        <p:spPr bwMode="auto">
          <a:xfrm>
            <a:off x="5415448" y="4222750"/>
            <a:ext cx="287338" cy="12065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900"/>
          </a:p>
        </p:txBody>
      </p:sp>
      <p:sp>
        <p:nvSpPr>
          <p:cNvPr id="38936" name="CasellaDiTesto 110"/>
          <p:cNvSpPr txBox="1">
            <a:spLocks noChangeArrowheads="1"/>
          </p:cNvSpPr>
          <p:nvPr/>
        </p:nvSpPr>
        <p:spPr bwMode="auto">
          <a:xfrm>
            <a:off x="5776224" y="4180831"/>
            <a:ext cx="144783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dirty="0" err="1">
                <a:latin typeface="Arial" charset="0"/>
              </a:rPr>
              <a:t>Sup</a:t>
            </a:r>
            <a:r>
              <a:rPr lang="it-IT" altLang="it-IT" sz="900" dirty="0">
                <a:latin typeface="Arial" charset="0"/>
              </a:rPr>
              <a:t>. territoriale </a:t>
            </a:r>
            <a:r>
              <a:rPr lang="it-IT" altLang="it-IT" sz="900" dirty="0" smtClean="0">
                <a:latin typeface="Arial" charset="0"/>
              </a:rPr>
              <a:t> 840 mq </a:t>
            </a:r>
            <a:endParaRPr lang="it-IT" altLang="it-IT" sz="900" dirty="0">
              <a:solidFill>
                <a:srgbClr val="FF0000"/>
              </a:solidFill>
              <a:latin typeface="Arial" charset="0"/>
            </a:endParaRPr>
          </a:p>
        </p:txBody>
      </p:sp>
      <p:sp>
        <p:nvSpPr>
          <p:cNvPr id="117" name="Figura a mano libera 116"/>
          <p:cNvSpPr/>
          <p:nvPr/>
        </p:nvSpPr>
        <p:spPr bwMode="auto">
          <a:xfrm>
            <a:off x="5132388" y="4568825"/>
            <a:ext cx="2374900" cy="1588"/>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 name="connsiteX0" fmla="*/ 0 w 10064"/>
              <a:gd name="connsiteY0" fmla="*/ 24281 h 24281"/>
              <a:gd name="connsiteX1" fmla="*/ 10064 w 10064"/>
              <a:gd name="connsiteY1" fmla="*/ 0 h 24281"/>
              <a:gd name="connsiteX0" fmla="*/ 0 w 10051"/>
              <a:gd name="connsiteY0" fmla="*/ 0 h 2018"/>
              <a:gd name="connsiteX1" fmla="*/ 10051 w 10051"/>
              <a:gd name="connsiteY1" fmla="*/ 2018 h 2018"/>
            </a:gdLst>
            <a:ahLst/>
            <a:cxnLst>
              <a:cxn ang="0">
                <a:pos x="connsiteX0" y="connsiteY0"/>
              </a:cxn>
              <a:cxn ang="0">
                <a:pos x="connsiteX1" y="connsiteY1"/>
              </a:cxn>
            </a:cxnLst>
            <a:rect l="l" t="t" r="r" b="b"/>
            <a:pathLst>
              <a:path w="10051" h="2018">
                <a:moveTo>
                  <a:pt x="0" y="0"/>
                </a:moveTo>
                <a:lnTo>
                  <a:pt x="10051" y="2018"/>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38939" name="CasellaDiTesto 105"/>
          <p:cNvSpPr txBox="1">
            <a:spLocks noChangeArrowheads="1"/>
          </p:cNvSpPr>
          <p:nvPr/>
        </p:nvSpPr>
        <p:spPr bwMode="auto">
          <a:xfrm>
            <a:off x="5237535" y="3501381"/>
            <a:ext cx="223971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900" dirty="0">
                <a:latin typeface="Arial" charset="0"/>
              </a:rPr>
              <a:t>DEMANIO STORICO-ARTISTICO &gt; </a:t>
            </a:r>
            <a:r>
              <a:rPr lang="it-IT" altLang="it-IT" sz="900" b="1" dirty="0" smtClean="0">
                <a:latin typeface="Arial" charset="0"/>
              </a:rPr>
              <a:t>NO</a:t>
            </a:r>
            <a:endParaRPr lang="it-IT" altLang="it-IT" sz="900" b="1" dirty="0">
              <a:latin typeface="Arial" charset="0"/>
            </a:endParaRPr>
          </a:p>
        </p:txBody>
      </p:sp>
      <p:sp>
        <p:nvSpPr>
          <p:cNvPr id="121" name="Figura a mano libera 120"/>
          <p:cNvSpPr/>
          <p:nvPr/>
        </p:nvSpPr>
        <p:spPr bwMode="auto">
          <a:xfrm>
            <a:off x="5129213" y="3738563"/>
            <a:ext cx="2373312" cy="1587"/>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 name="connsiteX0" fmla="*/ 0 w 10064"/>
              <a:gd name="connsiteY0" fmla="*/ 24281 h 24281"/>
              <a:gd name="connsiteX1" fmla="*/ 10064 w 10064"/>
              <a:gd name="connsiteY1" fmla="*/ 0 h 24281"/>
              <a:gd name="connsiteX0" fmla="*/ 0 w 10051"/>
              <a:gd name="connsiteY0" fmla="*/ 0 h 2018"/>
              <a:gd name="connsiteX1" fmla="*/ 10051 w 10051"/>
              <a:gd name="connsiteY1" fmla="*/ 2018 h 2018"/>
            </a:gdLst>
            <a:ahLst/>
            <a:cxnLst>
              <a:cxn ang="0">
                <a:pos x="connsiteX0" y="connsiteY0"/>
              </a:cxn>
              <a:cxn ang="0">
                <a:pos x="connsiteX1" y="connsiteY1"/>
              </a:cxn>
            </a:cxnLst>
            <a:rect l="l" t="t" r="r" b="b"/>
            <a:pathLst>
              <a:path w="10051" h="2018">
                <a:moveTo>
                  <a:pt x="0" y="0"/>
                </a:moveTo>
                <a:lnTo>
                  <a:pt x="10051" y="2018"/>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
        <p:nvSpPr>
          <p:cNvPr id="194" name="Rettangolo 193"/>
          <p:cNvSpPr/>
          <p:nvPr/>
        </p:nvSpPr>
        <p:spPr bwMode="auto">
          <a:xfrm>
            <a:off x="536389" y="1412777"/>
            <a:ext cx="4468812" cy="4714972"/>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endParaRPr lang="it-IT" sz="900" dirty="0"/>
          </a:p>
        </p:txBody>
      </p:sp>
      <p:grpSp>
        <p:nvGrpSpPr>
          <p:cNvPr id="38944" name="Gruppo 18"/>
          <p:cNvGrpSpPr>
            <a:grpSpLocks/>
          </p:cNvGrpSpPr>
          <p:nvPr/>
        </p:nvGrpSpPr>
        <p:grpSpPr bwMode="auto">
          <a:xfrm>
            <a:off x="2532063" y="5716588"/>
            <a:ext cx="258762" cy="373062"/>
            <a:chOff x="2748307" y="4308040"/>
            <a:chExt cx="258404" cy="374367"/>
          </a:xfrm>
        </p:grpSpPr>
        <p:cxnSp>
          <p:nvCxnSpPr>
            <p:cNvPr id="199" name="Connettore 2 198"/>
            <p:cNvCxnSpPr/>
            <p:nvPr/>
          </p:nvCxnSpPr>
          <p:spPr>
            <a:xfrm rot="16200000" flipV="1">
              <a:off x="2773945" y="4574880"/>
              <a:ext cx="213469" cy="1586"/>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963" name="CasellaDiTesto 20"/>
            <p:cNvSpPr txBox="1">
              <a:spLocks noChangeArrowheads="1"/>
            </p:cNvSpPr>
            <p:nvPr/>
          </p:nvSpPr>
          <p:spPr bwMode="auto">
            <a:xfrm>
              <a:off x="2748307" y="4308040"/>
              <a:ext cx="2584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800" b="1">
                  <a:solidFill>
                    <a:srgbClr val="000000"/>
                  </a:solidFill>
                  <a:latin typeface="Arial" charset="0"/>
                </a:rPr>
                <a:t>N</a:t>
              </a:r>
            </a:p>
          </p:txBody>
        </p:sp>
      </p:grpSp>
      <p:sp>
        <p:nvSpPr>
          <p:cNvPr id="201" name="Figura a mano libera 200"/>
          <p:cNvSpPr/>
          <p:nvPr/>
        </p:nvSpPr>
        <p:spPr bwMode="auto">
          <a:xfrm>
            <a:off x="3267000" y="5876926"/>
            <a:ext cx="347663" cy="0"/>
          </a:xfrm>
          <a:custGeom>
            <a:avLst/>
            <a:gdLst>
              <a:gd name="connsiteX0" fmla="*/ 0 w 347958"/>
              <a:gd name="connsiteY0" fmla="*/ 0 h 0"/>
              <a:gd name="connsiteX1" fmla="*/ 0 w 347958"/>
              <a:gd name="connsiteY1" fmla="*/ 0 h 0"/>
              <a:gd name="connsiteX2" fmla="*/ 347958 w 347958"/>
              <a:gd name="connsiteY2" fmla="*/ 0 h 0"/>
            </a:gdLst>
            <a:ahLst/>
            <a:cxnLst>
              <a:cxn ang="0">
                <a:pos x="connsiteX0" y="connsiteY0"/>
              </a:cxn>
              <a:cxn ang="0">
                <a:pos x="connsiteX1" y="connsiteY1"/>
              </a:cxn>
              <a:cxn ang="0">
                <a:pos x="connsiteX2" y="connsiteY2"/>
              </a:cxn>
            </a:cxnLst>
            <a:rect l="l" t="t" r="r" b="b"/>
            <a:pathLst>
              <a:path w="347958">
                <a:moveTo>
                  <a:pt x="0" y="0"/>
                </a:moveTo>
                <a:lnTo>
                  <a:pt x="0" y="0"/>
                </a:lnTo>
                <a:lnTo>
                  <a:pt x="347958" y="0"/>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8946" name="CasellaDiTesto 119"/>
          <p:cNvSpPr txBox="1">
            <a:spLocks noChangeArrowheads="1"/>
          </p:cNvSpPr>
          <p:nvPr/>
        </p:nvSpPr>
        <p:spPr bwMode="auto">
          <a:xfrm>
            <a:off x="3151633" y="5516563"/>
            <a:ext cx="1066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800" i="1" dirty="0">
                <a:latin typeface="Arial" charset="0"/>
              </a:rPr>
              <a:t>Perimetro proprietà</a:t>
            </a:r>
          </a:p>
        </p:txBody>
      </p:sp>
      <p:sp>
        <p:nvSpPr>
          <p:cNvPr id="38947" name="Rettangolo 222"/>
          <p:cNvSpPr>
            <a:spLocks noChangeArrowheads="1"/>
          </p:cNvSpPr>
          <p:nvPr/>
        </p:nvSpPr>
        <p:spPr bwMode="auto">
          <a:xfrm>
            <a:off x="627670" y="1763991"/>
            <a:ext cx="2525129"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lnSpc>
                <a:spcPts val="1771"/>
              </a:lnSpc>
              <a:buClr>
                <a:srgbClr val="D6CAC3"/>
              </a:buClr>
              <a:buSzPct val="100000"/>
            </a:pPr>
            <a:r>
              <a:rPr lang="it-IT" altLang="it-IT" sz="1200" i="1" dirty="0" smtClean="0">
                <a:latin typeface="Browallia New" pitchFamily="34" charset="-34"/>
                <a:ea typeface="Dotum" pitchFamily="34" charset="-127"/>
                <a:cs typeface="Browallia New" pitchFamily="34" charset="-34"/>
              </a:rPr>
              <a:t>NCEU </a:t>
            </a:r>
            <a:r>
              <a:rPr lang="it-IT" altLang="it-IT" sz="1200" i="1" dirty="0">
                <a:latin typeface="Browallia New" pitchFamily="34" charset="-34"/>
                <a:ea typeface="Dotum" pitchFamily="34" charset="-127"/>
                <a:cs typeface="Browallia New" pitchFamily="34" charset="-34"/>
              </a:rPr>
              <a:t>F°68 particella 197 </a:t>
            </a:r>
            <a:endParaRPr lang="it-IT" altLang="it-IT" sz="1200" i="1" dirty="0" smtClean="0">
              <a:latin typeface="Browallia New" pitchFamily="34" charset="-34"/>
              <a:ea typeface="Dotum" pitchFamily="34" charset="-127"/>
              <a:cs typeface="Browallia New" pitchFamily="34" charset="-34"/>
            </a:endParaRPr>
          </a:p>
          <a:p>
            <a:pPr eaLnBrk="1" hangingPunct="1">
              <a:lnSpc>
                <a:spcPts val="1771"/>
              </a:lnSpc>
              <a:buClr>
                <a:srgbClr val="D6CAC3"/>
              </a:buClr>
              <a:buSzPct val="100000"/>
            </a:pPr>
            <a:r>
              <a:rPr lang="it-IT" altLang="it-IT" sz="1200" i="1" dirty="0" smtClean="0">
                <a:latin typeface="Browallia New" pitchFamily="34" charset="-34"/>
                <a:ea typeface="Dotum" pitchFamily="34" charset="-127"/>
                <a:cs typeface="Browallia New" pitchFamily="34" charset="-34"/>
              </a:rPr>
              <a:t>sub  </a:t>
            </a:r>
            <a:r>
              <a:rPr lang="it-IT" altLang="it-IT" sz="1200" i="1" dirty="0">
                <a:latin typeface="Browallia New" pitchFamily="34" charset="-34"/>
                <a:ea typeface="Dotum" pitchFamily="34" charset="-127"/>
                <a:cs typeface="Browallia New" pitchFamily="34" charset="-34"/>
              </a:rPr>
              <a:t>1-2-3-4-5-6-7-8-9-10 </a:t>
            </a:r>
            <a:r>
              <a:rPr lang="it-IT" altLang="it-IT" sz="1200" i="1" dirty="0" smtClean="0">
                <a:latin typeface="Browallia New" pitchFamily="34" charset="-34"/>
                <a:ea typeface="Dotum" pitchFamily="34" charset="-127"/>
                <a:cs typeface="Browallia New" pitchFamily="34" charset="-34"/>
              </a:rPr>
              <a:t> </a:t>
            </a:r>
          </a:p>
          <a:p>
            <a:pPr eaLnBrk="1" hangingPunct="1">
              <a:lnSpc>
                <a:spcPts val="1771"/>
              </a:lnSpc>
              <a:buClr>
                <a:srgbClr val="D6CAC3"/>
              </a:buClr>
              <a:buSzPct val="100000"/>
            </a:pPr>
            <a:r>
              <a:rPr lang="it-IT" altLang="it-IT" sz="1200" i="1" dirty="0" err="1">
                <a:latin typeface="Browallia New" pitchFamily="34" charset="-34"/>
                <a:ea typeface="Dotum" pitchFamily="34" charset="-127"/>
                <a:cs typeface="Browallia New" pitchFamily="34" charset="-34"/>
              </a:rPr>
              <a:t>C</a:t>
            </a:r>
            <a:r>
              <a:rPr lang="it-IT" altLang="it-IT" sz="1200" i="1" dirty="0" err="1" smtClean="0">
                <a:latin typeface="Browallia New" pitchFamily="34" charset="-34"/>
                <a:ea typeface="Dotum" pitchFamily="34" charset="-127"/>
                <a:cs typeface="Browallia New" pitchFamily="34" charset="-34"/>
              </a:rPr>
              <a:t>at</a:t>
            </a:r>
            <a:r>
              <a:rPr lang="it-IT" altLang="it-IT" sz="1200" i="1" dirty="0">
                <a:latin typeface="Browallia New" pitchFamily="34" charset="-34"/>
                <a:ea typeface="Dotum" pitchFamily="34" charset="-127"/>
                <a:cs typeface="Browallia New" pitchFamily="34" charset="-34"/>
              </a:rPr>
              <a:t>. varie A/3, A/10, C/6, C/2</a:t>
            </a:r>
          </a:p>
          <a:p>
            <a:pPr eaLnBrk="1" hangingPunct="1">
              <a:lnSpc>
                <a:spcPts val="1771"/>
              </a:lnSpc>
              <a:buClr>
                <a:srgbClr val="D6CAC3"/>
              </a:buClr>
              <a:buSzPct val="100000"/>
            </a:pPr>
            <a:r>
              <a:rPr lang="it-IT" altLang="it-IT" sz="1200" i="1" dirty="0">
                <a:latin typeface="Browallia New" pitchFamily="34" charset="-34"/>
                <a:ea typeface="Dotum" pitchFamily="34" charset="-127"/>
                <a:cs typeface="Browallia New" pitchFamily="34" charset="-34"/>
              </a:rPr>
              <a:t>NCT F°68 mappale </a:t>
            </a:r>
            <a:r>
              <a:rPr lang="it-IT" altLang="it-IT" sz="1200" i="1" dirty="0" smtClean="0">
                <a:latin typeface="Browallia New" pitchFamily="34" charset="-34"/>
                <a:ea typeface="Dotum" pitchFamily="34" charset="-127"/>
                <a:cs typeface="Browallia New" pitchFamily="34" charset="-34"/>
              </a:rPr>
              <a:t>197</a:t>
            </a:r>
            <a:endParaRPr lang="it-IT" altLang="it-IT" sz="1200" i="1" dirty="0">
              <a:latin typeface="Browallia New" pitchFamily="34" charset="-34"/>
              <a:ea typeface="Dotum" pitchFamily="34" charset="-127"/>
              <a:cs typeface="Browallia New" pitchFamily="34" charset="-34"/>
            </a:endParaRPr>
          </a:p>
        </p:txBody>
      </p:sp>
      <p:sp>
        <p:nvSpPr>
          <p:cNvPr id="210" name="Segnaposto numero diapositiva 7"/>
          <p:cNvSpPr txBox="1">
            <a:spLocks/>
          </p:cNvSpPr>
          <p:nvPr/>
        </p:nvSpPr>
        <p:spPr>
          <a:xfrm>
            <a:off x="7589383" y="6191249"/>
            <a:ext cx="2311400" cy="365125"/>
          </a:xfrm>
          <a:prstGeom prst="rect">
            <a:avLst/>
          </a:prstGeom>
        </p:spPr>
        <p:txBody>
          <a:bodyPr anchor="ctr"/>
          <a:lstStyle/>
          <a:p>
            <a:pPr algn="r" fontAlgn="auto">
              <a:spcBef>
                <a:spcPts val="0"/>
              </a:spcBef>
              <a:spcAft>
                <a:spcPts val="0"/>
              </a:spcAft>
              <a:defRPr/>
            </a:pPr>
            <a:fld id="{41E090B6-B928-48E8-9111-8DB0596BC8CA}" type="slidenum">
              <a:rPr lang="it-IT" sz="1200">
                <a:solidFill>
                  <a:schemeClr val="tx1">
                    <a:tint val="75000"/>
                  </a:schemeClr>
                </a:solidFill>
                <a:latin typeface="+mn-lt"/>
              </a:rPr>
              <a:pPr algn="r" fontAlgn="auto">
                <a:spcBef>
                  <a:spcPts val="0"/>
                </a:spcBef>
                <a:spcAft>
                  <a:spcPts val="0"/>
                </a:spcAft>
                <a:defRPr/>
              </a:pPr>
              <a:t>19</a:t>
            </a:fld>
            <a:endParaRPr lang="it-IT" sz="1200" dirty="0">
              <a:solidFill>
                <a:schemeClr val="tx1">
                  <a:tint val="75000"/>
                </a:schemeClr>
              </a:solidFill>
              <a:latin typeface="+mn-lt"/>
            </a:endParaRPr>
          </a:p>
        </p:txBody>
      </p:sp>
      <p:pic>
        <p:nvPicPr>
          <p:cNvPr id="5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89304" y="1763310"/>
            <a:ext cx="1944215" cy="2855327"/>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99" name="Ovale 98"/>
          <p:cNvSpPr>
            <a:spLocks noChangeAspect="1" noChangeArrowheads="1"/>
          </p:cNvSpPr>
          <p:nvPr/>
        </p:nvSpPr>
        <p:spPr bwMode="auto">
          <a:xfrm>
            <a:off x="8624898" y="2652812"/>
            <a:ext cx="73025" cy="73025"/>
          </a:xfrm>
          <a:prstGeom prst="ellipse">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900"/>
          </a:p>
        </p:txBody>
      </p:sp>
      <p:sp>
        <p:nvSpPr>
          <p:cNvPr id="6" name="Rettangolo 5"/>
          <p:cNvSpPr/>
          <p:nvPr/>
        </p:nvSpPr>
        <p:spPr>
          <a:xfrm>
            <a:off x="644525" y="1498667"/>
            <a:ext cx="1356462" cy="261610"/>
          </a:xfrm>
          <a:prstGeom prst="rect">
            <a:avLst/>
          </a:prstGeom>
        </p:spPr>
        <p:txBody>
          <a:bodyPr wrap="none">
            <a:spAutoFit/>
          </a:bodyPr>
          <a:lstStyle/>
          <a:p>
            <a:pPr lvl="0"/>
            <a:r>
              <a:rPr lang="it-IT" altLang="it-IT" sz="1100" b="1" i="1" dirty="0">
                <a:solidFill>
                  <a:prstClr val="black"/>
                </a:solidFill>
              </a:rPr>
              <a:t>DATI CATASTALI</a:t>
            </a:r>
          </a:p>
        </p:txBody>
      </p:sp>
      <p:pic>
        <p:nvPicPr>
          <p:cNvPr id="7" name="Immagin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3450" y="2921001"/>
            <a:ext cx="2437998" cy="3203574"/>
          </a:xfrm>
          <a:prstGeom prst="rect">
            <a:avLst/>
          </a:prstGeom>
        </p:spPr>
      </p:pic>
      <p:grpSp>
        <p:nvGrpSpPr>
          <p:cNvPr id="48" name="Gruppo 18"/>
          <p:cNvGrpSpPr>
            <a:grpSpLocks/>
          </p:cNvGrpSpPr>
          <p:nvPr/>
        </p:nvGrpSpPr>
        <p:grpSpPr bwMode="auto">
          <a:xfrm>
            <a:off x="4513665" y="5531041"/>
            <a:ext cx="258762" cy="373062"/>
            <a:chOff x="2748307" y="4308040"/>
            <a:chExt cx="258404" cy="374367"/>
          </a:xfrm>
        </p:grpSpPr>
        <p:cxnSp>
          <p:nvCxnSpPr>
            <p:cNvPr id="49" name="Connettore 2 48"/>
            <p:cNvCxnSpPr/>
            <p:nvPr/>
          </p:nvCxnSpPr>
          <p:spPr>
            <a:xfrm rot="16200000" flipV="1">
              <a:off x="2773945" y="4574880"/>
              <a:ext cx="213469" cy="1586"/>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0" name="CasellaDiTesto 20"/>
            <p:cNvSpPr txBox="1">
              <a:spLocks noChangeArrowheads="1"/>
            </p:cNvSpPr>
            <p:nvPr/>
          </p:nvSpPr>
          <p:spPr bwMode="auto">
            <a:xfrm>
              <a:off x="2748307" y="4308040"/>
              <a:ext cx="2584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800" b="1">
                  <a:solidFill>
                    <a:srgbClr val="000000"/>
                  </a:solidFill>
                  <a:latin typeface="Arial" charset="0"/>
                </a:rPr>
                <a:t>N</a:t>
              </a:r>
            </a:p>
          </p:txBody>
        </p:sp>
      </p:grpSp>
      <p:sp>
        <p:nvSpPr>
          <p:cNvPr id="2" name="Rettangolo 1"/>
          <p:cNvSpPr/>
          <p:nvPr/>
        </p:nvSpPr>
        <p:spPr>
          <a:xfrm>
            <a:off x="5376068" y="4668046"/>
            <a:ext cx="2313236" cy="246221"/>
          </a:xfrm>
          <a:prstGeom prst="rect">
            <a:avLst/>
          </a:prstGeom>
        </p:spPr>
        <p:txBody>
          <a:bodyPr wrap="square">
            <a:spAutoFit/>
          </a:bodyPr>
          <a:lstStyle/>
          <a:p>
            <a:pPr>
              <a:spcAft>
                <a:spcPts val="300"/>
              </a:spcAft>
            </a:pPr>
            <a:r>
              <a:rPr lang="it-IT" altLang="it-IT" sz="1000" dirty="0" err="1" smtClean="0"/>
              <a:t>Sup</a:t>
            </a:r>
            <a:r>
              <a:rPr lang="it-IT" altLang="it-IT" sz="1000" dirty="0" smtClean="0"/>
              <a:t>. catastale complessiva 1471 mq</a:t>
            </a:r>
            <a:endParaRPr lang="it-IT" altLang="it-IT" sz="1000" dirty="0"/>
          </a:p>
        </p:txBody>
      </p:sp>
      <p:sp>
        <p:nvSpPr>
          <p:cNvPr id="38" name="Figura a mano libera 37"/>
          <p:cNvSpPr/>
          <p:nvPr/>
        </p:nvSpPr>
        <p:spPr bwMode="auto">
          <a:xfrm>
            <a:off x="5159148" y="5013176"/>
            <a:ext cx="2374900" cy="1588"/>
          </a:xfrm>
          <a:custGeom>
            <a:avLst/>
            <a:gdLst>
              <a:gd name="connsiteX0" fmla="*/ 0 w 2370967"/>
              <a:gd name="connsiteY0" fmla="*/ 8092 h 8092"/>
              <a:gd name="connsiteX1" fmla="*/ 2370967 w 2370967"/>
              <a:gd name="connsiteY1" fmla="*/ 0 h 8092"/>
              <a:gd name="connsiteX0" fmla="*/ 0 w 10047"/>
              <a:gd name="connsiteY0" fmla="*/ 0 h 10797"/>
              <a:gd name="connsiteX1" fmla="*/ 10047 w 10047"/>
              <a:gd name="connsiteY1" fmla="*/ 10797 h 10797"/>
              <a:gd name="connsiteX0" fmla="*/ 0 w 9964"/>
              <a:gd name="connsiteY0" fmla="*/ 0 h 7331"/>
              <a:gd name="connsiteX1" fmla="*/ 9964 w 9964"/>
              <a:gd name="connsiteY1" fmla="*/ 7331 h 7331"/>
              <a:gd name="connsiteX0" fmla="*/ 0 w 10036"/>
              <a:gd name="connsiteY0" fmla="*/ 0 h 10000"/>
              <a:gd name="connsiteX1" fmla="*/ 10036 w 10036"/>
              <a:gd name="connsiteY1" fmla="*/ 10000 h 10000"/>
              <a:gd name="connsiteX0" fmla="*/ 0 w 10064"/>
              <a:gd name="connsiteY0" fmla="*/ 24281 h 24281"/>
              <a:gd name="connsiteX1" fmla="*/ 10064 w 10064"/>
              <a:gd name="connsiteY1" fmla="*/ 0 h 24281"/>
              <a:gd name="connsiteX0" fmla="*/ 0 w 10051"/>
              <a:gd name="connsiteY0" fmla="*/ 0 h 2018"/>
              <a:gd name="connsiteX1" fmla="*/ 10051 w 10051"/>
              <a:gd name="connsiteY1" fmla="*/ 2018 h 2018"/>
            </a:gdLst>
            <a:ahLst/>
            <a:cxnLst>
              <a:cxn ang="0">
                <a:pos x="connsiteX0" y="connsiteY0"/>
              </a:cxn>
              <a:cxn ang="0">
                <a:pos x="connsiteX1" y="connsiteY1"/>
              </a:cxn>
            </a:cxnLst>
            <a:rect l="l" t="t" r="r" b="b"/>
            <a:pathLst>
              <a:path w="10051" h="2018">
                <a:moveTo>
                  <a:pt x="0" y="0"/>
                </a:moveTo>
                <a:lnTo>
                  <a:pt x="10051" y="2018"/>
                </a:lnTo>
              </a:path>
            </a:pathLst>
          </a:cu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t-IT" sz="900"/>
          </a:p>
        </p:txBody>
      </p:sp>
    </p:spTree>
    <p:extLst>
      <p:ext uri="{BB962C8B-B14F-4D97-AF65-F5344CB8AC3E}">
        <p14:creationId xmlns:p14="http://schemas.microsoft.com/office/powerpoint/2010/main" val="161568891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Segnaposto numero diapositiva 6"/>
          <p:cNvSpPr>
            <a:spLocks noGrp="1"/>
          </p:cNvSpPr>
          <p:nvPr>
            <p:ph type="sldNum" sz="quarter" idx="4294967295"/>
          </p:nvPr>
        </p:nvSpPr>
        <p:spPr>
          <a:xfrm>
            <a:off x="7594600" y="6051550"/>
            <a:ext cx="2311400" cy="365125"/>
          </a:xfrm>
        </p:spPr>
        <p:txBody>
          <a:bodyPr/>
          <a:lstStyle/>
          <a:p>
            <a:fld id="{B814AAC1-30DB-4390-9CD1-B8211659FEC5}" type="slidenum">
              <a:rPr lang="it-IT" smtClean="0"/>
              <a:pPr/>
              <a:t>2</a:t>
            </a:fld>
            <a:endParaRPr lang="it-IT" dirty="0"/>
          </a:p>
        </p:txBody>
      </p:sp>
      <p:sp>
        <p:nvSpPr>
          <p:cNvPr id="6147" name="Rettangolo 3"/>
          <p:cNvSpPr>
            <a:spLocks noChangeArrowheads="1"/>
          </p:cNvSpPr>
          <p:nvPr/>
        </p:nvSpPr>
        <p:spPr bwMode="auto">
          <a:xfrm>
            <a:off x="416496" y="764704"/>
            <a:ext cx="8568952" cy="512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58775" eaLnBrk="0" hangingPunct="0">
              <a:spcBef>
                <a:spcPct val="20000"/>
              </a:spcBef>
              <a:buFont typeface="Arial" charset="0"/>
              <a:buChar char="•"/>
              <a:tabLst>
                <a:tab pos="3943350" algn="l"/>
              </a:tabLst>
              <a:defRPr sz="3200">
                <a:solidFill>
                  <a:schemeClr val="tx1"/>
                </a:solidFill>
                <a:latin typeface="Calibri" pitchFamily="34" charset="0"/>
              </a:defRPr>
            </a:lvl1pPr>
            <a:lvl2pPr defTabSz="358775" eaLnBrk="0" hangingPunct="0">
              <a:spcBef>
                <a:spcPct val="20000"/>
              </a:spcBef>
              <a:buFont typeface="Arial" charset="0"/>
              <a:buChar char="–"/>
              <a:tabLst>
                <a:tab pos="3943350" algn="l"/>
              </a:tabLst>
              <a:defRPr sz="2800">
                <a:solidFill>
                  <a:schemeClr val="tx1"/>
                </a:solidFill>
                <a:latin typeface="Calibri" pitchFamily="34" charset="0"/>
              </a:defRPr>
            </a:lvl2pPr>
            <a:lvl3pPr marL="1143000" indent="-228600" defTabSz="358775" eaLnBrk="0" hangingPunct="0">
              <a:spcBef>
                <a:spcPct val="20000"/>
              </a:spcBef>
              <a:buFont typeface="Arial" charset="0"/>
              <a:buChar char="•"/>
              <a:tabLst>
                <a:tab pos="3943350" algn="l"/>
              </a:tabLst>
              <a:defRPr sz="2400">
                <a:solidFill>
                  <a:schemeClr val="tx1"/>
                </a:solidFill>
                <a:latin typeface="Calibri" pitchFamily="34" charset="0"/>
              </a:defRPr>
            </a:lvl3pPr>
            <a:lvl4pPr marL="1600200" indent="-228600" defTabSz="358775" eaLnBrk="0" hangingPunct="0">
              <a:spcBef>
                <a:spcPct val="20000"/>
              </a:spcBef>
              <a:buFont typeface="Arial" charset="0"/>
              <a:buChar char="–"/>
              <a:tabLst>
                <a:tab pos="3943350" algn="l"/>
              </a:tabLst>
              <a:defRPr sz="2000">
                <a:solidFill>
                  <a:schemeClr val="tx1"/>
                </a:solidFill>
                <a:latin typeface="Calibri" pitchFamily="34" charset="0"/>
              </a:defRPr>
            </a:lvl4pPr>
            <a:lvl5pPr marL="2057400" indent="-228600" defTabSz="358775" eaLnBrk="0" hangingPunct="0">
              <a:spcBef>
                <a:spcPct val="20000"/>
              </a:spcBef>
              <a:buFont typeface="Arial" charset="0"/>
              <a:buChar char="»"/>
              <a:tabLst>
                <a:tab pos="3943350" algn="l"/>
              </a:tabLst>
              <a:defRPr sz="2000">
                <a:solidFill>
                  <a:schemeClr val="tx1"/>
                </a:solidFill>
                <a:latin typeface="Calibri" pitchFamily="34" charset="0"/>
              </a:defRPr>
            </a:lvl5pPr>
            <a:lvl6pPr marL="2514600" indent="-228600" defTabSz="358775" eaLnBrk="0" fontAlgn="base" hangingPunct="0">
              <a:spcBef>
                <a:spcPct val="20000"/>
              </a:spcBef>
              <a:spcAft>
                <a:spcPct val="0"/>
              </a:spcAft>
              <a:buFont typeface="Arial" charset="0"/>
              <a:buChar char="»"/>
              <a:tabLst>
                <a:tab pos="3943350" algn="l"/>
              </a:tabLst>
              <a:defRPr sz="2000">
                <a:solidFill>
                  <a:schemeClr val="tx1"/>
                </a:solidFill>
                <a:latin typeface="Calibri" pitchFamily="34" charset="0"/>
              </a:defRPr>
            </a:lvl6pPr>
            <a:lvl7pPr marL="2971800" indent="-228600" defTabSz="358775" eaLnBrk="0" fontAlgn="base" hangingPunct="0">
              <a:spcBef>
                <a:spcPct val="20000"/>
              </a:spcBef>
              <a:spcAft>
                <a:spcPct val="0"/>
              </a:spcAft>
              <a:buFont typeface="Arial" charset="0"/>
              <a:buChar char="»"/>
              <a:tabLst>
                <a:tab pos="3943350" algn="l"/>
              </a:tabLst>
              <a:defRPr sz="2000">
                <a:solidFill>
                  <a:schemeClr val="tx1"/>
                </a:solidFill>
                <a:latin typeface="Calibri" pitchFamily="34" charset="0"/>
              </a:defRPr>
            </a:lvl7pPr>
            <a:lvl8pPr marL="3429000" indent="-228600" defTabSz="358775" eaLnBrk="0" fontAlgn="base" hangingPunct="0">
              <a:spcBef>
                <a:spcPct val="20000"/>
              </a:spcBef>
              <a:spcAft>
                <a:spcPct val="0"/>
              </a:spcAft>
              <a:buFont typeface="Arial" charset="0"/>
              <a:buChar char="»"/>
              <a:tabLst>
                <a:tab pos="3943350" algn="l"/>
              </a:tabLst>
              <a:defRPr sz="2000">
                <a:solidFill>
                  <a:schemeClr val="tx1"/>
                </a:solidFill>
                <a:latin typeface="Calibri" pitchFamily="34" charset="0"/>
              </a:defRPr>
            </a:lvl8pPr>
            <a:lvl9pPr marL="3886200" indent="-228600" defTabSz="358775" eaLnBrk="0" fontAlgn="base" hangingPunct="0">
              <a:spcBef>
                <a:spcPct val="20000"/>
              </a:spcBef>
              <a:spcAft>
                <a:spcPct val="0"/>
              </a:spcAft>
              <a:buFont typeface="Arial" charset="0"/>
              <a:buChar char="»"/>
              <a:tabLst>
                <a:tab pos="3943350" algn="l"/>
              </a:tabLst>
              <a:defRPr sz="2000">
                <a:solidFill>
                  <a:schemeClr val="tx1"/>
                </a:solidFill>
                <a:latin typeface="Calibri" pitchFamily="34" charset="0"/>
              </a:defRPr>
            </a:lvl9pPr>
          </a:lstStyle>
          <a:p>
            <a:pPr>
              <a:spcBef>
                <a:spcPts val="600"/>
              </a:spcBef>
              <a:spcAft>
                <a:spcPts val="600"/>
              </a:spcAft>
              <a:buFontTx/>
              <a:buNone/>
            </a:pPr>
            <a:r>
              <a:rPr lang="it-IT" altLang="it-IT" sz="1200" i="1" dirty="0">
                <a:latin typeface="Arial" charset="0"/>
                <a:cs typeface="Arial" charset="0"/>
              </a:rPr>
              <a:t>Premessa							</a:t>
            </a:r>
            <a:r>
              <a:rPr lang="it-IT" altLang="it-IT" sz="1000" dirty="0" smtClean="0">
                <a:latin typeface="Arial" charset="0"/>
                <a:ea typeface="Calibri" pitchFamily="34" charset="0"/>
                <a:cs typeface="Calibri" pitchFamily="34" charset="0"/>
              </a:rPr>
              <a:t>		</a:t>
            </a:r>
            <a:r>
              <a:rPr lang="it-IT" altLang="it-IT" sz="1000" dirty="0">
                <a:latin typeface="Arial" charset="0"/>
                <a:ea typeface="Calibri" pitchFamily="34" charset="0"/>
                <a:cs typeface="Calibri" pitchFamily="34" charset="0"/>
              </a:rPr>
              <a:t>				</a:t>
            </a:r>
            <a:endParaRPr lang="it-IT" altLang="it-IT" sz="1000" dirty="0" smtClean="0">
              <a:latin typeface="Arial" charset="0"/>
              <a:ea typeface="Calibri" pitchFamily="34" charset="0"/>
              <a:cs typeface="Calibri" pitchFamily="34" charset="0"/>
            </a:endParaRPr>
          </a:p>
          <a:p>
            <a:pPr>
              <a:spcBef>
                <a:spcPts val="600"/>
              </a:spcBef>
              <a:spcAft>
                <a:spcPts val="600"/>
              </a:spcAft>
              <a:buFontTx/>
              <a:buNone/>
            </a:pPr>
            <a:r>
              <a:rPr lang="it-IT" altLang="it-IT" sz="1000" b="1" dirty="0" smtClean="0">
                <a:latin typeface="Arial" charset="0"/>
                <a:cs typeface="Calibri" pitchFamily="34" charset="0"/>
              </a:rPr>
              <a:t>1</a:t>
            </a:r>
            <a:r>
              <a:rPr lang="it-IT" altLang="it-IT" sz="1200" b="1" dirty="0" smtClean="0">
                <a:latin typeface="Arial" charset="0"/>
                <a:cs typeface="Arial" charset="0"/>
              </a:rPr>
              <a:t>. </a:t>
            </a:r>
            <a:r>
              <a:rPr lang="it-IT" altLang="it-IT" sz="1200" b="1" dirty="0">
                <a:latin typeface="Arial" charset="0"/>
                <a:cs typeface="Arial" charset="0"/>
              </a:rPr>
              <a:t>Inquadramento </a:t>
            </a:r>
            <a:r>
              <a:rPr lang="it-IT" altLang="it-IT" sz="1200" b="1" dirty="0" smtClean="0">
                <a:latin typeface="Arial" charset="0"/>
                <a:cs typeface="Arial" charset="0"/>
              </a:rPr>
              <a:t>territoriale</a:t>
            </a:r>
            <a:r>
              <a:rPr lang="it-IT" altLang="it-IT" sz="1400" dirty="0">
                <a:latin typeface="Arial" charset="0"/>
                <a:ea typeface="Calibri" pitchFamily="34" charset="0"/>
                <a:cs typeface="Calibri" pitchFamily="34" charset="0"/>
              </a:rPr>
              <a:t>		</a:t>
            </a:r>
          </a:p>
          <a:p>
            <a:pPr algn="just">
              <a:spcBef>
                <a:spcPts val="600"/>
              </a:spcBef>
              <a:spcAft>
                <a:spcPts val="600"/>
              </a:spcAft>
              <a:buNone/>
            </a:pPr>
            <a:r>
              <a:rPr lang="it-IT" altLang="it-IT" sz="1000" dirty="0">
                <a:latin typeface="Arial" charset="0"/>
                <a:ea typeface="Calibri" pitchFamily="34" charset="0"/>
                <a:cs typeface="Calibri" pitchFamily="34" charset="0"/>
              </a:rPr>
              <a:t>1</a:t>
            </a:r>
            <a:r>
              <a:rPr lang="it-IT" altLang="it-IT" sz="1000" dirty="0" smtClean="0">
                <a:latin typeface="Arial" charset="0"/>
                <a:ea typeface="Calibri" pitchFamily="34" charset="0"/>
                <a:cs typeface="Calibri" pitchFamily="34" charset="0"/>
              </a:rPr>
              <a:t>.1 Contesto </a:t>
            </a:r>
            <a:r>
              <a:rPr lang="it-IT" altLang="it-IT" sz="1000" dirty="0">
                <a:latin typeface="Arial" charset="0"/>
                <a:ea typeface="Calibri" pitchFamily="34" charset="0"/>
                <a:cs typeface="Calibri" pitchFamily="34" charset="0"/>
              </a:rPr>
              <a:t>geografico 							</a:t>
            </a:r>
            <a:r>
              <a:rPr lang="it-IT" altLang="it-IT" sz="1000" dirty="0" smtClean="0">
                <a:latin typeface="Arial" charset="0"/>
                <a:ea typeface="Calibri" pitchFamily="34" charset="0"/>
                <a:cs typeface="Calibri" pitchFamily="34" charset="0"/>
              </a:rPr>
              <a:t>pag. 3</a:t>
            </a:r>
            <a:endParaRPr lang="it-IT" altLang="it-IT" sz="1000" i="1" dirty="0">
              <a:solidFill>
                <a:srgbClr val="FF0000"/>
              </a:solidFill>
              <a:latin typeface="Arial" charset="0"/>
            </a:endParaRPr>
          </a:p>
          <a:p>
            <a:pPr algn="just">
              <a:spcBef>
                <a:spcPts val="600"/>
              </a:spcBef>
              <a:spcAft>
                <a:spcPts val="600"/>
              </a:spcAft>
              <a:buNone/>
            </a:pPr>
            <a:r>
              <a:rPr lang="it-IT" altLang="it-IT" sz="1000" dirty="0">
                <a:latin typeface="Arial" charset="0"/>
                <a:ea typeface="Calibri" pitchFamily="34" charset="0"/>
                <a:cs typeface="Calibri" pitchFamily="34" charset="0"/>
              </a:rPr>
              <a:t>1</a:t>
            </a:r>
            <a:r>
              <a:rPr lang="it-IT" altLang="it-IT" sz="1000" dirty="0" smtClean="0">
                <a:latin typeface="Arial" charset="0"/>
                <a:ea typeface="Calibri" pitchFamily="34" charset="0"/>
                <a:cs typeface="Calibri" pitchFamily="34" charset="0"/>
              </a:rPr>
              <a:t>.2 </a:t>
            </a:r>
            <a:r>
              <a:rPr lang="it-IT" altLang="it-IT" sz="1000" dirty="0">
                <a:latin typeface="Arial" charset="0"/>
                <a:ea typeface="Calibri" pitchFamily="34" charset="0"/>
                <a:cs typeface="Calibri" pitchFamily="34" charset="0"/>
              </a:rPr>
              <a:t>Sistema </a:t>
            </a:r>
            <a:r>
              <a:rPr lang="it-IT" altLang="it-IT" sz="1000" dirty="0" smtClean="0">
                <a:latin typeface="Arial" charset="0"/>
                <a:ea typeface="Calibri" pitchFamily="34" charset="0"/>
                <a:cs typeface="Calibri" pitchFamily="34" charset="0"/>
              </a:rPr>
              <a:t>infrastrutturale e </a:t>
            </a:r>
            <a:r>
              <a:rPr lang="it-IT" altLang="it-IT" sz="1000" dirty="0">
                <a:latin typeface="Arial" charset="0"/>
                <a:ea typeface="Calibri" pitchFamily="34" charset="0"/>
                <a:cs typeface="Calibri" pitchFamily="34" charset="0"/>
              </a:rPr>
              <a:t>logistico							</a:t>
            </a:r>
            <a:r>
              <a:rPr lang="it-IT" altLang="it-IT" sz="1000" dirty="0" smtClean="0">
                <a:latin typeface="Arial" charset="0"/>
                <a:ea typeface="Calibri" pitchFamily="34" charset="0"/>
                <a:cs typeface="Calibri" pitchFamily="34" charset="0"/>
              </a:rPr>
              <a:t>pag. 5</a:t>
            </a:r>
            <a:endParaRPr lang="it-IT" altLang="it-IT" sz="1000" i="1" dirty="0">
              <a:latin typeface="Arial" charset="0"/>
              <a:cs typeface="Arial" charset="0"/>
            </a:endParaRPr>
          </a:p>
          <a:p>
            <a:pPr algn="just">
              <a:spcBef>
                <a:spcPts val="600"/>
              </a:spcBef>
              <a:spcAft>
                <a:spcPts val="600"/>
              </a:spcAft>
              <a:buNone/>
            </a:pPr>
            <a:r>
              <a:rPr lang="it-IT" altLang="it-IT" sz="1000" dirty="0">
                <a:latin typeface="Arial" charset="0"/>
                <a:ea typeface="Calibri" pitchFamily="34" charset="0"/>
                <a:cs typeface="Calibri" pitchFamily="34" charset="0"/>
              </a:rPr>
              <a:t>1</a:t>
            </a:r>
            <a:r>
              <a:rPr lang="it-IT" altLang="it-IT" sz="1000" dirty="0" smtClean="0">
                <a:latin typeface="Arial" charset="0"/>
                <a:ea typeface="Calibri" pitchFamily="34" charset="0"/>
                <a:cs typeface="Calibri" pitchFamily="34" charset="0"/>
              </a:rPr>
              <a:t>.3 </a:t>
            </a:r>
            <a:r>
              <a:rPr lang="it-IT" altLang="it-IT" sz="1000" dirty="0">
                <a:latin typeface="Arial" charset="0"/>
                <a:ea typeface="Calibri" pitchFamily="34" charset="0"/>
                <a:cs typeface="Calibri" pitchFamily="34" charset="0"/>
              </a:rPr>
              <a:t>Attrattività </a:t>
            </a:r>
            <a:r>
              <a:rPr lang="it-IT" altLang="it-IT" sz="1000" dirty="0" smtClean="0">
                <a:latin typeface="Arial" charset="0"/>
                <a:ea typeface="Calibri" pitchFamily="34" charset="0"/>
                <a:cs typeface="Calibri" pitchFamily="34" charset="0"/>
              </a:rPr>
              <a:t>turistico - culturali</a:t>
            </a:r>
            <a:r>
              <a:rPr lang="it-IT" altLang="it-IT" sz="1000" dirty="0">
                <a:latin typeface="Arial" charset="0"/>
                <a:ea typeface="Calibri" pitchFamily="34" charset="0"/>
                <a:cs typeface="Calibri" pitchFamily="34" charset="0"/>
              </a:rPr>
              <a:t>							</a:t>
            </a:r>
            <a:r>
              <a:rPr lang="it-IT" altLang="it-IT" sz="1000" dirty="0" smtClean="0">
                <a:latin typeface="Arial" charset="0"/>
                <a:ea typeface="Calibri" pitchFamily="34" charset="0"/>
                <a:cs typeface="Calibri" pitchFamily="34" charset="0"/>
              </a:rPr>
              <a:t>pag. 7</a:t>
            </a:r>
          </a:p>
          <a:p>
            <a:pPr algn="just">
              <a:spcBef>
                <a:spcPts val="600"/>
              </a:spcBef>
              <a:spcAft>
                <a:spcPts val="600"/>
              </a:spcAft>
              <a:buNone/>
            </a:pPr>
            <a:r>
              <a:rPr lang="it-IT" altLang="it-IT" sz="1000" dirty="0" smtClean="0">
                <a:latin typeface="Arial" charset="0"/>
                <a:ea typeface="Calibri" pitchFamily="34" charset="0"/>
                <a:cs typeface="Calibri" pitchFamily="34" charset="0"/>
              </a:rPr>
              <a:t>1.4 </a:t>
            </a:r>
            <a:r>
              <a:rPr lang="it-IT" altLang="it-IT" sz="1000" dirty="0">
                <a:latin typeface="Arial" charset="0"/>
                <a:ea typeface="Calibri" pitchFamily="34" charset="0"/>
                <a:cs typeface="Calibri" pitchFamily="34" charset="0"/>
              </a:rPr>
              <a:t>Attrattività </a:t>
            </a:r>
            <a:r>
              <a:rPr lang="it-IT" altLang="it-IT" sz="1000" dirty="0" smtClean="0">
                <a:latin typeface="Arial" charset="0"/>
                <a:ea typeface="Calibri" pitchFamily="34" charset="0"/>
                <a:cs typeface="Calibri" pitchFamily="34" charset="0"/>
              </a:rPr>
              <a:t>ambientali</a:t>
            </a:r>
            <a:r>
              <a:rPr lang="it-IT" altLang="it-IT" sz="1000" dirty="0">
                <a:latin typeface="Arial" charset="0"/>
                <a:ea typeface="Calibri" pitchFamily="34" charset="0"/>
                <a:cs typeface="Calibri" pitchFamily="34" charset="0"/>
              </a:rPr>
              <a:t>							pag. </a:t>
            </a:r>
            <a:r>
              <a:rPr lang="it-IT" altLang="it-IT" sz="1000" dirty="0" smtClean="0">
                <a:latin typeface="Arial" charset="0"/>
                <a:ea typeface="Calibri" pitchFamily="34" charset="0"/>
                <a:cs typeface="Calibri" pitchFamily="34" charset="0"/>
              </a:rPr>
              <a:t>9</a:t>
            </a:r>
          </a:p>
          <a:p>
            <a:pPr algn="just">
              <a:spcBef>
                <a:spcPts val="600"/>
              </a:spcBef>
              <a:spcAft>
                <a:spcPts val="600"/>
              </a:spcAft>
              <a:buNone/>
            </a:pPr>
            <a:r>
              <a:rPr lang="it-IT" altLang="it-IT" sz="1000" dirty="0" smtClean="0">
                <a:latin typeface="Arial" charset="0"/>
                <a:ea typeface="Calibri" pitchFamily="34" charset="0"/>
                <a:cs typeface="Calibri" pitchFamily="34" charset="0"/>
              </a:rPr>
              <a:t>1.5 Contesto Produttivo – Sociale							pag.10</a:t>
            </a:r>
            <a:endParaRPr lang="it-IT" altLang="it-IT" sz="1000" dirty="0">
              <a:latin typeface="Arial" charset="0"/>
              <a:ea typeface="Calibri" pitchFamily="34" charset="0"/>
              <a:cs typeface="Calibri" pitchFamily="34" charset="0"/>
            </a:endParaRPr>
          </a:p>
          <a:p>
            <a:pPr algn="just">
              <a:spcBef>
                <a:spcPts val="600"/>
              </a:spcBef>
              <a:spcAft>
                <a:spcPts val="600"/>
              </a:spcAft>
              <a:buNone/>
            </a:pPr>
            <a:endParaRPr lang="it-IT" altLang="it-IT" sz="1000" dirty="0">
              <a:latin typeface="Arial" charset="0"/>
              <a:ea typeface="Calibri" pitchFamily="34" charset="0"/>
              <a:cs typeface="Calibri" pitchFamily="34" charset="0"/>
            </a:endParaRPr>
          </a:p>
          <a:p>
            <a:pPr algn="just">
              <a:lnSpc>
                <a:spcPct val="150000"/>
              </a:lnSpc>
              <a:spcBef>
                <a:spcPts val="600"/>
              </a:spcBef>
              <a:buFontTx/>
              <a:buNone/>
            </a:pPr>
            <a:r>
              <a:rPr lang="it-IT" altLang="it-IT" sz="1200" b="1" dirty="0" smtClean="0">
                <a:latin typeface="Arial" charset="0"/>
                <a:cs typeface="Arial" charset="0"/>
              </a:rPr>
              <a:t>2. </a:t>
            </a:r>
            <a:r>
              <a:rPr lang="it-IT" altLang="it-IT" sz="1200" b="1" dirty="0">
                <a:latin typeface="Arial" charset="0"/>
                <a:cs typeface="Arial" charset="0"/>
              </a:rPr>
              <a:t>Immobile</a:t>
            </a:r>
            <a:r>
              <a:rPr lang="it-IT" altLang="it-IT" sz="1400" dirty="0">
                <a:solidFill>
                  <a:srgbClr val="000000"/>
                </a:solidFill>
                <a:latin typeface="Arial" charset="0"/>
                <a:cs typeface="Arial" charset="0"/>
              </a:rPr>
              <a:t>	  				</a:t>
            </a:r>
          </a:p>
          <a:p>
            <a:pPr marL="0" lvl="1" algn="just">
              <a:lnSpc>
                <a:spcPct val="150000"/>
              </a:lnSpc>
              <a:spcBef>
                <a:spcPts val="600"/>
              </a:spcBef>
              <a:buFontTx/>
              <a:buNone/>
            </a:pPr>
            <a:r>
              <a:rPr lang="it-IT" altLang="it-IT" sz="1000" dirty="0" smtClean="0">
                <a:latin typeface="Arial" charset="0"/>
                <a:ea typeface="Calibri" pitchFamily="34" charset="0"/>
                <a:cs typeface="Arial" charset="0"/>
              </a:rPr>
              <a:t>2.1 </a:t>
            </a:r>
            <a:r>
              <a:rPr lang="it-IT" altLang="it-IT" sz="1000" dirty="0">
                <a:latin typeface="Arial" charset="0"/>
                <a:ea typeface="Calibri" pitchFamily="34" charset="0"/>
                <a:cs typeface="Arial" charset="0"/>
              </a:rPr>
              <a:t>Localizzazione							pag. </a:t>
            </a:r>
            <a:r>
              <a:rPr lang="it-IT" altLang="it-IT" sz="1000" dirty="0" smtClean="0">
                <a:latin typeface="Arial" charset="0"/>
                <a:ea typeface="Calibri" pitchFamily="34" charset="0"/>
                <a:cs typeface="Arial" charset="0"/>
              </a:rPr>
              <a:t>15</a:t>
            </a:r>
            <a:r>
              <a:rPr lang="it-IT" altLang="it-IT" sz="1000" i="1" dirty="0" smtClean="0">
                <a:latin typeface="Arial" charset="0"/>
              </a:rPr>
              <a:t> </a:t>
            </a:r>
            <a:r>
              <a:rPr lang="it-IT" altLang="it-IT" sz="1000" dirty="0">
                <a:latin typeface="Arial" charset="0"/>
                <a:ea typeface="Calibri" pitchFamily="34" charset="0"/>
                <a:cs typeface="Calibri" pitchFamily="34" charset="0"/>
              </a:rPr>
              <a:t>			   	</a:t>
            </a:r>
          </a:p>
          <a:p>
            <a:pPr marL="0" lvl="1" algn="just">
              <a:lnSpc>
                <a:spcPct val="150000"/>
              </a:lnSpc>
              <a:spcBef>
                <a:spcPts val="600"/>
              </a:spcBef>
              <a:buFontTx/>
              <a:buNone/>
            </a:pPr>
            <a:r>
              <a:rPr lang="it-IT" altLang="it-IT" sz="1000" dirty="0" smtClean="0">
                <a:latin typeface="Arial" charset="0"/>
                <a:ea typeface="Calibri" pitchFamily="34" charset="0"/>
                <a:cs typeface="Calibri" pitchFamily="34" charset="0"/>
              </a:rPr>
              <a:t>2.2 </a:t>
            </a:r>
            <a:r>
              <a:rPr lang="it-IT" altLang="it-IT" sz="1000" dirty="0">
                <a:latin typeface="Arial" charset="0"/>
                <a:ea typeface="Calibri" pitchFamily="34" charset="0"/>
                <a:cs typeface="Calibri" pitchFamily="34" charset="0"/>
              </a:rPr>
              <a:t>Inquadramento tecnico-amministrativo			        				pag. </a:t>
            </a:r>
            <a:r>
              <a:rPr lang="it-IT" altLang="it-IT" sz="1000" dirty="0" smtClean="0">
                <a:latin typeface="Arial" charset="0"/>
                <a:ea typeface="Calibri" pitchFamily="34" charset="0"/>
                <a:cs typeface="Calibri" pitchFamily="34" charset="0"/>
              </a:rPr>
              <a:t>16</a:t>
            </a:r>
            <a:r>
              <a:rPr lang="it-IT" altLang="it-IT" sz="1000" i="1" dirty="0" smtClean="0">
                <a:latin typeface="Arial" charset="0"/>
                <a:ea typeface="Calibri" pitchFamily="34" charset="0"/>
                <a:cs typeface="Calibri" pitchFamily="34" charset="0"/>
              </a:rPr>
              <a:t> </a:t>
            </a:r>
            <a:endParaRPr lang="it-IT" altLang="it-IT" sz="1000" i="1" dirty="0">
              <a:latin typeface="Arial" charset="0"/>
              <a:ea typeface="Calibri" pitchFamily="34" charset="0"/>
              <a:cs typeface="Calibri" pitchFamily="34" charset="0"/>
            </a:endParaRPr>
          </a:p>
          <a:p>
            <a:pPr marL="0" lvl="1" algn="just">
              <a:lnSpc>
                <a:spcPct val="150000"/>
              </a:lnSpc>
              <a:spcBef>
                <a:spcPts val="600"/>
              </a:spcBef>
              <a:buFontTx/>
              <a:buNone/>
            </a:pPr>
            <a:r>
              <a:rPr lang="it-IT" altLang="it-IT" sz="1000" dirty="0" smtClean="0">
                <a:latin typeface="Arial" charset="0"/>
                <a:ea typeface="Calibri" pitchFamily="34" charset="0"/>
                <a:cs typeface="Calibri" pitchFamily="34" charset="0"/>
              </a:rPr>
              <a:t>2.3 </a:t>
            </a:r>
            <a:r>
              <a:rPr lang="it-IT" altLang="it-IT" sz="1000" dirty="0">
                <a:latin typeface="Arial" charset="0"/>
                <a:ea typeface="Calibri" pitchFamily="34" charset="0"/>
                <a:cs typeface="Calibri" pitchFamily="34" charset="0"/>
              </a:rPr>
              <a:t>Caratteristiche fisiche                                                                                              	         		pag. </a:t>
            </a:r>
            <a:r>
              <a:rPr lang="it-IT" altLang="it-IT" sz="1000" dirty="0" smtClean="0">
                <a:latin typeface="Arial" charset="0"/>
                <a:ea typeface="Calibri" pitchFamily="34" charset="0"/>
                <a:cs typeface="Calibri" pitchFamily="34" charset="0"/>
              </a:rPr>
              <a:t>21</a:t>
            </a:r>
            <a:r>
              <a:rPr lang="it-IT" altLang="it-IT" sz="1000" i="1" dirty="0" smtClean="0">
                <a:latin typeface="Arial" charset="0"/>
              </a:rPr>
              <a:t> </a:t>
            </a:r>
            <a:endParaRPr lang="it-IT" altLang="it-IT" sz="1000" i="1" dirty="0">
              <a:latin typeface="Arial" charset="0"/>
            </a:endParaRPr>
          </a:p>
          <a:p>
            <a:pPr marL="0" lvl="1" algn="just">
              <a:lnSpc>
                <a:spcPct val="150000"/>
              </a:lnSpc>
              <a:spcBef>
                <a:spcPts val="600"/>
              </a:spcBef>
              <a:buFontTx/>
              <a:buNone/>
            </a:pPr>
            <a:r>
              <a:rPr lang="it-IT" altLang="it-IT" sz="1000" dirty="0" smtClean="0">
                <a:latin typeface="Arial" charset="0"/>
                <a:ea typeface="Calibri" pitchFamily="34" charset="0"/>
                <a:cs typeface="Calibri" pitchFamily="34" charset="0"/>
              </a:rPr>
              <a:t>2.4 </a:t>
            </a:r>
            <a:r>
              <a:rPr lang="it-IT" altLang="it-IT" sz="1000" dirty="0">
                <a:latin typeface="Arial" charset="0"/>
                <a:ea typeface="Calibri" pitchFamily="34" charset="0"/>
                <a:cs typeface="Calibri" pitchFamily="34" charset="0"/>
              </a:rPr>
              <a:t>Qualità architettonica e paesaggistica                                                                                                 	pag. </a:t>
            </a:r>
            <a:r>
              <a:rPr lang="it-IT" altLang="it-IT" sz="1000" dirty="0" smtClean="0">
                <a:latin typeface="Arial" charset="0"/>
                <a:ea typeface="Calibri" pitchFamily="34" charset="0"/>
                <a:cs typeface="Calibri" pitchFamily="34" charset="0"/>
              </a:rPr>
              <a:t>22</a:t>
            </a:r>
            <a:r>
              <a:rPr lang="it-IT" altLang="it-IT" sz="1000" i="1" dirty="0" smtClean="0">
                <a:latin typeface="Arial" charset="0"/>
              </a:rPr>
              <a:t> </a:t>
            </a:r>
            <a:endParaRPr lang="it-IT" altLang="it-IT" sz="1000" i="1" dirty="0">
              <a:latin typeface="Arial" charset="0"/>
            </a:endParaRPr>
          </a:p>
          <a:p>
            <a:pPr marL="0" lvl="1" algn="just">
              <a:lnSpc>
                <a:spcPct val="150000"/>
              </a:lnSpc>
              <a:spcBef>
                <a:spcPts val="600"/>
              </a:spcBef>
              <a:buFontTx/>
              <a:buNone/>
            </a:pPr>
            <a:r>
              <a:rPr lang="it-IT" altLang="it-IT" sz="1000" dirty="0" smtClean="0">
                <a:latin typeface="Arial" charset="0"/>
                <a:ea typeface="Calibri" pitchFamily="34" charset="0"/>
                <a:cs typeface="Calibri" pitchFamily="34" charset="0"/>
              </a:rPr>
              <a:t>2.5 </a:t>
            </a:r>
            <a:r>
              <a:rPr lang="it-IT" altLang="it-IT" sz="1000" dirty="0">
                <a:latin typeface="Arial" charset="0"/>
                <a:ea typeface="Calibri" pitchFamily="34" charset="0"/>
                <a:cs typeface="Calibri" pitchFamily="34" charset="0"/>
              </a:rPr>
              <a:t>Rilevanza storico - artistica							pag. </a:t>
            </a:r>
            <a:r>
              <a:rPr lang="it-IT" altLang="it-IT" sz="1000" dirty="0" smtClean="0">
                <a:latin typeface="Arial" charset="0"/>
                <a:ea typeface="Calibri" pitchFamily="34" charset="0"/>
                <a:cs typeface="Calibri" pitchFamily="34" charset="0"/>
              </a:rPr>
              <a:t>25</a:t>
            </a:r>
            <a:r>
              <a:rPr lang="it-IT" altLang="it-IT" sz="1000" i="1" dirty="0" smtClean="0">
                <a:latin typeface="Arial" charset="0"/>
              </a:rPr>
              <a:t> </a:t>
            </a:r>
            <a:endParaRPr lang="it-IT" altLang="it-IT" sz="1000" i="1" dirty="0">
              <a:latin typeface="Arial" charset="0"/>
            </a:endParaRPr>
          </a:p>
          <a:p>
            <a:pPr marL="0" lvl="1" algn="just">
              <a:lnSpc>
                <a:spcPct val="150000"/>
              </a:lnSpc>
              <a:spcBef>
                <a:spcPts val="600"/>
              </a:spcBef>
              <a:buFontTx/>
              <a:buNone/>
            </a:pPr>
            <a:r>
              <a:rPr lang="it-IT" altLang="it-IT" sz="1000" dirty="0" smtClean="0">
                <a:latin typeface="Arial" charset="0"/>
                <a:ea typeface="Calibri" pitchFamily="34" charset="0"/>
                <a:cs typeface="Calibri" pitchFamily="34" charset="0"/>
              </a:rPr>
              <a:t>2.6 </a:t>
            </a:r>
            <a:r>
              <a:rPr lang="it-IT" altLang="it-IT" sz="1000" dirty="0">
                <a:latin typeface="Arial" charset="0"/>
                <a:ea typeface="Calibri" pitchFamily="34" charset="0"/>
                <a:cs typeface="Calibri" pitchFamily="34" charset="0"/>
              </a:rPr>
              <a:t>Quadro della pianificazione territoriale ed urbanistica							pag. </a:t>
            </a:r>
            <a:r>
              <a:rPr lang="it-IT" altLang="it-IT" sz="1000" dirty="0" smtClean="0">
                <a:latin typeface="Arial" charset="0"/>
                <a:ea typeface="Calibri" pitchFamily="34" charset="0"/>
                <a:cs typeface="Calibri" pitchFamily="34" charset="0"/>
              </a:rPr>
              <a:t>26</a:t>
            </a:r>
            <a:endParaRPr lang="it-IT" altLang="it-IT" sz="1000" i="1" dirty="0">
              <a:latin typeface="Arial" charset="0"/>
            </a:endParaRPr>
          </a:p>
          <a:p>
            <a:pPr marL="0" lvl="1" algn="just">
              <a:lnSpc>
                <a:spcPct val="150000"/>
              </a:lnSpc>
              <a:spcBef>
                <a:spcPts val="600"/>
              </a:spcBef>
              <a:buFontTx/>
              <a:buNone/>
            </a:pPr>
            <a:r>
              <a:rPr lang="it-IT" altLang="it-IT" sz="1000" dirty="0" smtClean="0">
                <a:latin typeface="Arial" charset="0"/>
                <a:ea typeface="Calibri" pitchFamily="34" charset="0"/>
                <a:cs typeface="Calibri" pitchFamily="34" charset="0"/>
              </a:rPr>
              <a:t>2.7 </a:t>
            </a:r>
            <a:r>
              <a:rPr lang="it-IT" altLang="it-IT" sz="1000" dirty="0">
                <a:latin typeface="Arial" charset="0"/>
                <a:ea typeface="Calibri" pitchFamily="34" charset="0"/>
                <a:cs typeface="Calibri" pitchFamily="34" charset="0"/>
              </a:rPr>
              <a:t>Disciplina urbanistica ed attuativa							pag. </a:t>
            </a:r>
            <a:r>
              <a:rPr lang="it-IT" altLang="it-IT" sz="1000" dirty="0" smtClean="0">
                <a:latin typeface="Arial" charset="0"/>
                <a:ea typeface="Calibri" pitchFamily="34" charset="0"/>
                <a:cs typeface="Calibri" pitchFamily="34" charset="0"/>
              </a:rPr>
              <a:t>27</a:t>
            </a:r>
            <a:r>
              <a:rPr lang="it-IT" altLang="it-IT" sz="1000" dirty="0">
                <a:latin typeface="Arial" charset="0"/>
                <a:ea typeface="Calibri" pitchFamily="34" charset="0"/>
                <a:cs typeface="Calibri" pitchFamily="34" charset="0"/>
              </a:rPr>
              <a:t>		</a:t>
            </a:r>
            <a:endParaRPr lang="it-IT" altLang="it-IT" sz="1400" dirty="0">
              <a:solidFill>
                <a:srgbClr val="FF0000"/>
              </a:solidFill>
              <a:latin typeface="Arial" charset="0"/>
              <a:cs typeface="Arial" charset="0"/>
            </a:endParaRPr>
          </a:p>
        </p:txBody>
      </p:sp>
      <p:sp>
        <p:nvSpPr>
          <p:cNvPr id="6148" name="Text Box 4"/>
          <p:cNvSpPr txBox="1">
            <a:spLocks noChangeArrowheads="1"/>
          </p:cNvSpPr>
          <p:nvPr/>
        </p:nvSpPr>
        <p:spPr bwMode="auto">
          <a:xfrm>
            <a:off x="539750" y="260648"/>
            <a:ext cx="327501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a:solidFill>
                  <a:srgbClr val="669900"/>
                </a:solidFill>
                <a:latin typeface="Swis721 Lt BT" pitchFamily="34" charset="0"/>
              </a:rPr>
              <a:t>Indice</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 Box 4"/>
          <p:cNvSpPr txBox="1">
            <a:spLocks noChangeArrowheads="1"/>
          </p:cNvSpPr>
          <p:nvPr/>
        </p:nvSpPr>
        <p:spPr bwMode="auto">
          <a:xfrm>
            <a:off x="50800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smtClean="0">
                <a:solidFill>
                  <a:srgbClr val="669900"/>
                </a:solidFill>
                <a:latin typeface="Swis721 Lt BT" pitchFamily="34" charset="0"/>
              </a:rPr>
              <a:t>2. </a:t>
            </a:r>
            <a:r>
              <a:rPr lang="it-IT" altLang="it-IT" sz="2200" b="1" dirty="0">
                <a:solidFill>
                  <a:srgbClr val="669900"/>
                </a:solidFill>
                <a:latin typeface="Swis721 Lt BT" pitchFamily="34" charset="0"/>
              </a:rPr>
              <a:t>Immobile</a:t>
            </a:r>
          </a:p>
        </p:txBody>
      </p:sp>
      <p:sp>
        <p:nvSpPr>
          <p:cNvPr id="38916" name="Rettangolo 5"/>
          <p:cNvSpPr>
            <a:spLocks noChangeArrowheads="1"/>
          </p:cNvSpPr>
          <p:nvPr/>
        </p:nvSpPr>
        <p:spPr bwMode="auto">
          <a:xfrm>
            <a:off x="503238" y="1044575"/>
            <a:ext cx="42338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2.2 </a:t>
            </a:r>
            <a:r>
              <a:rPr lang="it-IT" altLang="it-IT" sz="1400" dirty="0">
                <a:latin typeface="Arial" charset="0"/>
                <a:cs typeface="Arial" charset="0"/>
              </a:rPr>
              <a:t>Inquadramento tecnico-amministrativo</a:t>
            </a:r>
          </a:p>
        </p:txBody>
      </p:sp>
      <p:sp>
        <p:nvSpPr>
          <p:cNvPr id="194" name="Rettangolo 193"/>
          <p:cNvSpPr/>
          <p:nvPr/>
        </p:nvSpPr>
        <p:spPr bwMode="auto">
          <a:xfrm>
            <a:off x="508000" y="1411248"/>
            <a:ext cx="3024337" cy="4730944"/>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endParaRPr lang="it-IT" sz="900" dirty="0"/>
          </a:p>
        </p:txBody>
      </p:sp>
      <p:sp>
        <p:nvSpPr>
          <p:cNvPr id="210" name="Segnaposto numero diapositiva 7"/>
          <p:cNvSpPr txBox="1">
            <a:spLocks/>
          </p:cNvSpPr>
          <p:nvPr/>
        </p:nvSpPr>
        <p:spPr>
          <a:xfrm>
            <a:off x="7589383" y="6191249"/>
            <a:ext cx="2311400" cy="365125"/>
          </a:xfrm>
          <a:prstGeom prst="rect">
            <a:avLst/>
          </a:prstGeom>
        </p:spPr>
        <p:txBody>
          <a:bodyPr anchor="ctr"/>
          <a:lstStyle/>
          <a:p>
            <a:pPr algn="r" fontAlgn="auto">
              <a:spcBef>
                <a:spcPts val="0"/>
              </a:spcBef>
              <a:spcAft>
                <a:spcPts val="0"/>
              </a:spcAft>
              <a:defRPr/>
            </a:pPr>
            <a:fld id="{41E090B6-B928-48E8-9111-8DB0596BC8CA}" type="slidenum">
              <a:rPr lang="it-IT" sz="1200">
                <a:solidFill>
                  <a:schemeClr val="tx1">
                    <a:tint val="75000"/>
                  </a:schemeClr>
                </a:solidFill>
                <a:latin typeface="+mn-lt"/>
              </a:rPr>
              <a:pPr algn="r" fontAlgn="auto">
                <a:spcBef>
                  <a:spcPts val="0"/>
                </a:spcBef>
                <a:spcAft>
                  <a:spcPts val="0"/>
                </a:spcAft>
                <a:defRPr/>
              </a:pPr>
              <a:t>20</a:t>
            </a:fld>
            <a:endParaRPr lang="it-IT" sz="1200" dirty="0">
              <a:solidFill>
                <a:schemeClr val="tx1">
                  <a:tint val="75000"/>
                </a:schemeClr>
              </a:solidFill>
              <a:latin typeface="+mn-lt"/>
            </a:endParaRPr>
          </a:p>
        </p:txBody>
      </p:sp>
      <p:pic>
        <p:nvPicPr>
          <p:cNvPr id="8" name="Immagin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941629" y="2292067"/>
            <a:ext cx="4498950" cy="2985277"/>
          </a:xfrm>
          <a:prstGeom prst="rect">
            <a:avLst/>
          </a:prstGeom>
        </p:spPr>
      </p:pic>
      <p:pic>
        <p:nvPicPr>
          <p:cNvPr id="9" name="Immagin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6004351" y="2244106"/>
            <a:ext cx="4505423" cy="2871649"/>
          </a:xfrm>
          <a:prstGeom prst="rect">
            <a:avLst/>
          </a:prstGeom>
        </p:spPr>
      </p:pic>
      <p:pic>
        <p:nvPicPr>
          <p:cNvPr id="2" name="Immagin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69426" y="2414772"/>
            <a:ext cx="4498952" cy="2895056"/>
          </a:xfrm>
          <a:prstGeom prst="rect">
            <a:avLst/>
          </a:prstGeom>
        </p:spPr>
      </p:pic>
      <p:sp>
        <p:nvSpPr>
          <p:cNvPr id="37" name="Rettangolo 36"/>
          <p:cNvSpPr/>
          <p:nvPr/>
        </p:nvSpPr>
        <p:spPr bwMode="auto">
          <a:xfrm>
            <a:off x="3668750" y="1427220"/>
            <a:ext cx="3014994" cy="4714972"/>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endParaRPr lang="it-IT" sz="900" dirty="0"/>
          </a:p>
        </p:txBody>
      </p:sp>
      <p:sp>
        <p:nvSpPr>
          <p:cNvPr id="38" name="Rettangolo 37"/>
          <p:cNvSpPr/>
          <p:nvPr/>
        </p:nvSpPr>
        <p:spPr bwMode="auto">
          <a:xfrm>
            <a:off x="6836144" y="1427220"/>
            <a:ext cx="2912485" cy="4714972"/>
          </a:xfrm>
          <a:prstGeom prst="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endParaRPr lang="it-IT" sz="900" dirty="0"/>
          </a:p>
        </p:txBody>
      </p:sp>
    </p:spTree>
    <p:extLst>
      <p:ext uri="{BB962C8B-B14F-4D97-AF65-F5344CB8AC3E}">
        <p14:creationId xmlns:p14="http://schemas.microsoft.com/office/powerpoint/2010/main" val="3078104769"/>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4"/>
          <p:cNvSpPr txBox="1">
            <a:spLocks noChangeArrowheads="1"/>
          </p:cNvSpPr>
          <p:nvPr/>
        </p:nvSpPr>
        <p:spPr bwMode="auto">
          <a:xfrm>
            <a:off x="50800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smtClean="0">
                <a:solidFill>
                  <a:srgbClr val="669900"/>
                </a:solidFill>
                <a:latin typeface="Swis721 Lt BT" pitchFamily="34" charset="0"/>
              </a:rPr>
              <a:t>2. </a:t>
            </a:r>
            <a:r>
              <a:rPr lang="it-IT" altLang="it-IT" sz="2200" b="1" dirty="0">
                <a:solidFill>
                  <a:srgbClr val="669900"/>
                </a:solidFill>
                <a:latin typeface="Swis721 Lt BT" pitchFamily="34" charset="0"/>
              </a:rPr>
              <a:t>Immobile</a:t>
            </a:r>
          </a:p>
        </p:txBody>
      </p:sp>
      <p:sp>
        <p:nvSpPr>
          <p:cNvPr id="39939" name="Rettangolo 5"/>
          <p:cNvSpPr>
            <a:spLocks noChangeArrowheads="1"/>
          </p:cNvSpPr>
          <p:nvPr/>
        </p:nvSpPr>
        <p:spPr bwMode="auto">
          <a:xfrm>
            <a:off x="503238" y="1044575"/>
            <a:ext cx="42338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2.3 </a:t>
            </a:r>
            <a:r>
              <a:rPr lang="it-IT" altLang="it-IT" sz="1400" dirty="0">
                <a:latin typeface="Arial" charset="0"/>
                <a:cs typeface="Arial" charset="0"/>
              </a:rPr>
              <a:t>Caratteristiche fisiche</a:t>
            </a:r>
          </a:p>
        </p:txBody>
      </p:sp>
      <p:sp>
        <p:nvSpPr>
          <p:cNvPr id="39940" name="Rettangolo 21"/>
          <p:cNvSpPr>
            <a:spLocks noChangeArrowheads="1"/>
          </p:cNvSpPr>
          <p:nvPr/>
        </p:nvSpPr>
        <p:spPr bwMode="auto">
          <a:xfrm>
            <a:off x="503238" y="1403350"/>
            <a:ext cx="86915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200" i="1">
                <a:latin typeface="Arial" charset="0"/>
                <a:cs typeface="Arial" charset="0"/>
              </a:rPr>
              <a:t>Dati generali</a:t>
            </a:r>
          </a:p>
        </p:txBody>
      </p:sp>
      <p:sp>
        <p:nvSpPr>
          <p:cNvPr id="39941" name="Rettangolo 2"/>
          <p:cNvSpPr>
            <a:spLocks noChangeArrowheads="1"/>
          </p:cNvSpPr>
          <p:nvPr/>
        </p:nvSpPr>
        <p:spPr bwMode="auto">
          <a:xfrm>
            <a:off x="503238" y="1692275"/>
            <a:ext cx="4162425"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spcAft>
                <a:spcPts val="300"/>
              </a:spcAft>
              <a:buFontTx/>
              <a:buNone/>
            </a:pPr>
            <a:r>
              <a:rPr lang="it-IT" altLang="it-IT" sz="1000" b="1" dirty="0">
                <a:latin typeface="Arial" charset="0"/>
              </a:rPr>
              <a:t>Consistenze</a:t>
            </a:r>
            <a:endParaRPr lang="it-IT" altLang="it-IT" sz="1000" dirty="0">
              <a:latin typeface="Arial" charset="0"/>
            </a:endParaRPr>
          </a:p>
          <a:p>
            <a:pPr eaLnBrk="1" hangingPunct="1">
              <a:spcBef>
                <a:spcPct val="0"/>
              </a:spcBef>
              <a:spcAft>
                <a:spcPts val="300"/>
              </a:spcAft>
              <a:buFontTx/>
              <a:buNone/>
            </a:pPr>
            <a:r>
              <a:rPr lang="it-IT" altLang="it-IT" sz="1000" dirty="0">
                <a:latin typeface="Arial" charset="0"/>
              </a:rPr>
              <a:t>Superficie territoriale:	mq </a:t>
            </a:r>
            <a:r>
              <a:rPr lang="it-IT" altLang="it-IT" sz="1000" dirty="0" smtClean="0">
                <a:latin typeface="Arial" charset="0"/>
              </a:rPr>
              <a:t>840</a:t>
            </a:r>
          </a:p>
          <a:p>
            <a:pPr eaLnBrk="1" hangingPunct="1">
              <a:spcBef>
                <a:spcPct val="0"/>
              </a:spcBef>
              <a:spcAft>
                <a:spcPts val="300"/>
              </a:spcAft>
              <a:buFontTx/>
              <a:buNone/>
            </a:pPr>
            <a:r>
              <a:rPr lang="it-IT" altLang="it-IT" sz="1000" dirty="0" smtClean="0">
                <a:latin typeface="Arial" charset="0"/>
              </a:rPr>
              <a:t>Superficie </a:t>
            </a:r>
            <a:r>
              <a:rPr lang="it-IT" altLang="it-IT" sz="1000" dirty="0">
                <a:latin typeface="Arial" charset="0"/>
              </a:rPr>
              <a:t>sedime:	mq </a:t>
            </a:r>
            <a:r>
              <a:rPr lang="it-IT" altLang="it-IT" sz="1000" dirty="0" smtClean="0">
                <a:latin typeface="Arial" charset="0"/>
              </a:rPr>
              <a:t>540</a:t>
            </a:r>
            <a:endParaRPr lang="it-IT" altLang="it-IT" sz="1000" dirty="0">
              <a:solidFill>
                <a:srgbClr val="FF0000"/>
              </a:solidFill>
              <a:latin typeface="Arial" charset="0"/>
            </a:endParaRPr>
          </a:p>
          <a:p>
            <a:pPr eaLnBrk="1" hangingPunct="1">
              <a:spcBef>
                <a:spcPct val="0"/>
              </a:spcBef>
              <a:spcAft>
                <a:spcPts val="300"/>
              </a:spcAft>
              <a:buFontTx/>
              <a:buNone/>
            </a:pPr>
            <a:r>
              <a:rPr lang="it-IT" altLang="it-IT" sz="1000" dirty="0">
                <a:latin typeface="Arial" charset="0"/>
              </a:rPr>
              <a:t>Superficie utile lorda: 	</a:t>
            </a:r>
            <a:r>
              <a:rPr lang="it-IT" altLang="it-IT" sz="1000" dirty="0" smtClean="0">
                <a:latin typeface="Arial" charset="0"/>
              </a:rPr>
              <a:t>mq 1381,60 </a:t>
            </a:r>
          </a:p>
          <a:p>
            <a:pPr eaLnBrk="1" hangingPunct="1">
              <a:spcBef>
                <a:spcPct val="0"/>
              </a:spcBef>
              <a:spcAft>
                <a:spcPts val="300"/>
              </a:spcAft>
              <a:buFontTx/>
              <a:buNone/>
            </a:pPr>
            <a:r>
              <a:rPr lang="it-IT" altLang="it-IT" sz="1000" dirty="0" smtClean="0">
                <a:latin typeface="Arial" charset="0"/>
              </a:rPr>
              <a:t>Superficie </a:t>
            </a:r>
            <a:r>
              <a:rPr lang="it-IT" altLang="it-IT" sz="1000" dirty="0">
                <a:latin typeface="Arial" charset="0"/>
              </a:rPr>
              <a:t>netta:		</a:t>
            </a:r>
            <a:r>
              <a:rPr lang="it-IT" altLang="it-IT" sz="1000" dirty="0" smtClean="0">
                <a:latin typeface="Arial" charset="0"/>
              </a:rPr>
              <a:t>mq 1256</a:t>
            </a:r>
          </a:p>
          <a:p>
            <a:pPr eaLnBrk="1" hangingPunct="1">
              <a:spcBef>
                <a:spcPct val="0"/>
              </a:spcBef>
              <a:spcAft>
                <a:spcPts val="300"/>
              </a:spcAft>
              <a:buFontTx/>
              <a:buNone/>
            </a:pPr>
            <a:r>
              <a:rPr lang="it-IT" altLang="it-IT" sz="1000" dirty="0" smtClean="0">
                <a:latin typeface="Arial" charset="0"/>
              </a:rPr>
              <a:t>Volume </a:t>
            </a:r>
            <a:r>
              <a:rPr lang="it-IT" altLang="it-IT" sz="1000" dirty="0">
                <a:latin typeface="Arial" charset="0"/>
              </a:rPr>
              <a:t>fuori terra:	mc </a:t>
            </a:r>
            <a:r>
              <a:rPr lang="it-IT" altLang="it-IT" sz="1000" dirty="0" smtClean="0">
                <a:latin typeface="Arial" charset="0"/>
              </a:rPr>
              <a:t>4763</a:t>
            </a:r>
            <a:endParaRPr lang="it-IT" altLang="it-IT" sz="1000" dirty="0">
              <a:solidFill>
                <a:srgbClr val="FF0000"/>
              </a:solidFill>
              <a:latin typeface="Arial" charset="0"/>
            </a:endParaRPr>
          </a:p>
          <a:p>
            <a:pPr eaLnBrk="1" hangingPunct="1">
              <a:spcBef>
                <a:spcPct val="0"/>
              </a:spcBef>
              <a:buFontTx/>
              <a:buNone/>
            </a:pPr>
            <a:r>
              <a:rPr lang="it-IT" altLang="it-IT" sz="1000" b="1" dirty="0">
                <a:latin typeface="Arial" charset="0"/>
              </a:rPr>
              <a:t> </a:t>
            </a:r>
            <a:endParaRPr lang="it-IT" altLang="it-IT" sz="1000" dirty="0">
              <a:latin typeface="Arial" charset="0"/>
            </a:endParaRPr>
          </a:p>
          <a:p>
            <a:pPr eaLnBrk="1" hangingPunct="1">
              <a:spcBef>
                <a:spcPct val="0"/>
              </a:spcBef>
              <a:buFontTx/>
              <a:buNone/>
            </a:pPr>
            <a:r>
              <a:rPr lang="it-IT" altLang="it-IT" sz="1000" b="1" dirty="0">
                <a:latin typeface="Arial" charset="0"/>
              </a:rPr>
              <a:t>Parametri edilizi</a:t>
            </a:r>
            <a:r>
              <a:rPr lang="it-IT" altLang="it-IT" sz="1000" dirty="0">
                <a:latin typeface="Arial" charset="0"/>
              </a:rPr>
              <a:t>	</a:t>
            </a:r>
          </a:p>
          <a:p>
            <a:pPr eaLnBrk="1" hangingPunct="1">
              <a:spcBef>
                <a:spcPct val="0"/>
              </a:spcBef>
              <a:buFontTx/>
              <a:buNone/>
            </a:pPr>
            <a:r>
              <a:rPr lang="it-IT" altLang="it-IT" sz="1000" dirty="0">
                <a:latin typeface="Arial" charset="0"/>
              </a:rPr>
              <a:t>Incidenza media della muratura </a:t>
            </a:r>
            <a:r>
              <a:rPr lang="it-IT" altLang="it-IT" sz="1000" dirty="0" smtClean="0">
                <a:latin typeface="Arial" charset="0"/>
              </a:rPr>
              <a:t>10% </a:t>
            </a:r>
            <a:r>
              <a:rPr lang="it-IT" altLang="it-IT" sz="1000" dirty="0">
                <a:latin typeface="Arial" charset="0"/>
              </a:rPr>
              <a:t>della </a:t>
            </a:r>
            <a:r>
              <a:rPr lang="it-IT" altLang="it-IT" sz="1000" dirty="0" err="1">
                <a:latin typeface="Arial" charset="0"/>
              </a:rPr>
              <a:t>s.u.l</a:t>
            </a:r>
            <a:r>
              <a:rPr lang="it-IT" altLang="it-IT" sz="1000" dirty="0">
                <a:latin typeface="Arial" charset="0"/>
              </a:rPr>
              <a:t>.  </a:t>
            </a:r>
          </a:p>
        </p:txBody>
      </p:sp>
      <p:sp>
        <p:nvSpPr>
          <p:cNvPr id="22" name="Segnaposto numero diapositiva 7"/>
          <p:cNvSpPr txBox="1">
            <a:spLocks/>
          </p:cNvSpPr>
          <p:nvPr/>
        </p:nvSpPr>
        <p:spPr>
          <a:xfrm>
            <a:off x="7594600" y="6092824"/>
            <a:ext cx="2311400" cy="365125"/>
          </a:xfrm>
          <a:prstGeom prst="rect">
            <a:avLst/>
          </a:prstGeom>
        </p:spPr>
        <p:txBody>
          <a:bodyPr anchor="ctr"/>
          <a:lstStyle/>
          <a:p>
            <a:pPr algn="r" fontAlgn="auto">
              <a:spcBef>
                <a:spcPts val="0"/>
              </a:spcBef>
              <a:spcAft>
                <a:spcPts val="0"/>
              </a:spcAft>
              <a:defRPr/>
            </a:pPr>
            <a:fld id="{A94948A4-4700-446F-804F-EA8ADAFCF732}" type="slidenum">
              <a:rPr lang="it-IT" sz="1200">
                <a:solidFill>
                  <a:schemeClr val="tx1">
                    <a:tint val="75000"/>
                  </a:schemeClr>
                </a:solidFill>
                <a:latin typeface="+mn-lt"/>
              </a:rPr>
              <a:pPr algn="r" fontAlgn="auto">
                <a:spcBef>
                  <a:spcPts val="0"/>
                </a:spcBef>
                <a:spcAft>
                  <a:spcPts val="0"/>
                </a:spcAft>
                <a:defRPr/>
              </a:pPr>
              <a:t>21</a:t>
            </a:fld>
            <a:endParaRPr lang="it-IT" sz="1200" dirty="0">
              <a:solidFill>
                <a:schemeClr val="tx1">
                  <a:tint val="75000"/>
                </a:schemeClr>
              </a:solidFill>
              <a:latin typeface="+mn-lt"/>
            </a:endParaRPr>
          </a:p>
        </p:txBody>
      </p:sp>
      <p:sp>
        <p:nvSpPr>
          <p:cNvPr id="23" name="Rettangolo 22"/>
          <p:cNvSpPr/>
          <p:nvPr/>
        </p:nvSpPr>
        <p:spPr>
          <a:xfrm>
            <a:off x="560388" y="3573463"/>
            <a:ext cx="3313112" cy="2519362"/>
          </a:xfrm>
          <a:prstGeom prst="rect">
            <a:avLst/>
          </a:prstGeom>
          <a:solidFill>
            <a:schemeClr val="bg1">
              <a:lumMod val="8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9944" name="CasellaDiTesto 23"/>
          <p:cNvSpPr txBox="1">
            <a:spLocks noChangeArrowheads="1"/>
          </p:cNvSpPr>
          <p:nvPr/>
        </p:nvSpPr>
        <p:spPr bwMode="auto">
          <a:xfrm>
            <a:off x="849313" y="4508500"/>
            <a:ext cx="287972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900" i="1" dirty="0">
              <a:solidFill>
                <a:srgbClr val="FF0000"/>
              </a:solidFill>
              <a:latin typeface="Arial" charset="0"/>
            </a:endParaRPr>
          </a:p>
        </p:txBody>
      </p:sp>
      <p:sp>
        <p:nvSpPr>
          <p:cNvPr id="25" name="Rettangolo 24"/>
          <p:cNvSpPr/>
          <p:nvPr/>
        </p:nvSpPr>
        <p:spPr>
          <a:xfrm>
            <a:off x="4665663" y="908050"/>
            <a:ext cx="4175125" cy="3025775"/>
          </a:xfrm>
          <a:prstGeom prst="rect">
            <a:avLst/>
          </a:prstGeom>
          <a:solidFill>
            <a:schemeClr val="bg1">
              <a:lumMod val="8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schemeClr val="bg1">
                  <a:lumMod val="50000"/>
                </a:schemeClr>
              </a:solidFill>
            </a:endParaRPr>
          </a:p>
        </p:txBody>
      </p:sp>
      <p:sp>
        <p:nvSpPr>
          <p:cNvPr id="26" name="Rettangolo 25"/>
          <p:cNvSpPr/>
          <p:nvPr/>
        </p:nvSpPr>
        <p:spPr>
          <a:xfrm>
            <a:off x="4665663" y="4049713"/>
            <a:ext cx="4175125" cy="2016125"/>
          </a:xfrm>
          <a:prstGeom prst="rect">
            <a:avLst/>
          </a:prstGeom>
          <a:solidFill>
            <a:schemeClr val="bg1">
              <a:lumMod val="8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schemeClr val="bg1">
                  <a:lumMod val="50000"/>
                </a:schemeClr>
              </a:solidFill>
            </a:endParaRPr>
          </a:p>
        </p:txBody>
      </p:sp>
      <p:sp>
        <p:nvSpPr>
          <p:cNvPr id="31" name="CasellaDiTesto 30"/>
          <p:cNvSpPr txBox="1"/>
          <p:nvPr/>
        </p:nvSpPr>
        <p:spPr>
          <a:xfrm>
            <a:off x="5097463" y="4868863"/>
            <a:ext cx="2879725" cy="276999"/>
          </a:xfrm>
          <a:prstGeom prst="rect">
            <a:avLst/>
          </a:prstGeom>
          <a:solidFill>
            <a:schemeClr val="bg1">
              <a:lumMod val="85000"/>
            </a:schemeClr>
          </a:solidFill>
        </p:spPr>
        <p:txBody>
          <a:bodyPr>
            <a:spAutoFit/>
          </a:bodyPr>
          <a:lstStyle/>
          <a:p>
            <a:pPr algn="ctr">
              <a:lnSpc>
                <a:spcPct val="150000"/>
              </a:lnSpc>
              <a:defRPr/>
            </a:pPr>
            <a:r>
              <a:rPr lang="it-IT" sz="900" i="1" dirty="0">
                <a:solidFill>
                  <a:srgbClr val="FF0000"/>
                </a:solidFill>
              </a:rPr>
              <a:t>Inserire planimetrie dei vari livelli del </a:t>
            </a:r>
            <a:r>
              <a:rPr lang="it-IT" sz="900" i="1" dirty="0" smtClean="0">
                <a:solidFill>
                  <a:srgbClr val="FF0000"/>
                </a:solidFill>
              </a:rPr>
              <a:t>fabbricato</a:t>
            </a:r>
            <a:endParaRPr lang="it-IT" sz="900" i="1" dirty="0">
              <a:solidFill>
                <a:srgbClr val="FF0000"/>
              </a:solidFill>
            </a:endParaRPr>
          </a:p>
        </p:txBody>
      </p:sp>
      <p:pic>
        <p:nvPicPr>
          <p:cNvPr id="3" name="Immagin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65664" y="908050"/>
            <a:ext cx="2087562" cy="2592958"/>
          </a:xfrm>
          <a:prstGeom prst="rect">
            <a:avLst/>
          </a:prstGeom>
        </p:spPr>
      </p:pic>
      <p:pic>
        <p:nvPicPr>
          <p:cNvPr id="4" name="Immagin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3226" y="908050"/>
            <a:ext cx="2087562" cy="2592958"/>
          </a:xfrm>
          <a:prstGeom prst="rect">
            <a:avLst/>
          </a:prstGeom>
        </p:spPr>
      </p:pic>
      <p:pic>
        <p:nvPicPr>
          <p:cNvPr id="5" name="Immagin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5664" y="3501008"/>
            <a:ext cx="2015528" cy="2550542"/>
          </a:xfrm>
          <a:prstGeom prst="rect">
            <a:avLst/>
          </a:prstGeom>
        </p:spPr>
      </p:pic>
      <p:pic>
        <p:nvPicPr>
          <p:cNvPr id="6" name="Immagin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1192" y="3501008"/>
            <a:ext cx="2159595" cy="2564830"/>
          </a:xfrm>
          <a:prstGeom prst="rect">
            <a:avLst/>
          </a:prstGeom>
        </p:spPr>
      </p:pic>
      <p:pic>
        <p:nvPicPr>
          <p:cNvPr id="17" name="Picture 5" descr="C:\Users\v.cola\Desktop\ExCaserma_ubicazione.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0388" y="3573463"/>
            <a:ext cx="3313111" cy="25193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Gruppo 44"/>
          <p:cNvGrpSpPr>
            <a:grpSpLocks/>
          </p:cNvGrpSpPr>
          <p:nvPr/>
        </p:nvGrpSpPr>
        <p:grpSpPr bwMode="auto">
          <a:xfrm>
            <a:off x="3584575" y="1700213"/>
            <a:ext cx="2789238" cy="2541785"/>
            <a:chOff x="3585482" y="1700666"/>
            <a:chExt cx="2788518" cy="2541396"/>
          </a:xfrm>
        </p:grpSpPr>
        <p:sp>
          <p:nvSpPr>
            <p:cNvPr id="40980" name="CasellaDiTesto 55"/>
            <p:cNvSpPr txBox="1">
              <a:spLocks noChangeArrowheads="1"/>
            </p:cNvSpPr>
            <p:nvPr/>
          </p:nvSpPr>
          <p:spPr bwMode="auto">
            <a:xfrm>
              <a:off x="6120000" y="3996000"/>
              <a:ext cx="254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000" b="1">
                  <a:solidFill>
                    <a:schemeClr val="bg1"/>
                  </a:solidFill>
                  <a:latin typeface="Arial" charset="0"/>
                </a:rPr>
                <a:t>4</a:t>
              </a:r>
            </a:p>
          </p:txBody>
        </p:sp>
        <p:sp>
          <p:nvSpPr>
            <p:cNvPr id="40981" name="CasellaDiTesto 55"/>
            <p:cNvSpPr txBox="1">
              <a:spLocks noChangeArrowheads="1"/>
            </p:cNvSpPr>
            <p:nvPr/>
          </p:nvSpPr>
          <p:spPr bwMode="auto">
            <a:xfrm>
              <a:off x="3585482" y="1700666"/>
              <a:ext cx="254000" cy="24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000" b="1">
                  <a:solidFill>
                    <a:schemeClr val="bg1"/>
                  </a:solidFill>
                  <a:latin typeface="Arial" charset="0"/>
                </a:rPr>
                <a:t>1</a:t>
              </a:r>
            </a:p>
          </p:txBody>
        </p:sp>
        <p:sp>
          <p:nvSpPr>
            <p:cNvPr id="40982" name="CasellaDiTesto 55"/>
            <p:cNvSpPr txBox="1">
              <a:spLocks noChangeArrowheads="1"/>
            </p:cNvSpPr>
            <p:nvPr/>
          </p:nvSpPr>
          <p:spPr bwMode="auto">
            <a:xfrm>
              <a:off x="6105874" y="1772684"/>
              <a:ext cx="254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000" b="1">
                  <a:solidFill>
                    <a:schemeClr val="bg1"/>
                  </a:solidFill>
                  <a:latin typeface="Arial" charset="0"/>
                </a:rPr>
                <a:t>2</a:t>
              </a:r>
            </a:p>
          </p:txBody>
        </p:sp>
      </p:grpSp>
      <p:sp>
        <p:nvSpPr>
          <p:cNvPr id="40963" name="Text Box 4"/>
          <p:cNvSpPr txBox="1">
            <a:spLocks noChangeArrowheads="1"/>
          </p:cNvSpPr>
          <p:nvPr/>
        </p:nvSpPr>
        <p:spPr bwMode="auto">
          <a:xfrm>
            <a:off x="50800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smtClean="0">
                <a:solidFill>
                  <a:srgbClr val="669900"/>
                </a:solidFill>
                <a:latin typeface="Swis721 Lt BT" pitchFamily="34" charset="0"/>
              </a:rPr>
              <a:t>2. </a:t>
            </a:r>
            <a:r>
              <a:rPr lang="it-IT" altLang="it-IT" sz="2200" b="1" dirty="0">
                <a:solidFill>
                  <a:srgbClr val="669900"/>
                </a:solidFill>
                <a:latin typeface="Swis721 Lt BT" pitchFamily="34" charset="0"/>
              </a:rPr>
              <a:t>Immobile</a:t>
            </a:r>
          </a:p>
        </p:txBody>
      </p:sp>
      <p:sp>
        <p:nvSpPr>
          <p:cNvPr id="40964" name="Rettangolo 5"/>
          <p:cNvSpPr>
            <a:spLocks noChangeArrowheads="1"/>
          </p:cNvSpPr>
          <p:nvPr/>
        </p:nvSpPr>
        <p:spPr bwMode="auto">
          <a:xfrm>
            <a:off x="503238" y="1044575"/>
            <a:ext cx="42338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2.4 </a:t>
            </a:r>
            <a:r>
              <a:rPr lang="it-IT" altLang="it-IT" sz="1400" dirty="0">
                <a:latin typeface="Arial" charset="0"/>
                <a:cs typeface="Arial" charset="0"/>
              </a:rPr>
              <a:t>Qualità architettonica e paesaggistica</a:t>
            </a:r>
          </a:p>
        </p:txBody>
      </p:sp>
      <p:sp>
        <p:nvSpPr>
          <p:cNvPr id="40965" name="Rettangolo 21"/>
          <p:cNvSpPr>
            <a:spLocks noChangeArrowheads="1"/>
          </p:cNvSpPr>
          <p:nvPr/>
        </p:nvSpPr>
        <p:spPr bwMode="auto">
          <a:xfrm>
            <a:off x="503238" y="1403350"/>
            <a:ext cx="86915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200" i="1" dirty="0">
                <a:latin typeface="Arial" charset="0"/>
                <a:cs typeface="Arial" charset="0"/>
              </a:rPr>
              <a:t>Documentazione </a:t>
            </a:r>
            <a:r>
              <a:rPr lang="it-IT" altLang="it-IT" sz="1200" i="1" dirty="0" smtClean="0">
                <a:latin typeface="Arial" charset="0"/>
                <a:cs typeface="Arial" charset="0"/>
              </a:rPr>
              <a:t>fotografica esterni</a:t>
            </a:r>
            <a:endParaRPr lang="it-IT" altLang="it-IT" sz="1200" i="1" dirty="0">
              <a:latin typeface="Arial" charset="0"/>
              <a:cs typeface="Arial" charset="0"/>
            </a:endParaRPr>
          </a:p>
        </p:txBody>
      </p:sp>
      <p:grpSp>
        <p:nvGrpSpPr>
          <p:cNvPr id="4" name="Gruppo 49"/>
          <p:cNvGrpSpPr>
            <a:grpSpLocks noChangeAspect="1"/>
          </p:cNvGrpSpPr>
          <p:nvPr/>
        </p:nvGrpSpPr>
        <p:grpSpPr bwMode="auto">
          <a:xfrm>
            <a:off x="433829" y="2492896"/>
            <a:ext cx="2804226" cy="3090156"/>
            <a:chOff x="434269" y="2501900"/>
            <a:chExt cx="2804616" cy="3090156"/>
          </a:xfrm>
          <a:solidFill>
            <a:schemeClr val="bg1">
              <a:lumMod val="95000"/>
            </a:schemeClr>
          </a:solidFill>
        </p:grpSpPr>
        <p:sp>
          <p:nvSpPr>
            <p:cNvPr id="53" name="Rettangolo 52"/>
            <p:cNvSpPr/>
            <p:nvPr/>
          </p:nvSpPr>
          <p:spPr bwMode="auto">
            <a:xfrm>
              <a:off x="595328" y="2501900"/>
              <a:ext cx="2643557" cy="2857500"/>
            </a:xfrm>
            <a:prstGeom prst="rect">
              <a:avLst/>
            </a:prstGeom>
            <a:solidFill>
              <a:schemeClr val="bg1">
                <a:lumMod val="8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srgbClr val="FF0000"/>
                </a:solidFill>
              </a:endParaRPr>
            </a:p>
          </p:txBody>
        </p:sp>
        <p:grpSp>
          <p:nvGrpSpPr>
            <p:cNvPr id="5" name="Gruppo 18"/>
            <p:cNvGrpSpPr>
              <a:grpSpLocks/>
            </p:cNvGrpSpPr>
            <p:nvPr/>
          </p:nvGrpSpPr>
          <p:grpSpPr bwMode="auto">
            <a:xfrm>
              <a:off x="705004" y="2645915"/>
              <a:ext cx="258730" cy="428749"/>
              <a:chOff x="513091" y="2038494"/>
              <a:chExt cx="258404" cy="429052"/>
            </a:xfrm>
            <a:grpFill/>
          </p:grpSpPr>
          <p:cxnSp>
            <p:nvCxnSpPr>
              <p:cNvPr id="55" name="Connettore 2 54"/>
              <p:cNvCxnSpPr/>
              <p:nvPr/>
            </p:nvCxnSpPr>
            <p:spPr>
              <a:xfrm rot="16200000" flipV="1">
                <a:off x="551300" y="2360316"/>
                <a:ext cx="212875" cy="1586"/>
              </a:xfrm>
              <a:prstGeom prst="straightConnector1">
                <a:avLst/>
              </a:prstGeom>
              <a:grpFill/>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889" name="CasellaDiTesto 20"/>
              <p:cNvSpPr txBox="1">
                <a:spLocks noChangeArrowheads="1"/>
              </p:cNvSpPr>
              <p:nvPr/>
            </p:nvSpPr>
            <p:spPr bwMode="auto">
              <a:xfrm>
                <a:off x="513091" y="2038494"/>
                <a:ext cx="258404" cy="215444"/>
              </a:xfrm>
              <a:prstGeom prst="rect">
                <a:avLst/>
              </a:prstGeom>
              <a:solidFill>
                <a:schemeClr val="bg1">
                  <a:lumMod val="85000"/>
                </a:schemeClr>
              </a:solidFill>
              <a:ln w="9525">
                <a:noFill/>
                <a:miter lim="800000"/>
                <a:headEnd/>
                <a:tailEnd/>
              </a:ln>
            </p:spPr>
            <p:txBody>
              <a:bodyPr wrap="none">
                <a:spAutoFit/>
              </a:bodyPr>
              <a:lstStyle/>
              <a:p>
                <a:pPr>
                  <a:defRPr/>
                </a:pPr>
                <a:r>
                  <a:rPr lang="it-IT" sz="800" b="1" dirty="0"/>
                  <a:t>N</a:t>
                </a:r>
              </a:p>
            </p:txBody>
          </p:sp>
        </p:grpSp>
        <p:sp>
          <p:nvSpPr>
            <p:cNvPr id="36886" name="CasellaDiTesto 58"/>
            <p:cNvSpPr txBox="1">
              <a:spLocks noChangeArrowheads="1"/>
            </p:cNvSpPr>
            <p:nvPr/>
          </p:nvSpPr>
          <p:spPr bwMode="auto">
            <a:xfrm>
              <a:off x="434269" y="5376612"/>
              <a:ext cx="2736240" cy="215444"/>
            </a:xfrm>
            <a:prstGeom prst="rect">
              <a:avLst/>
            </a:prstGeom>
            <a:noFill/>
            <a:ln w="9525">
              <a:noFill/>
              <a:miter lim="800000"/>
              <a:headEnd/>
              <a:tailEnd/>
            </a:ln>
          </p:spPr>
          <p:txBody>
            <a:bodyPr>
              <a:spAutoFit/>
            </a:bodyPr>
            <a:lstStyle/>
            <a:p>
              <a:pPr algn="ctr">
                <a:defRPr/>
              </a:pPr>
              <a:endParaRPr lang="it-IT" sz="800" i="1" dirty="0">
                <a:solidFill>
                  <a:srgbClr val="FF0000"/>
                </a:solidFill>
              </a:endParaRPr>
            </a:p>
          </p:txBody>
        </p:sp>
      </p:grpSp>
      <p:sp>
        <p:nvSpPr>
          <p:cNvPr id="32" name="Segnaposto numero diapositiva 7"/>
          <p:cNvSpPr txBox="1">
            <a:spLocks/>
          </p:cNvSpPr>
          <p:nvPr/>
        </p:nvSpPr>
        <p:spPr>
          <a:xfrm>
            <a:off x="7594600" y="6051549"/>
            <a:ext cx="2311400" cy="365125"/>
          </a:xfrm>
          <a:prstGeom prst="rect">
            <a:avLst/>
          </a:prstGeom>
        </p:spPr>
        <p:txBody>
          <a:bodyPr anchor="ctr"/>
          <a:lstStyle/>
          <a:p>
            <a:pPr algn="r" fontAlgn="auto">
              <a:spcBef>
                <a:spcPts val="0"/>
              </a:spcBef>
              <a:spcAft>
                <a:spcPts val="0"/>
              </a:spcAft>
              <a:defRPr/>
            </a:pPr>
            <a:fld id="{258B28AD-A1E2-4D6D-8EFC-F44EE3EA70DD}" type="slidenum">
              <a:rPr lang="it-IT" sz="1200">
                <a:solidFill>
                  <a:schemeClr val="tx1">
                    <a:tint val="75000"/>
                  </a:schemeClr>
                </a:solidFill>
                <a:latin typeface="+mn-lt"/>
              </a:rPr>
              <a:pPr algn="r" fontAlgn="auto">
                <a:spcBef>
                  <a:spcPts val="0"/>
                </a:spcBef>
                <a:spcAft>
                  <a:spcPts val="0"/>
                </a:spcAft>
                <a:defRPr/>
              </a:pPr>
              <a:t>22</a:t>
            </a:fld>
            <a:endParaRPr lang="it-IT" sz="1200" dirty="0">
              <a:solidFill>
                <a:schemeClr val="tx1">
                  <a:tint val="75000"/>
                </a:schemeClr>
              </a:solidFill>
              <a:latin typeface="+mn-lt"/>
            </a:endParaRPr>
          </a:p>
        </p:txBody>
      </p:sp>
      <p:sp>
        <p:nvSpPr>
          <p:cNvPr id="36" name="Rettangolo 35"/>
          <p:cNvSpPr/>
          <p:nvPr/>
        </p:nvSpPr>
        <p:spPr>
          <a:xfrm>
            <a:off x="3656856" y="4005039"/>
            <a:ext cx="2374900" cy="1800225"/>
          </a:xfrm>
          <a:prstGeom prst="rect">
            <a:avLst/>
          </a:prstGeom>
          <a:solidFill>
            <a:schemeClr val="bg1">
              <a:lumMod val="85000"/>
            </a:schemeClr>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7" name="Rettangolo 36"/>
          <p:cNvSpPr/>
          <p:nvPr/>
        </p:nvSpPr>
        <p:spPr>
          <a:xfrm>
            <a:off x="6176963" y="2133600"/>
            <a:ext cx="2376487" cy="1800225"/>
          </a:xfrm>
          <a:prstGeom prst="rect">
            <a:avLst/>
          </a:prstGeom>
          <a:solidFill>
            <a:schemeClr val="bg1">
              <a:lumMod val="8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8" name="Rettangolo 37"/>
          <p:cNvSpPr/>
          <p:nvPr/>
        </p:nvSpPr>
        <p:spPr>
          <a:xfrm>
            <a:off x="6176963" y="3995738"/>
            <a:ext cx="2376487" cy="1800225"/>
          </a:xfrm>
          <a:prstGeom prst="rect">
            <a:avLst/>
          </a:prstGeom>
          <a:solidFill>
            <a:schemeClr val="bg1">
              <a:lumMod val="8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42" name="CasellaDiTesto 41"/>
          <p:cNvSpPr txBox="1"/>
          <p:nvPr/>
        </p:nvSpPr>
        <p:spPr>
          <a:xfrm>
            <a:off x="4160838" y="2924175"/>
            <a:ext cx="1512887" cy="215444"/>
          </a:xfrm>
          <a:prstGeom prst="rect">
            <a:avLst/>
          </a:prstGeom>
          <a:solidFill>
            <a:schemeClr val="bg1">
              <a:lumMod val="85000"/>
            </a:schemeClr>
          </a:solidFill>
          <a:ln>
            <a:noFill/>
          </a:ln>
        </p:spPr>
        <p:txBody>
          <a:bodyPr>
            <a:spAutoFit/>
          </a:bodyPr>
          <a:lstStyle/>
          <a:p>
            <a:pPr algn="ctr">
              <a:defRPr/>
            </a:pPr>
            <a:endParaRPr lang="it-IT" sz="800" i="1" dirty="0">
              <a:solidFill>
                <a:srgbClr val="FF0000"/>
              </a:solidFill>
            </a:endParaRPr>
          </a:p>
        </p:txBody>
      </p:sp>
      <p:sp>
        <p:nvSpPr>
          <p:cNvPr id="54" name="CasellaDiTesto 53"/>
          <p:cNvSpPr txBox="1"/>
          <p:nvPr/>
        </p:nvSpPr>
        <p:spPr>
          <a:xfrm>
            <a:off x="4168775" y="4778375"/>
            <a:ext cx="1512888" cy="339725"/>
          </a:xfrm>
          <a:prstGeom prst="rect">
            <a:avLst/>
          </a:prstGeom>
          <a:solidFill>
            <a:schemeClr val="bg1">
              <a:lumMod val="85000"/>
            </a:schemeClr>
          </a:solidFill>
          <a:ln>
            <a:noFill/>
          </a:ln>
        </p:spPr>
        <p:txBody>
          <a:bodyPr>
            <a:spAutoFit/>
          </a:bodyPr>
          <a:lstStyle/>
          <a:p>
            <a:pPr algn="ctr">
              <a:defRPr/>
            </a:pPr>
            <a:r>
              <a:rPr lang="it-IT" sz="800" i="1" dirty="0">
                <a:solidFill>
                  <a:srgbClr val="FF0000"/>
                </a:solidFill>
              </a:rPr>
              <a:t>Foto immobile cono ottico </a:t>
            </a:r>
            <a:r>
              <a:rPr lang="it-IT" sz="800" i="1" dirty="0" err="1">
                <a:solidFill>
                  <a:srgbClr val="FF0000"/>
                </a:solidFill>
              </a:rPr>
              <a:t>n°X</a:t>
            </a:r>
            <a:endParaRPr lang="it-IT" sz="800" i="1" dirty="0">
              <a:solidFill>
                <a:srgbClr val="FF0000"/>
              </a:solidFill>
            </a:endParaRPr>
          </a:p>
        </p:txBody>
      </p:sp>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6828" y="2441527"/>
            <a:ext cx="2628384" cy="2960237"/>
          </a:xfrm>
          <a:prstGeom prst="rect">
            <a:avLst/>
          </a:prstGeom>
        </p:spPr>
      </p:pic>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44958" y="1823362"/>
            <a:ext cx="2786798" cy="2110463"/>
          </a:xfrm>
          <a:prstGeom prst="rect">
            <a:avLst/>
          </a:prstGeom>
        </p:spPr>
      </p:pic>
      <p:pic>
        <p:nvPicPr>
          <p:cNvPr id="6" name="Immagin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6816" y="4022988"/>
            <a:ext cx="2734941" cy="2142316"/>
          </a:xfrm>
          <a:prstGeom prst="rect">
            <a:avLst/>
          </a:prstGeom>
        </p:spPr>
      </p:pic>
      <p:pic>
        <p:nvPicPr>
          <p:cNvPr id="7" name="Immagin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6963" y="1823363"/>
            <a:ext cx="2788825" cy="2098284"/>
          </a:xfrm>
          <a:prstGeom prst="rect">
            <a:avLst/>
          </a:prstGeom>
        </p:spPr>
      </p:pic>
      <p:pic>
        <p:nvPicPr>
          <p:cNvPr id="33" name="Immagine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76962" y="3995897"/>
            <a:ext cx="2788825" cy="2169407"/>
          </a:xfrm>
          <a:prstGeom prst="rect">
            <a:avLst/>
          </a:prstGeom>
        </p:spPr>
      </p:pic>
      <p:pic>
        <p:nvPicPr>
          <p:cNvPr id="1026" name="Picture 2" descr="C:\Users\VCF77~1.COL\AppData\Local\Temp\post-3-0-67106200-130415334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80592" y="3717033"/>
            <a:ext cx="347097" cy="339658"/>
          </a:xfrm>
          <a:prstGeom prst="rect">
            <a:avLst/>
          </a:prstGeom>
          <a:noFill/>
          <a:extLst>
            <a:ext uri="{909E8E84-426E-40DD-AFC4-6F175D3DCCD1}">
              <a14:hiddenFill xmlns:a14="http://schemas.microsoft.com/office/drawing/2010/main">
                <a:solidFill>
                  <a:srgbClr val="FFFFFF"/>
                </a:solidFill>
              </a14:hiddenFill>
            </a:ext>
          </a:extLst>
        </p:spPr>
      </p:pic>
      <p:sp>
        <p:nvSpPr>
          <p:cNvPr id="39" name="CasellaDiTesto 55"/>
          <p:cNvSpPr txBox="1">
            <a:spLocks noChangeArrowheads="1"/>
          </p:cNvSpPr>
          <p:nvPr/>
        </p:nvSpPr>
        <p:spPr bwMode="auto">
          <a:xfrm>
            <a:off x="3244958" y="1864636"/>
            <a:ext cx="325730" cy="246221"/>
          </a:xfrm>
          <a:prstGeom prst="rect">
            <a:avLst/>
          </a:prstGeom>
          <a:solidFill>
            <a:schemeClr val="bg1">
              <a:lumMod val="85000"/>
            </a:schemeClr>
          </a:solidFill>
          <a:ln w="6350">
            <a:solidFill>
              <a:schemeClr val="bg1">
                <a:lumMod val="50000"/>
              </a:schemeClr>
            </a:solidFill>
            <a:miter lim="800000"/>
            <a:headEnd/>
            <a:tailEnd/>
          </a:ln>
        </p:spPr>
        <p:txBody>
          <a:bodyPr wrap="none">
            <a:spAutoFit/>
          </a:bodyPr>
          <a:lstStyle/>
          <a:p>
            <a:pPr>
              <a:defRPr/>
            </a:pPr>
            <a:r>
              <a:rPr lang="it-IT" sz="1000" b="1" dirty="0" smtClean="0">
                <a:solidFill>
                  <a:schemeClr val="bg1">
                    <a:lumMod val="50000"/>
                  </a:schemeClr>
                </a:solidFill>
              </a:rPr>
              <a:t>01</a:t>
            </a:r>
            <a:endParaRPr lang="it-IT" sz="1000" b="1" dirty="0">
              <a:solidFill>
                <a:schemeClr val="bg1">
                  <a:lumMod val="50000"/>
                </a:schemeClr>
              </a:solidFill>
            </a:endParaRPr>
          </a:p>
        </p:txBody>
      </p:sp>
      <p:sp>
        <p:nvSpPr>
          <p:cNvPr id="40" name="CasellaDiTesto 55"/>
          <p:cNvSpPr txBox="1">
            <a:spLocks noChangeArrowheads="1"/>
          </p:cNvSpPr>
          <p:nvPr/>
        </p:nvSpPr>
        <p:spPr bwMode="auto">
          <a:xfrm>
            <a:off x="6196139" y="1823400"/>
            <a:ext cx="325730" cy="246221"/>
          </a:xfrm>
          <a:prstGeom prst="rect">
            <a:avLst/>
          </a:prstGeom>
          <a:solidFill>
            <a:schemeClr val="bg1">
              <a:lumMod val="85000"/>
            </a:schemeClr>
          </a:solidFill>
          <a:ln w="3175">
            <a:solidFill>
              <a:schemeClr val="bg1">
                <a:lumMod val="50000"/>
              </a:schemeClr>
            </a:solidFill>
            <a:miter lim="800000"/>
            <a:headEnd/>
            <a:tailEnd/>
          </a:ln>
        </p:spPr>
        <p:txBody>
          <a:bodyPr wrap="none">
            <a:spAutoFit/>
          </a:bodyPr>
          <a:lstStyle/>
          <a:p>
            <a:pPr>
              <a:defRPr/>
            </a:pPr>
            <a:r>
              <a:rPr lang="it-IT" sz="1000" b="1" dirty="0" smtClean="0">
                <a:solidFill>
                  <a:schemeClr val="bg1">
                    <a:lumMod val="50000"/>
                  </a:schemeClr>
                </a:solidFill>
              </a:rPr>
              <a:t>02</a:t>
            </a:r>
            <a:endParaRPr lang="it-IT" sz="1000" b="1" dirty="0">
              <a:solidFill>
                <a:schemeClr val="bg1">
                  <a:lumMod val="50000"/>
                </a:schemeClr>
              </a:solidFill>
            </a:endParaRPr>
          </a:p>
        </p:txBody>
      </p:sp>
      <p:sp>
        <p:nvSpPr>
          <p:cNvPr id="41" name="CasellaDiTesto 55"/>
          <p:cNvSpPr txBox="1">
            <a:spLocks noChangeArrowheads="1"/>
          </p:cNvSpPr>
          <p:nvPr/>
        </p:nvSpPr>
        <p:spPr bwMode="auto">
          <a:xfrm>
            <a:off x="6176963" y="3995738"/>
            <a:ext cx="325730" cy="246221"/>
          </a:xfrm>
          <a:prstGeom prst="rect">
            <a:avLst/>
          </a:prstGeom>
          <a:solidFill>
            <a:schemeClr val="bg1">
              <a:lumMod val="85000"/>
            </a:schemeClr>
          </a:solidFill>
          <a:ln w="3175">
            <a:solidFill>
              <a:schemeClr val="bg1">
                <a:lumMod val="50000"/>
              </a:schemeClr>
            </a:solidFill>
            <a:miter lim="800000"/>
            <a:headEnd/>
            <a:tailEnd/>
          </a:ln>
        </p:spPr>
        <p:txBody>
          <a:bodyPr wrap="none">
            <a:spAutoFit/>
          </a:bodyPr>
          <a:lstStyle/>
          <a:p>
            <a:pPr>
              <a:defRPr/>
            </a:pPr>
            <a:r>
              <a:rPr lang="it-IT" sz="1000" b="1" dirty="0" smtClean="0">
                <a:solidFill>
                  <a:schemeClr val="bg1">
                    <a:lumMod val="50000"/>
                  </a:schemeClr>
                </a:solidFill>
              </a:rPr>
              <a:t>04</a:t>
            </a:r>
            <a:endParaRPr lang="it-IT" sz="1000" b="1" dirty="0">
              <a:solidFill>
                <a:schemeClr val="bg1">
                  <a:lumMod val="50000"/>
                </a:schemeClr>
              </a:solidFill>
            </a:endParaRPr>
          </a:p>
        </p:txBody>
      </p:sp>
      <p:sp>
        <p:nvSpPr>
          <p:cNvPr id="47" name="CasellaDiTesto 55"/>
          <p:cNvSpPr txBox="1">
            <a:spLocks noChangeArrowheads="1"/>
          </p:cNvSpPr>
          <p:nvPr/>
        </p:nvSpPr>
        <p:spPr bwMode="auto">
          <a:xfrm>
            <a:off x="3296816" y="4022988"/>
            <a:ext cx="325730" cy="246221"/>
          </a:xfrm>
          <a:prstGeom prst="rect">
            <a:avLst/>
          </a:prstGeom>
          <a:solidFill>
            <a:schemeClr val="bg1">
              <a:lumMod val="85000"/>
            </a:schemeClr>
          </a:solidFill>
          <a:ln w="3175">
            <a:solidFill>
              <a:schemeClr val="bg1">
                <a:lumMod val="50000"/>
              </a:schemeClr>
            </a:solidFill>
            <a:miter lim="800000"/>
            <a:headEnd/>
            <a:tailEnd/>
          </a:ln>
        </p:spPr>
        <p:txBody>
          <a:bodyPr wrap="none">
            <a:spAutoFit/>
          </a:bodyPr>
          <a:lstStyle/>
          <a:p>
            <a:pPr>
              <a:defRPr/>
            </a:pPr>
            <a:r>
              <a:rPr lang="it-IT" sz="1000" b="1" dirty="0" smtClean="0">
                <a:solidFill>
                  <a:schemeClr val="bg1">
                    <a:lumMod val="50000"/>
                  </a:schemeClr>
                </a:solidFill>
              </a:rPr>
              <a:t>03</a:t>
            </a:r>
            <a:endParaRPr lang="it-IT" sz="1000" b="1" dirty="0">
              <a:solidFill>
                <a:schemeClr val="bg1">
                  <a:lumMod val="50000"/>
                </a:schemeClr>
              </a:solidFill>
            </a:endParaRPr>
          </a:p>
        </p:txBody>
      </p:sp>
      <p:pic>
        <p:nvPicPr>
          <p:cNvPr id="35" name="Picture 2" descr="C:\Users\VCF77~1.COL\AppData\Local\Temp\post-3-0-67106200-130415334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4438897">
            <a:off x="2128510" y="4234125"/>
            <a:ext cx="321890" cy="300633"/>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C:\Users\VCF77~1.COL\AppData\Local\Temp\post-3-0-67106200-130415334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7653555">
            <a:off x="2183902" y="2969562"/>
            <a:ext cx="248616" cy="272289"/>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C:\Users\VCF77~1.COL\AppData\Local\Temp\post-3-0-67106200-1304153341.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0563283">
            <a:off x="2586598" y="3649092"/>
            <a:ext cx="282676" cy="284064"/>
          </a:xfrm>
          <a:prstGeom prst="rect">
            <a:avLst/>
          </a:prstGeom>
          <a:noFill/>
          <a:extLst>
            <a:ext uri="{909E8E84-426E-40DD-AFC4-6F175D3DCCD1}">
              <a14:hiddenFill xmlns:a14="http://schemas.microsoft.com/office/drawing/2010/main">
                <a:solidFill>
                  <a:srgbClr val="FFFFFF"/>
                </a:solidFill>
              </a14:hiddenFill>
            </a:ext>
          </a:extLst>
        </p:spPr>
      </p:pic>
      <p:sp>
        <p:nvSpPr>
          <p:cNvPr id="45" name="CasellaDiTesto 55"/>
          <p:cNvSpPr txBox="1">
            <a:spLocks noChangeArrowheads="1"/>
          </p:cNvSpPr>
          <p:nvPr/>
        </p:nvSpPr>
        <p:spPr bwMode="auto">
          <a:xfrm>
            <a:off x="2181443" y="4327301"/>
            <a:ext cx="216024" cy="223837"/>
          </a:xfrm>
          <a:prstGeom prst="rect">
            <a:avLst/>
          </a:prstGeom>
          <a:noFill/>
          <a:ln w="3175">
            <a:solidFill>
              <a:schemeClr val="bg1"/>
            </a:solidFill>
            <a:miter lim="800000"/>
            <a:headEnd/>
            <a:tailEnd/>
          </a:ln>
        </p:spPr>
        <p:txBody>
          <a:bodyPr wrap="square">
            <a:spAutoFit/>
          </a:bodyPr>
          <a:lstStyle/>
          <a:p>
            <a:pPr algn="ctr">
              <a:defRPr/>
            </a:pPr>
            <a:r>
              <a:rPr lang="it-IT" sz="1000" b="1" dirty="0" smtClean="0">
                <a:solidFill>
                  <a:schemeClr val="bg1"/>
                </a:solidFill>
              </a:rPr>
              <a:t>1</a:t>
            </a:r>
            <a:endParaRPr lang="it-IT" sz="1000" b="1" dirty="0">
              <a:solidFill>
                <a:schemeClr val="bg1"/>
              </a:solidFill>
            </a:endParaRPr>
          </a:p>
        </p:txBody>
      </p:sp>
      <p:sp>
        <p:nvSpPr>
          <p:cNvPr id="46" name="CasellaDiTesto 55"/>
          <p:cNvSpPr txBox="1">
            <a:spLocks noChangeArrowheads="1"/>
          </p:cNvSpPr>
          <p:nvPr/>
        </p:nvSpPr>
        <p:spPr bwMode="auto">
          <a:xfrm>
            <a:off x="2648744" y="3674600"/>
            <a:ext cx="225241" cy="400110"/>
          </a:xfrm>
          <a:prstGeom prst="rect">
            <a:avLst/>
          </a:prstGeom>
          <a:noFill/>
          <a:ln w="3175">
            <a:solidFill>
              <a:schemeClr val="bg1"/>
            </a:solidFill>
            <a:miter lim="800000"/>
            <a:headEnd/>
            <a:tailEnd/>
          </a:ln>
        </p:spPr>
        <p:txBody>
          <a:bodyPr wrap="square">
            <a:spAutoFit/>
          </a:bodyPr>
          <a:lstStyle/>
          <a:p>
            <a:pPr algn="ctr">
              <a:defRPr/>
            </a:pPr>
            <a:r>
              <a:rPr lang="it-IT" sz="1000" b="1" dirty="0" smtClean="0">
                <a:solidFill>
                  <a:schemeClr val="bg1"/>
                </a:solidFill>
              </a:rPr>
              <a:t>2 </a:t>
            </a:r>
            <a:endParaRPr lang="it-IT" sz="1000" b="1" dirty="0">
              <a:solidFill>
                <a:schemeClr val="bg1"/>
              </a:solidFill>
            </a:endParaRPr>
          </a:p>
        </p:txBody>
      </p:sp>
      <p:sp>
        <p:nvSpPr>
          <p:cNvPr id="48" name="CasellaDiTesto 55"/>
          <p:cNvSpPr txBox="1">
            <a:spLocks noChangeArrowheads="1"/>
          </p:cNvSpPr>
          <p:nvPr/>
        </p:nvSpPr>
        <p:spPr bwMode="auto">
          <a:xfrm>
            <a:off x="1280592" y="3740209"/>
            <a:ext cx="225241" cy="400110"/>
          </a:xfrm>
          <a:prstGeom prst="rect">
            <a:avLst/>
          </a:prstGeom>
          <a:noFill/>
          <a:ln w="3175">
            <a:solidFill>
              <a:schemeClr val="bg1"/>
            </a:solidFill>
            <a:miter lim="800000"/>
            <a:headEnd/>
            <a:tailEnd/>
          </a:ln>
        </p:spPr>
        <p:txBody>
          <a:bodyPr wrap="square">
            <a:spAutoFit/>
          </a:bodyPr>
          <a:lstStyle/>
          <a:p>
            <a:pPr algn="ctr">
              <a:defRPr/>
            </a:pPr>
            <a:r>
              <a:rPr lang="it-IT" sz="1000" b="1" dirty="0">
                <a:solidFill>
                  <a:schemeClr val="bg1"/>
                </a:solidFill>
              </a:rPr>
              <a:t>3</a:t>
            </a:r>
            <a:r>
              <a:rPr lang="it-IT" sz="1000" b="1" dirty="0" smtClean="0">
                <a:solidFill>
                  <a:schemeClr val="bg1"/>
                </a:solidFill>
              </a:rPr>
              <a:t> </a:t>
            </a:r>
            <a:endParaRPr lang="it-IT" sz="1000" b="1" dirty="0">
              <a:solidFill>
                <a:schemeClr val="bg1"/>
              </a:solidFill>
            </a:endParaRPr>
          </a:p>
        </p:txBody>
      </p:sp>
      <p:sp>
        <p:nvSpPr>
          <p:cNvPr id="49" name="CasellaDiTesto 55"/>
          <p:cNvSpPr txBox="1">
            <a:spLocks noChangeArrowheads="1"/>
          </p:cNvSpPr>
          <p:nvPr/>
        </p:nvSpPr>
        <p:spPr bwMode="auto">
          <a:xfrm flipH="1">
            <a:off x="1781073" y="2904687"/>
            <a:ext cx="313462" cy="246221"/>
          </a:xfrm>
          <a:prstGeom prst="rect">
            <a:avLst/>
          </a:prstGeom>
          <a:noFill/>
          <a:ln w="3175">
            <a:solidFill>
              <a:schemeClr val="bg1"/>
            </a:solidFill>
            <a:miter lim="800000"/>
            <a:headEnd/>
            <a:tailEnd/>
          </a:ln>
        </p:spPr>
        <p:txBody>
          <a:bodyPr wrap="square">
            <a:spAutoFit/>
          </a:bodyPr>
          <a:lstStyle/>
          <a:p>
            <a:pPr algn="ctr">
              <a:defRPr/>
            </a:pPr>
            <a:r>
              <a:rPr lang="it-IT" sz="1000" b="1" dirty="0" smtClean="0">
                <a:solidFill>
                  <a:schemeClr val="bg1"/>
                </a:solidFill>
              </a:rPr>
              <a:t>2 </a:t>
            </a:r>
            <a:endParaRPr lang="it-IT" sz="1000" b="1" dirty="0">
              <a:solidFill>
                <a:schemeClr val="bg1"/>
              </a:solidFill>
            </a:endParaRPr>
          </a:p>
        </p:txBody>
      </p:sp>
      <p:sp>
        <p:nvSpPr>
          <p:cNvPr id="51" name="CasellaDiTesto 55"/>
          <p:cNvSpPr txBox="1">
            <a:spLocks noChangeArrowheads="1"/>
          </p:cNvSpPr>
          <p:nvPr/>
        </p:nvSpPr>
        <p:spPr bwMode="auto">
          <a:xfrm>
            <a:off x="2192115" y="2955352"/>
            <a:ext cx="299796" cy="400110"/>
          </a:xfrm>
          <a:prstGeom prst="rect">
            <a:avLst/>
          </a:prstGeom>
          <a:noFill/>
          <a:ln w="3175">
            <a:solidFill>
              <a:schemeClr val="bg1"/>
            </a:solidFill>
            <a:miter lim="800000"/>
            <a:headEnd/>
            <a:tailEnd/>
          </a:ln>
        </p:spPr>
        <p:txBody>
          <a:bodyPr wrap="square">
            <a:spAutoFit/>
          </a:bodyPr>
          <a:lstStyle/>
          <a:p>
            <a:pPr algn="ctr">
              <a:defRPr/>
            </a:pPr>
            <a:r>
              <a:rPr lang="it-IT" sz="1000" b="1" dirty="0" smtClean="0">
                <a:solidFill>
                  <a:schemeClr val="bg1"/>
                </a:solidFill>
              </a:rPr>
              <a:t>42 </a:t>
            </a:r>
            <a:endParaRPr lang="it-IT" sz="1000" b="1" dirty="0">
              <a:solidFill>
                <a:schemeClr val="bg1"/>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ttangolo 5"/>
          <p:cNvSpPr>
            <a:spLocks noChangeArrowheads="1"/>
          </p:cNvSpPr>
          <p:nvPr/>
        </p:nvSpPr>
        <p:spPr bwMode="auto">
          <a:xfrm>
            <a:off x="503238" y="1044575"/>
            <a:ext cx="42338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2.4 </a:t>
            </a:r>
            <a:r>
              <a:rPr lang="it-IT" altLang="it-IT" sz="1400" dirty="0">
                <a:latin typeface="Arial" charset="0"/>
                <a:cs typeface="Arial" charset="0"/>
              </a:rPr>
              <a:t>Qualità architettonica e paesaggistica</a:t>
            </a:r>
          </a:p>
        </p:txBody>
      </p:sp>
      <p:sp>
        <p:nvSpPr>
          <p:cNvPr id="41988" name="Rettangolo 21"/>
          <p:cNvSpPr>
            <a:spLocks noChangeArrowheads="1"/>
          </p:cNvSpPr>
          <p:nvPr/>
        </p:nvSpPr>
        <p:spPr bwMode="auto">
          <a:xfrm>
            <a:off x="503238" y="1403350"/>
            <a:ext cx="86915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200" i="1" dirty="0">
                <a:latin typeface="Arial" charset="0"/>
                <a:cs typeface="Arial" charset="0"/>
              </a:rPr>
              <a:t>Documentazione </a:t>
            </a:r>
            <a:r>
              <a:rPr lang="it-IT" altLang="it-IT" sz="1200" i="1" dirty="0" smtClean="0">
                <a:latin typeface="Arial" charset="0"/>
                <a:cs typeface="Arial" charset="0"/>
              </a:rPr>
              <a:t>fotografica interni</a:t>
            </a:r>
            <a:endParaRPr lang="it-IT" altLang="it-IT" sz="1200" i="1" dirty="0">
              <a:latin typeface="Arial" charset="0"/>
              <a:cs typeface="Arial" charset="0"/>
            </a:endParaRPr>
          </a:p>
        </p:txBody>
      </p:sp>
      <p:sp>
        <p:nvSpPr>
          <p:cNvPr id="41989" name="CasellaDiTesto 55"/>
          <p:cNvSpPr txBox="1">
            <a:spLocks noChangeArrowheads="1"/>
          </p:cNvSpPr>
          <p:nvPr/>
        </p:nvSpPr>
        <p:spPr bwMode="auto">
          <a:xfrm>
            <a:off x="3338513" y="4046538"/>
            <a:ext cx="254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000" b="1">
                <a:solidFill>
                  <a:schemeClr val="bg1"/>
                </a:solidFill>
                <a:latin typeface="Arial" charset="0"/>
              </a:rPr>
              <a:t>3</a:t>
            </a:r>
          </a:p>
        </p:txBody>
      </p:sp>
      <p:sp>
        <p:nvSpPr>
          <p:cNvPr id="41990" name="CasellaDiTesto 55"/>
          <p:cNvSpPr txBox="1">
            <a:spLocks noChangeArrowheads="1"/>
          </p:cNvSpPr>
          <p:nvPr/>
        </p:nvSpPr>
        <p:spPr bwMode="auto">
          <a:xfrm>
            <a:off x="3384550" y="4032250"/>
            <a:ext cx="254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000" b="1">
                <a:solidFill>
                  <a:schemeClr val="bg1"/>
                </a:solidFill>
                <a:latin typeface="Arial" charset="0"/>
              </a:rPr>
              <a:t>4</a:t>
            </a:r>
          </a:p>
        </p:txBody>
      </p:sp>
      <p:sp>
        <p:nvSpPr>
          <p:cNvPr id="35" name="Segnaposto numero diapositiva 7"/>
          <p:cNvSpPr txBox="1">
            <a:spLocks/>
          </p:cNvSpPr>
          <p:nvPr/>
        </p:nvSpPr>
        <p:spPr>
          <a:xfrm>
            <a:off x="7099300" y="6051550"/>
            <a:ext cx="2311400" cy="365125"/>
          </a:xfrm>
          <a:prstGeom prst="rect">
            <a:avLst/>
          </a:prstGeom>
        </p:spPr>
        <p:txBody>
          <a:bodyPr anchor="ctr"/>
          <a:lstStyle/>
          <a:p>
            <a:pPr algn="r" fontAlgn="auto">
              <a:spcBef>
                <a:spcPts val="0"/>
              </a:spcBef>
              <a:spcAft>
                <a:spcPts val="0"/>
              </a:spcAft>
              <a:defRPr/>
            </a:pPr>
            <a:fld id="{2BB8EF32-0C36-46B4-9A5C-0175827D23C3}" type="slidenum">
              <a:rPr lang="it-IT" sz="1200">
                <a:solidFill>
                  <a:schemeClr val="tx1">
                    <a:tint val="75000"/>
                  </a:schemeClr>
                </a:solidFill>
                <a:latin typeface="+mn-lt"/>
              </a:rPr>
              <a:pPr algn="r" fontAlgn="auto">
                <a:spcBef>
                  <a:spcPts val="0"/>
                </a:spcBef>
                <a:spcAft>
                  <a:spcPts val="0"/>
                </a:spcAft>
                <a:defRPr/>
              </a:pPr>
              <a:t>23</a:t>
            </a:fld>
            <a:endParaRPr lang="it-IT" sz="1200" dirty="0">
              <a:solidFill>
                <a:schemeClr val="tx1">
                  <a:tint val="75000"/>
                </a:schemeClr>
              </a:solidFill>
              <a:latin typeface="+mn-lt"/>
            </a:endParaRPr>
          </a:p>
        </p:txBody>
      </p:sp>
      <p:sp>
        <p:nvSpPr>
          <p:cNvPr id="42004" name="Text Box 4"/>
          <p:cNvSpPr txBox="1">
            <a:spLocks noChangeArrowheads="1"/>
          </p:cNvSpPr>
          <p:nvPr/>
        </p:nvSpPr>
        <p:spPr bwMode="auto">
          <a:xfrm>
            <a:off x="50800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smtClean="0">
                <a:solidFill>
                  <a:srgbClr val="669900"/>
                </a:solidFill>
                <a:latin typeface="Swis721 Lt BT" pitchFamily="34" charset="0"/>
              </a:rPr>
              <a:t>2. </a:t>
            </a:r>
            <a:r>
              <a:rPr lang="it-IT" altLang="it-IT" sz="2200" b="1" dirty="0">
                <a:solidFill>
                  <a:srgbClr val="669900"/>
                </a:solidFill>
                <a:latin typeface="Swis721 Lt BT" pitchFamily="34" charset="0"/>
              </a:rPr>
              <a:t>Immobile</a:t>
            </a:r>
          </a:p>
        </p:txBody>
      </p:sp>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5241" y="674838"/>
            <a:ext cx="2374899" cy="2518296"/>
          </a:xfrm>
          <a:prstGeom prst="rect">
            <a:avLst/>
          </a:prstGeom>
        </p:spPr>
      </p:pic>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5131" y="644315"/>
            <a:ext cx="2376487" cy="2521967"/>
          </a:xfrm>
          <a:prstGeom prst="rect">
            <a:avLst/>
          </a:prstGeom>
        </p:spPr>
      </p:pic>
      <p:pic>
        <p:nvPicPr>
          <p:cNvPr id="5" name="Immagin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2431" y="3356992"/>
            <a:ext cx="2376486" cy="2662808"/>
          </a:xfrm>
          <a:prstGeom prst="rect">
            <a:avLst/>
          </a:prstGeom>
        </p:spPr>
      </p:pic>
      <p:pic>
        <p:nvPicPr>
          <p:cNvPr id="6" name="Immagin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9027" y="2319086"/>
            <a:ext cx="2787174" cy="3706543"/>
          </a:xfrm>
          <a:prstGeom prst="rect">
            <a:avLst/>
          </a:prstGeom>
        </p:spPr>
      </p:pic>
      <p:pic>
        <p:nvPicPr>
          <p:cNvPr id="25" name="Immagin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08311" y="3356992"/>
            <a:ext cx="2803627" cy="2662808"/>
          </a:xfrm>
          <a:prstGeom prst="rect">
            <a:avLst/>
          </a:prstGeom>
        </p:spPr>
      </p:pic>
    </p:spTree>
    <p:extLst>
      <p:ext uri="{BB962C8B-B14F-4D97-AF65-F5344CB8AC3E}">
        <p14:creationId xmlns:p14="http://schemas.microsoft.com/office/powerpoint/2010/main" val="324566285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ttangolo 5"/>
          <p:cNvSpPr>
            <a:spLocks noChangeArrowheads="1"/>
          </p:cNvSpPr>
          <p:nvPr/>
        </p:nvSpPr>
        <p:spPr bwMode="auto">
          <a:xfrm>
            <a:off x="503238" y="1044575"/>
            <a:ext cx="42338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2.4 </a:t>
            </a:r>
            <a:r>
              <a:rPr lang="it-IT" altLang="it-IT" sz="1400" dirty="0">
                <a:latin typeface="Arial" charset="0"/>
                <a:cs typeface="Arial" charset="0"/>
              </a:rPr>
              <a:t>Qualità architettonica e paesaggistica</a:t>
            </a:r>
          </a:p>
        </p:txBody>
      </p:sp>
      <p:sp>
        <p:nvSpPr>
          <p:cNvPr id="41988" name="Rettangolo 21"/>
          <p:cNvSpPr>
            <a:spLocks noChangeArrowheads="1"/>
          </p:cNvSpPr>
          <p:nvPr/>
        </p:nvSpPr>
        <p:spPr bwMode="auto">
          <a:xfrm>
            <a:off x="503238" y="1403350"/>
            <a:ext cx="86915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200" i="1">
                <a:latin typeface="Arial" charset="0"/>
                <a:cs typeface="Arial" charset="0"/>
              </a:rPr>
              <a:t>Documentazione fotografica</a:t>
            </a:r>
          </a:p>
        </p:txBody>
      </p:sp>
      <p:sp>
        <p:nvSpPr>
          <p:cNvPr id="41989" name="CasellaDiTesto 55"/>
          <p:cNvSpPr txBox="1">
            <a:spLocks noChangeArrowheads="1"/>
          </p:cNvSpPr>
          <p:nvPr/>
        </p:nvSpPr>
        <p:spPr bwMode="auto">
          <a:xfrm>
            <a:off x="3338513" y="4046538"/>
            <a:ext cx="254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000" b="1">
                <a:solidFill>
                  <a:schemeClr val="bg1"/>
                </a:solidFill>
                <a:latin typeface="Arial" charset="0"/>
              </a:rPr>
              <a:t>3</a:t>
            </a:r>
          </a:p>
        </p:txBody>
      </p:sp>
      <p:sp>
        <p:nvSpPr>
          <p:cNvPr id="41990" name="CasellaDiTesto 55"/>
          <p:cNvSpPr txBox="1">
            <a:spLocks noChangeArrowheads="1"/>
          </p:cNvSpPr>
          <p:nvPr/>
        </p:nvSpPr>
        <p:spPr bwMode="auto">
          <a:xfrm>
            <a:off x="3384550" y="4032250"/>
            <a:ext cx="254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000" b="1">
                <a:solidFill>
                  <a:schemeClr val="bg1"/>
                </a:solidFill>
                <a:latin typeface="Arial" charset="0"/>
              </a:rPr>
              <a:t>4</a:t>
            </a:r>
          </a:p>
        </p:txBody>
      </p:sp>
      <p:sp>
        <p:nvSpPr>
          <p:cNvPr id="35" name="Segnaposto numero diapositiva 7"/>
          <p:cNvSpPr txBox="1">
            <a:spLocks/>
          </p:cNvSpPr>
          <p:nvPr/>
        </p:nvSpPr>
        <p:spPr>
          <a:xfrm>
            <a:off x="7099300" y="6051550"/>
            <a:ext cx="2311400" cy="365125"/>
          </a:xfrm>
          <a:prstGeom prst="rect">
            <a:avLst/>
          </a:prstGeom>
        </p:spPr>
        <p:txBody>
          <a:bodyPr anchor="ctr"/>
          <a:lstStyle/>
          <a:p>
            <a:pPr algn="r" fontAlgn="auto">
              <a:spcBef>
                <a:spcPts val="0"/>
              </a:spcBef>
              <a:spcAft>
                <a:spcPts val="0"/>
              </a:spcAft>
              <a:defRPr/>
            </a:pPr>
            <a:fld id="{2BB8EF32-0C36-46B4-9A5C-0175827D23C3}" type="slidenum">
              <a:rPr lang="it-IT" sz="1200">
                <a:solidFill>
                  <a:schemeClr val="tx1">
                    <a:tint val="75000"/>
                  </a:schemeClr>
                </a:solidFill>
                <a:latin typeface="+mn-lt"/>
              </a:rPr>
              <a:pPr algn="r" fontAlgn="auto">
                <a:spcBef>
                  <a:spcPts val="0"/>
                </a:spcBef>
                <a:spcAft>
                  <a:spcPts val="0"/>
                </a:spcAft>
                <a:defRPr/>
              </a:pPr>
              <a:t>24</a:t>
            </a:fld>
            <a:endParaRPr lang="it-IT" sz="1200" dirty="0">
              <a:solidFill>
                <a:schemeClr val="tx1">
                  <a:tint val="75000"/>
                </a:schemeClr>
              </a:solidFill>
              <a:latin typeface="+mn-lt"/>
            </a:endParaRPr>
          </a:p>
        </p:txBody>
      </p:sp>
      <p:sp>
        <p:nvSpPr>
          <p:cNvPr id="42004" name="Text Box 4"/>
          <p:cNvSpPr txBox="1">
            <a:spLocks noChangeArrowheads="1"/>
          </p:cNvSpPr>
          <p:nvPr/>
        </p:nvSpPr>
        <p:spPr bwMode="auto">
          <a:xfrm>
            <a:off x="50800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a:solidFill>
                  <a:srgbClr val="669900"/>
                </a:solidFill>
                <a:latin typeface="Swis721 Lt BT" pitchFamily="34" charset="0"/>
              </a:rPr>
              <a:t>2</a:t>
            </a:r>
            <a:r>
              <a:rPr lang="it-IT" altLang="it-IT" sz="2200" b="1" dirty="0" smtClean="0">
                <a:solidFill>
                  <a:srgbClr val="669900"/>
                </a:solidFill>
                <a:latin typeface="Swis721 Lt BT" pitchFamily="34" charset="0"/>
              </a:rPr>
              <a:t>. </a:t>
            </a:r>
            <a:r>
              <a:rPr lang="it-IT" altLang="it-IT" sz="2200" b="1" dirty="0">
                <a:solidFill>
                  <a:srgbClr val="669900"/>
                </a:solidFill>
                <a:latin typeface="Swis721 Lt BT" pitchFamily="34" charset="0"/>
              </a:rPr>
              <a:t>Immobile</a:t>
            </a:r>
          </a:p>
        </p:txBody>
      </p:sp>
      <p:pic>
        <p:nvPicPr>
          <p:cNvPr id="8" name="Immagin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3239" y="3645026"/>
            <a:ext cx="3008312" cy="2719492"/>
          </a:xfrm>
          <a:prstGeom prst="rect">
            <a:avLst/>
          </a:prstGeom>
        </p:spPr>
      </p:pic>
      <p:pic>
        <p:nvPicPr>
          <p:cNvPr id="10" name="Immagin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1714" y="725905"/>
            <a:ext cx="2216810" cy="2719493"/>
          </a:xfrm>
          <a:prstGeom prst="rect">
            <a:avLst/>
          </a:prstGeom>
        </p:spPr>
      </p:pic>
      <p:pic>
        <p:nvPicPr>
          <p:cNvPr id="2" name="Immagin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7067293" y="981652"/>
            <a:ext cx="2754536" cy="2172957"/>
          </a:xfrm>
          <a:prstGeom prst="rect">
            <a:avLst/>
          </a:prstGeom>
        </p:spPr>
      </p:pic>
      <p:pic>
        <p:nvPicPr>
          <p:cNvPr id="3" name="Immagin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6818379" y="3651855"/>
            <a:ext cx="2719492" cy="2705834"/>
          </a:xfrm>
          <a:prstGeom prst="rect">
            <a:avLst/>
          </a:prstGeom>
        </p:spPr>
      </p:pic>
      <p:pic>
        <p:nvPicPr>
          <p:cNvPr id="7" name="Immagin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3845281" y="3600616"/>
            <a:ext cx="2719493" cy="2808313"/>
          </a:xfrm>
          <a:prstGeom prst="rect">
            <a:avLst/>
          </a:prstGeom>
        </p:spPr>
      </p:pic>
    </p:spTree>
    <p:extLst>
      <p:ext uri="{BB962C8B-B14F-4D97-AF65-F5344CB8AC3E}">
        <p14:creationId xmlns:p14="http://schemas.microsoft.com/office/powerpoint/2010/main" val="3507528512"/>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6"/>
          <p:cNvSpPr>
            <a:spLocks noChangeArrowheads="1"/>
          </p:cNvSpPr>
          <p:nvPr/>
        </p:nvSpPr>
        <p:spPr bwMode="auto">
          <a:xfrm>
            <a:off x="488949" y="1700213"/>
            <a:ext cx="3527948" cy="1631216"/>
          </a:xfrm>
          <a:prstGeom prst="rect">
            <a:avLst/>
          </a:prstGeom>
          <a:noFill/>
          <a:ln w="9525">
            <a:noFill/>
            <a:miter lim="800000"/>
            <a:headEnd/>
            <a:tailEnd/>
          </a:ln>
        </p:spPr>
        <p:txBody>
          <a:bodyPr wrap="square">
            <a:spAutoFit/>
          </a:bodyPr>
          <a:lstStyle/>
          <a:p>
            <a:pPr>
              <a:spcAft>
                <a:spcPts val="600"/>
              </a:spcAft>
              <a:defRPr/>
            </a:pPr>
            <a:r>
              <a:rPr lang="it-IT" altLang="it-IT" sz="1000" dirty="0" smtClean="0">
                <a:cs typeface="Arial" charset="0"/>
              </a:rPr>
              <a:t>L’IMMOBILE</a:t>
            </a:r>
          </a:p>
          <a:p>
            <a:pPr marL="171450" indent="-171450">
              <a:spcAft>
                <a:spcPts val="0"/>
              </a:spcAft>
              <a:buFont typeface="Wingdings" panose="05000000000000000000" pitchFamily="2" charset="2"/>
              <a:buChar char="§"/>
              <a:defRPr/>
            </a:pPr>
            <a:r>
              <a:rPr lang="it-IT" altLang="it-IT" sz="1000" b="1" dirty="0" smtClean="0">
                <a:cs typeface="Arial" charset="0"/>
              </a:rPr>
              <a:t>Non è stato dichiarato di  Interesse culturale </a:t>
            </a:r>
          </a:p>
          <a:p>
            <a:pPr>
              <a:spcAft>
                <a:spcPts val="0"/>
              </a:spcAft>
              <a:defRPr/>
            </a:pPr>
            <a:r>
              <a:rPr lang="it-IT" altLang="it-IT" sz="1000" dirty="0" smtClean="0">
                <a:cs typeface="Arial" charset="0"/>
              </a:rPr>
              <a:t>      ai sensi del </a:t>
            </a:r>
            <a:r>
              <a:rPr lang="it-IT" altLang="it-IT" sz="1000" dirty="0" err="1" smtClean="0"/>
              <a:t>D.Lgs.</a:t>
            </a:r>
            <a:r>
              <a:rPr lang="it-IT" altLang="it-IT" sz="1000" dirty="0" smtClean="0"/>
              <a:t> 42/2004, </a:t>
            </a:r>
          </a:p>
          <a:p>
            <a:pPr marL="171450" indent="-171450">
              <a:spcAft>
                <a:spcPts val="0"/>
              </a:spcAft>
              <a:buFont typeface="Wingdings" panose="05000000000000000000" pitchFamily="2" charset="2"/>
              <a:buChar char="§"/>
              <a:defRPr/>
            </a:pPr>
            <a:endParaRPr lang="it-IT" altLang="it-IT" sz="1000" dirty="0">
              <a:cs typeface="Arial" charset="0"/>
            </a:endParaRPr>
          </a:p>
          <a:p>
            <a:pPr marL="171450" indent="-171450">
              <a:spcAft>
                <a:spcPts val="0"/>
              </a:spcAft>
              <a:buFont typeface="Wingdings" panose="05000000000000000000" pitchFamily="2" charset="2"/>
              <a:buChar char="§"/>
              <a:defRPr/>
            </a:pPr>
            <a:endParaRPr lang="it-IT" altLang="it-IT" sz="1000" dirty="0" smtClean="0">
              <a:cs typeface="Arial" charset="0"/>
            </a:endParaRPr>
          </a:p>
          <a:p>
            <a:pPr>
              <a:spcAft>
                <a:spcPts val="600"/>
              </a:spcAft>
              <a:defRPr/>
            </a:pPr>
            <a:r>
              <a:rPr lang="it-IT" altLang="it-IT" sz="1000" dirty="0" smtClean="0">
                <a:cs typeface="Arial" charset="0"/>
              </a:rPr>
              <a:t>IL CONTESTO</a:t>
            </a:r>
            <a:endParaRPr lang="it-IT" altLang="it-IT" sz="1000" i="1" dirty="0" smtClean="0"/>
          </a:p>
          <a:p>
            <a:pPr>
              <a:spcAft>
                <a:spcPts val="0"/>
              </a:spcAft>
              <a:buFont typeface="Wingdings" pitchFamily="2" charset="2"/>
              <a:buChar char="§"/>
              <a:defRPr/>
            </a:pPr>
            <a:r>
              <a:rPr lang="it-IT" altLang="it-IT" sz="1000" b="1" dirty="0" smtClean="0">
                <a:cs typeface="Arial" charset="0"/>
              </a:rPr>
              <a:t>    Beni paesaggistici </a:t>
            </a:r>
          </a:p>
          <a:p>
            <a:pPr>
              <a:spcAft>
                <a:spcPts val="0"/>
              </a:spcAft>
              <a:defRPr/>
            </a:pPr>
            <a:r>
              <a:rPr lang="it-IT" altLang="it-IT" sz="1000" b="1" dirty="0">
                <a:cs typeface="Arial" charset="0"/>
              </a:rPr>
              <a:t> </a:t>
            </a:r>
            <a:r>
              <a:rPr lang="it-IT" altLang="it-IT" sz="1000" b="1" dirty="0" smtClean="0">
                <a:cs typeface="Arial" charset="0"/>
              </a:rPr>
              <a:t>     </a:t>
            </a:r>
            <a:r>
              <a:rPr lang="it-IT" altLang="it-IT" sz="1000" dirty="0" smtClean="0">
                <a:cs typeface="Arial" charset="0"/>
              </a:rPr>
              <a:t>ex art. 136 e 142 </a:t>
            </a:r>
            <a:r>
              <a:rPr lang="it-IT" altLang="it-IT" sz="1000" dirty="0" err="1" smtClean="0">
                <a:cs typeface="Arial" charset="0"/>
              </a:rPr>
              <a:t>D.Lgs.</a:t>
            </a:r>
            <a:r>
              <a:rPr lang="it-IT" altLang="it-IT" sz="1000" dirty="0">
                <a:cs typeface="Arial" charset="0"/>
              </a:rPr>
              <a:t> </a:t>
            </a:r>
            <a:r>
              <a:rPr lang="it-IT" altLang="it-IT" sz="1000" dirty="0" smtClean="0">
                <a:cs typeface="Arial" charset="0"/>
              </a:rPr>
              <a:t>n. 42/2004 </a:t>
            </a:r>
          </a:p>
          <a:p>
            <a:pPr>
              <a:spcAft>
                <a:spcPts val="0"/>
              </a:spcAft>
              <a:defRPr/>
            </a:pPr>
            <a:endParaRPr lang="it-IT" altLang="it-IT" sz="1000" dirty="0" smtClean="0">
              <a:cs typeface="Arial" charset="0"/>
            </a:endParaRPr>
          </a:p>
        </p:txBody>
      </p:sp>
      <p:sp>
        <p:nvSpPr>
          <p:cNvPr id="43011" name="Text Box 57"/>
          <p:cNvSpPr txBox="1">
            <a:spLocks noChangeArrowheads="1"/>
          </p:cNvSpPr>
          <p:nvPr/>
        </p:nvSpPr>
        <p:spPr bwMode="auto">
          <a:xfrm>
            <a:off x="503238" y="1403350"/>
            <a:ext cx="29114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2" tIns="47891" rIns="95782" bIns="47891">
            <a:spAutoFit/>
          </a:bodyPr>
          <a:lstStyle>
            <a:lvl1pPr defTabSz="957263" eaLnBrk="0" hangingPunct="0">
              <a:spcBef>
                <a:spcPct val="20000"/>
              </a:spcBef>
              <a:buFont typeface="Arial" charset="0"/>
              <a:buChar char="•"/>
              <a:defRPr sz="3200">
                <a:solidFill>
                  <a:schemeClr val="tx1"/>
                </a:solidFill>
                <a:latin typeface="Calibri" pitchFamily="34" charset="0"/>
              </a:defRPr>
            </a:lvl1pPr>
            <a:lvl2pPr marL="742950" indent="-285750" defTabSz="957263" eaLnBrk="0" hangingPunct="0">
              <a:spcBef>
                <a:spcPct val="20000"/>
              </a:spcBef>
              <a:buFont typeface="Arial" charset="0"/>
              <a:buChar char="–"/>
              <a:defRPr sz="2800">
                <a:solidFill>
                  <a:schemeClr val="tx1"/>
                </a:solidFill>
                <a:latin typeface="Calibri" pitchFamily="34" charset="0"/>
              </a:defRPr>
            </a:lvl2pPr>
            <a:lvl3pPr marL="1143000" indent="-228600" defTabSz="957263" eaLnBrk="0" hangingPunct="0">
              <a:spcBef>
                <a:spcPct val="20000"/>
              </a:spcBef>
              <a:buFont typeface="Arial" charset="0"/>
              <a:buChar char="•"/>
              <a:defRPr sz="2400">
                <a:solidFill>
                  <a:schemeClr val="tx1"/>
                </a:solidFill>
                <a:latin typeface="Calibri" pitchFamily="34" charset="0"/>
              </a:defRPr>
            </a:lvl3pPr>
            <a:lvl4pPr marL="1600200" indent="-228600" defTabSz="957263" eaLnBrk="0" hangingPunct="0">
              <a:spcBef>
                <a:spcPct val="20000"/>
              </a:spcBef>
              <a:buFont typeface="Arial" charset="0"/>
              <a:buChar char="–"/>
              <a:defRPr sz="2000">
                <a:solidFill>
                  <a:schemeClr val="tx1"/>
                </a:solidFill>
                <a:latin typeface="Calibri" pitchFamily="34" charset="0"/>
              </a:defRPr>
            </a:lvl4pPr>
            <a:lvl5pPr marL="2057400" indent="-228600" defTabSz="957263" eaLnBrk="0" hangingPunct="0">
              <a:spcBef>
                <a:spcPct val="20000"/>
              </a:spcBef>
              <a:buFont typeface="Arial" charset="0"/>
              <a:buChar char="»"/>
              <a:defRPr sz="2000">
                <a:solidFill>
                  <a:schemeClr val="tx1"/>
                </a:solidFill>
                <a:latin typeface="Calibri" pitchFamily="34" charset="0"/>
              </a:defRPr>
            </a:lvl5pPr>
            <a:lvl6pPr marL="2514600" indent="-228600" defTabSz="957263"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defTabSz="957263"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defTabSz="957263"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defTabSz="957263"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200" i="1" dirty="0">
                <a:solidFill>
                  <a:srgbClr val="000000"/>
                </a:solidFill>
                <a:latin typeface="Arial" charset="0"/>
                <a:cs typeface="Arial" charset="0"/>
              </a:rPr>
              <a:t>Provvedimenti di </a:t>
            </a:r>
            <a:r>
              <a:rPr lang="it-IT" altLang="it-IT" sz="1200" i="1" dirty="0" smtClean="0">
                <a:solidFill>
                  <a:srgbClr val="000000"/>
                </a:solidFill>
                <a:latin typeface="Arial" charset="0"/>
                <a:cs typeface="Arial" charset="0"/>
              </a:rPr>
              <a:t>tutela</a:t>
            </a:r>
            <a:endParaRPr lang="it-IT" altLang="it-IT" sz="1200" i="1" dirty="0">
              <a:solidFill>
                <a:srgbClr val="C00000"/>
              </a:solidFill>
              <a:latin typeface="Arial" charset="0"/>
              <a:cs typeface="Arial" charset="0"/>
            </a:endParaRPr>
          </a:p>
        </p:txBody>
      </p:sp>
      <p:sp>
        <p:nvSpPr>
          <p:cNvPr id="43012" name="Text Box 4"/>
          <p:cNvSpPr txBox="1">
            <a:spLocks noChangeArrowheads="1"/>
          </p:cNvSpPr>
          <p:nvPr/>
        </p:nvSpPr>
        <p:spPr bwMode="auto">
          <a:xfrm>
            <a:off x="508000" y="25295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a:solidFill>
                  <a:srgbClr val="669900"/>
                </a:solidFill>
                <a:latin typeface="Swis721 Lt BT" pitchFamily="34" charset="0"/>
              </a:rPr>
              <a:t>2</a:t>
            </a:r>
            <a:r>
              <a:rPr lang="it-IT" altLang="it-IT" sz="2200" b="1" dirty="0" smtClean="0">
                <a:solidFill>
                  <a:srgbClr val="669900"/>
                </a:solidFill>
                <a:latin typeface="Swis721 Lt BT" pitchFamily="34" charset="0"/>
              </a:rPr>
              <a:t>. </a:t>
            </a:r>
            <a:r>
              <a:rPr lang="it-IT" altLang="it-IT" sz="2200" b="1" dirty="0">
                <a:solidFill>
                  <a:srgbClr val="669900"/>
                </a:solidFill>
                <a:latin typeface="Swis721 Lt BT" pitchFamily="34" charset="0"/>
              </a:rPr>
              <a:t>Immobile</a:t>
            </a:r>
          </a:p>
        </p:txBody>
      </p:sp>
      <p:sp>
        <p:nvSpPr>
          <p:cNvPr id="43013" name="Rettangolo 5"/>
          <p:cNvSpPr>
            <a:spLocks noChangeArrowheads="1"/>
          </p:cNvSpPr>
          <p:nvPr/>
        </p:nvSpPr>
        <p:spPr bwMode="auto">
          <a:xfrm>
            <a:off x="503238" y="1044575"/>
            <a:ext cx="42338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2.5 </a:t>
            </a:r>
            <a:r>
              <a:rPr lang="it-IT" altLang="it-IT" sz="1400" dirty="0">
                <a:latin typeface="Arial" charset="0"/>
                <a:cs typeface="Arial" charset="0"/>
              </a:rPr>
              <a:t>Rilevanza storico-artistica</a:t>
            </a:r>
            <a:endParaRPr lang="it-IT" altLang="it-IT" sz="1400" dirty="0">
              <a:solidFill>
                <a:srgbClr val="C00000"/>
              </a:solidFill>
              <a:latin typeface="Arial" charset="0"/>
              <a:cs typeface="Arial" charset="0"/>
            </a:endParaRPr>
          </a:p>
        </p:txBody>
      </p:sp>
      <p:sp>
        <p:nvSpPr>
          <p:cNvPr id="9" name="Segnaposto numero diapositiva 7"/>
          <p:cNvSpPr txBox="1">
            <a:spLocks/>
          </p:cNvSpPr>
          <p:nvPr/>
        </p:nvSpPr>
        <p:spPr>
          <a:xfrm>
            <a:off x="7099300" y="6051550"/>
            <a:ext cx="2311400" cy="365125"/>
          </a:xfrm>
          <a:prstGeom prst="rect">
            <a:avLst/>
          </a:prstGeom>
        </p:spPr>
        <p:txBody>
          <a:bodyPr anchor="ctr"/>
          <a:lstStyle/>
          <a:p>
            <a:pPr algn="r" fontAlgn="auto">
              <a:spcBef>
                <a:spcPts val="0"/>
              </a:spcBef>
              <a:spcAft>
                <a:spcPts val="0"/>
              </a:spcAft>
              <a:defRPr/>
            </a:pPr>
            <a:fld id="{4A311E71-66FE-43A5-826C-8BE4EE6E50B4}" type="slidenum">
              <a:rPr lang="it-IT" sz="1200">
                <a:solidFill>
                  <a:schemeClr val="tx1">
                    <a:tint val="75000"/>
                  </a:schemeClr>
                </a:solidFill>
                <a:latin typeface="+mn-lt"/>
              </a:rPr>
              <a:pPr algn="r" fontAlgn="auto">
                <a:spcBef>
                  <a:spcPts val="0"/>
                </a:spcBef>
                <a:spcAft>
                  <a:spcPts val="0"/>
                </a:spcAft>
                <a:defRPr/>
              </a:pPr>
              <a:t>25</a:t>
            </a:fld>
            <a:endParaRPr lang="it-IT" sz="1200" dirty="0">
              <a:solidFill>
                <a:schemeClr val="tx1">
                  <a:tint val="75000"/>
                </a:schemeClr>
              </a:solidFill>
              <a:latin typeface="+mn-lt"/>
            </a:endParaRPr>
          </a:p>
        </p:txBody>
      </p:sp>
      <p:sp>
        <p:nvSpPr>
          <p:cNvPr id="43016" name="CasellaDiTesto 10"/>
          <p:cNvSpPr txBox="1">
            <a:spLocks noChangeArrowheads="1"/>
          </p:cNvSpPr>
          <p:nvPr/>
        </p:nvSpPr>
        <p:spPr bwMode="auto">
          <a:xfrm>
            <a:off x="2792413" y="1847176"/>
            <a:ext cx="669766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050" i="1" dirty="0">
              <a:solidFill>
                <a:srgbClr val="FF0000"/>
              </a:solidFill>
              <a:latin typeface="Arial" charset="0"/>
            </a:endParaRPr>
          </a:p>
        </p:txBody>
      </p:sp>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76936" y="764705"/>
            <a:ext cx="3900140" cy="5286846"/>
          </a:xfrm>
          <a:prstGeom prst="rect">
            <a:avLst/>
          </a:prstGeom>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egnaposto numero diapositiva 7"/>
          <p:cNvSpPr txBox="1">
            <a:spLocks/>
          </p:cNvSpPr>
          <p:nvPr/>
        </p:nvSpPr>
        <p:spPr>
          <a:xfrm>
            <a:off x="7590730" y="5949280"/>
            <a:ext cx="2311400" cy="365125"/>
          </a:xfrm>
          <a:prstGeom prst="rect">
            <a:avLst/>
          </a:prstGeom>
        </p:spPr>
        <p:txBody>
          <a:bodyPr anchor="ctr"/>
          <a:lstStyle/>
          <a:p>
            <a:pPr algn="r" fontAlgn="auto">
              <a:spcBef>
                <a:spcPts val="0"/>
              </a:spcBef>
              <a:spcAft>
                <a:spcPts val="0"/>
              </a:spcAft>
              <a:defRPr/>
            </a:pPr>
            <a:fld id="{1E6224ED-8787-452C-9E1A-FF9C9153C084}" type="slidenum">
              <a:rPr lang="it-IT" sz="1000">
                <a:solidFill>
                  <a:schemeClr val="tx1">
                    <a:tint val="75000"/>
                  </a:schemeClr>
                </a:solidFill>
                <a:latin typeface="Arial" pitchFamily="34" charset="0"/>
                <a:cs typeface="Arial" pitchFamily="34" charset="0"/>
              </a:rPr>
              <a:pPr algn="r" fontAlgn="auto">
                <a:spcBef>
                  <a:spcPts val="0"/>
                </a:spcBef>
                <a:spcAft>
                  <a:spcPts val="0"/>
                </a:spcAft>
                <a:defRPr/>
              </a:pPr>
              <a:t>26</a:t>
            </a:fld>
            <a:endParaRPr lang="it-IT" sz="1000" dirty="0">
              <a:solidFill>
                <a:schemeClr val="tx1">
                  <a:tint val="75000"/>
                </a:schemeClr>
              </a:solidFill>
              <a:latin typeface="Arial" pitchFamily="34" charset="0"/>
              <a:cs typeface="Arial" pitchFamily="34" charset="0"/>
            </a:endParaRPr>
          </a:p>
        </p:txBody>
      </p:sp>
      <p:sp>
        <p:nvSpPr>
          <p:cNvPr id="44035" name="Rettangolo 5"/>
          <p:cNvSpPr>
            <a:spLocks noChangeArrowheads="1"/>
          </p:cNvSpPr>
          <p:nvPr/>
        </p:nvSpPr>
        <p:spPr bwMode="auto">
          <a:xfrm>
            <a:off x="503238" y="1044575"/>
            <a:ext cx="5241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2.6 </a:t>
            </a:r>
            <a:r>
              <a:rPr lang="it-IT" altLang="it-IT" sz="1400" dirty="0">
                <a:latin typeface="Arial" charset="0"/>
                <a:cs typeface="Arial" charset="0"/>
              </a:rPr>
              <a:t>Quadro della pianificazione territoriale ed urbanistica</a:t>
            </a:r>
          </a:p>
        </p:txBody>
      </p:sp>
      <p:sp>
        <p:nvSpPr>
          <p:cNvPr id="44036" name="Text Box 57"/>
          <p:cNvSpPr txBox="1">
            <a:spLocks noChangeArrowheads="1"/>
          </p:cNvSpPr>
          <p:nvPr/>
        </p:nvSpPr>
        <p:spPr bwMode="auto">
          <a:xfrm>
            <a:off x="503238" y="1403350"/>
            <a:ext cx="29114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2" tIns="47891" rIns="95782" bIns="47891">
            <a:spAutoFit/>
          </a:bodyPr>
          <a:lstStyle>
            <a:lvl1pPr defTabSz="957263" eaLnBrk="0" hangingPunct="0">
              <a:spcBef>
                <a:spcPct val="20000"/>
              </a:spcBef>
              <a:buFont typeface="Arial" charset="0"/>
              <a:buChar char="•"/>
              <a:defRPr sz="3200">
                <a:solidFill>
                  <a:schemeClr val="tx1"/>
                </a:solidFill>
                <a:latin typeface="Calibri" pitchFamily="34" charset="0"/>
              </a:defRPr>
            </a:lvl1pPr>
            <a:lvl2pPr marL="742950" indent="-285750" defTabSz="957263" eaLnBrk="0" hangingPunct="0">
              <a:spcBef>
                <a:spcPct val="20000"/>
              </a:spcBef>
              <a:buFont typeface="Arial" charset="0"/>
              <a:buChar char="–"/>
              <a:defRPr sz="2800">
                <a:solidFill>
                  <a:schemeClr val="tx1"/>
                </a:solidFill>
                <a:latin typeface="Calibri" pitchFamily="34" charset="0"/>
              </a:defRPr>
            </a:lvl2pPr>
            <a:lvl3pPr marL="1143000" indent="-228600" defTabSz="957263" eaLnBrk="0" hangingPunct="0">
              <a:spcBef>
                <a:spcPct val="20000"/>
              </a:spcBef>
              <a:buFont typeface="Arial" charset="0"/>
              <a:buChar char="•"/>
              <a:defRPr sz="2400">
                <a:solidFill>
                  <a:schemeClr val="tx1"/>
                </a:solidFill>
                <a:latin typeface="Calibri" pitchFamily="34" charset="0"/>
              </a:defRPr>
            </a:lvl3pPr>
            <a:lvl4pPr marL="1600200" indent="-228600" defTabSz="957263" eaLnBrk="0" hangingPunct="0">
              <a:spcBef>
                <a:spcPct val="20000"/>
              </a:spcBef>
              <a:buFont typeface="Arial" charset="0"/>
              <a:buChar char="–"/>
              <a:defRPr sz="2000">
                <a:solidFill>
                  <a:schemeClr val="tx1"/>
                </a:solidFill>
                <a:latin typeface="Calibri" pitchFamily="34" charset="0"/>
              </a:defRPr>
            </a:lvl4pPr>
            <a:lvl5pPr marL="2057400" indent="-228600" defTabSz="957263" eaLnBrk="0" hangingPunct="0">
              <a:spcBef>
                <a:spcPct val="20000"/>
              </a:spcBef>
              <a:buFont typeface="Arial" charset="0"/>
              <a:buChar char="»"/>
              <a:defRPr sz="2000">
                <a:solidFill>
                  <a:schemeClr val="tx1"/>
                </a:solidFill>
                <a:latin typeface="Calibri" pitchFamily="34" charset="0"/>
              </a:defRPr>
            </a:lvl5pPr>
            <a:lvl6pPr marL="2514600" indent="-228600" defTabSz="957263"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defTabSz="957263"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defTabSz="957263"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defTabSz="957263"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200" i="1" dirty="0">
                <a:solidFill>
                  <a:srgbClr val="000000"/>
                </a:solidFill>
                <a:latin typeface="Arial" charset="0"/>
                <a:cs typeface="Arial" charset="0"/>
              </a:rPr>
              <a:t>Sintesi degli strumenti </a:t>
            </a:r>
            <a:r>
              <a:rPr lang="it-IT" altLang="it-IT" sz="1200" i="1" dirty="0" smtClean="0">
                <a:solidFill>
                  <a:srgbClr val="000000"/>
                </a:solidFill>
                <a:latin typeface="Arial" charset="0"/>
                <a:cs typeface="Arial" charset="0"/>
              </a:rPr>
              <a:t>generali vigenti</a:t>
            </a:r>
            <a:endParaRPr lang="it-IT" altLang="it-IT" sz="1200" i="1" dirty="0">
              <a:solidFill>
                <a:srgbClr val="000000"/>
              </a:solidFill>
              <a:latin typeface="Arial" charset="0"/>
              <a:cs typeface="Arial" charset="0"/>
            </a:endParaRPr>
          </a:p>
        </p:txBody>
      </p:sp>
      <p:graphicFrame>
        <p:nvGraphicFramePr>
          <p:cNvPr id="13" name="Tabella 12"/>
          <p:cNvGraphicFramePr>
            <a:graphicFrameLocks noGrp="1"/>
          </p:cNvGraphicFramePr>
          <p:nvPr>
            <p:extLst>
              <p:ext uri="{D42A27DB-BD31-4B8C-83A1-F6EECF244321}">
                <p14:modId xmlns:p14="http://schemas.microsoft.com/office/powerpoint/2010/main" val="1246270948"/>
              </p:ext>
            </p:extLst>
          </p:nvPr>
        </p:nvGraphicFramePr>
        <p:xfrm>
          <a:off x="612775" y="1763712"/>
          <a:ext cx="8677275" cy="4368129"/>
        </p:xfrm>
        <a:graphic>
          <a:graphicData uri="http://schemas.openxmlformats.org/drawingml/2006/table">
            <a:tbl>
              <a:tblPr firstRow="1" bandRow="1">
                <a:tableStyleId>{5C22544A-7EE6-4342-B048-85BDC9FD1C3A}</a:tableStyleId>
              </a:tblPr>
              <a:tblGrid>
                <a:gridCol w="4212361"/>
                <a:gridCol w="4464914"/>
              </a:tblGrid>
              <a:tr h="1085164">
                <a:tc>
                  <a:txBody>
                    <a:bodyPr/>
                    <a:lstStyle/>
                    <a:p>
                      <a:pPr eaLnBrk="1" hangingPunct="1">
                        <a:spcBef>
                          <a:spcPct val="0"/>
                        </a:spcBef>
                        <a:spcAft>
                          <a:spcPts val="600"/>
                        </a:spcAft>
                        <a:buFontTx/>
                        <a:buNone/>
                      </a:pPr>
                      <a:r>
                        <a:rPr lang="it-IT" altLang="it-IT" sz="1000" b="1" dirty="0" smtClean="0">
                          <a:solidFill>
                            <a:schemeClr val="tx1"/>
                          </a:solidFill>
                          <a:latin typeface="Arial" charset="0"/>
                        </a:rPr>
                        <a:t>PIANO PARTICOLAREGGIATO ZONA A – CENTRO STORICO</a:t>
                      </a:r>
                    </a:p>
                    <a:p>
                      <a:pPr marL="0" marR="0" lvl="0" indent="0" algn="l" defTabSz="914400" rtl="0" eaLnBrk="1" fontAlgn="auto" latinLnBrk="0" hangingPunct="1">
                        <a:lnSpc>
                          <a:spcPct val="100000"/>
                        </a:lnSpc>
                        <a:spcBef>
                          <a:spcPct val="0"/>
                        </a:spcBef>
                        <a:spcAft>
                          <a:spcPts val="0"/>
                        </a:spcAft>
                        <a:buClrTx/>
                        <a:buSzTx/>
                        <a:buFontTx/>
                        <a:buNone/>
                        <a:tabLst/>
                        <a:defRPr/>
                      </a:pPr>
                      <a:r>
                        <a:rPr lang="it-IT" altLang="it-IT" sz="1000" dirty="0" smtClean="0">
                          <a:solidFill>
                            <a:schemeClr val="tx1"/>
                          </a:solidFill>
                          <a:latin typeface="Arial" charset="0"/>
                        </a:rPr>
                        <a:t>(approvato delibera di Consiglio Comunale  n. 37 del 10.07.2000, vigente per tutti gli isolati esterni al perimetro del Centro di Antica e Prima Formazione)</a:t>
                      </a:r>
                    </a:p>
                    <a:p>
                      <a:pPr eaLnBrk="1" hangingPunct="1">
                        <a:spcBef>
                          <a:spcPct val="0"/>
                        </a:spcBef>
                        <a:buFontTx/>
                        <a:buNone/>
                      </a:pPr>
                      <a:endParaRPr lang="it-IT" altLang="it-IT" sz="1000" i="1" dirty="0" smtClean="0">
                        <a:solidFill>
                          <a:schemeClr val="tx1"/>
                        </a:solidFill>
                        <a:latin typeface="Arial" charset="0"/>
                      </a:endParaRPr>
                    </a:p>
                  </a:txBody>
                  <a:tcPr marL="91449" marR="91449"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eaLnBrk="1" hangingPunct="1">
                        <a:spcBef>
                          <a:spcPct val="0"/>
                        </a:spcBef>
                        <a:buFontTx/>
                        <a:buNone/>
                      </a:pPr>
                      <a:r>
                        <a:rPr lang="it-IT" altLang="it-IT" sz="1000" b="1" dirty="0" smtClean="0">
                          <a:solidFill>
                            <a:schemeClr val="tx1"/>
                          </a:solidFill>
                          <a:latin typeface="Arial" charset="0"/>
                        </a:rPr>
                        <a:t>PIANO URBANISTICO VIGENTE A LIVELLO COMUNALE</a:t>
                      </a:r>
                    </a:p>
                    <a:p>
                      <a:pPr eaLnBrk="1" hangingPunct="1">
                        <a:spcBef>
                          <a:spcPct val="0"/>
                        </a:spcBef>
                        <a:buFontTx/>
                        <a:buNone/>
                      </a:pPr>
                      <a:r>
                        <a:rPr lang="it-IT" altLang="it-IT" sz="1000" i="1" dirty="0" smtClean="0">
                          <a:solidFill>
                            <a:schemeClr val="tx1"/>
                          </a:solidFill>
                          <a:latin typeface="Arial" charset="0"/>
                        </a:rPr>
                        <a:t>(P.U.C.  – Variante generale delibera di C.C. 04 del 02/03/1999 - Ultima variante inerente zona  A- centro storico delibera di C.C. 13</a:t>
                      </a:r>
                      <a:r>
                        <a:rPr lang="it-IT" altLang="it-IT" sz="1000" i="1" baseline="0" dirty="0" smtClean="0">
                          <a:solidFill>
                            <a:schemeClr val="tx1"/>
                          </a:solidFill>
                          <a:latin typeface="Arial" charset="0"/>
                        </a:rPr>
                        <a:t> del 02/04/2004</a:t>
                      </a:r>
                      <a:r>
                        <a:rPr lang="it-IT" altLang="it-IT" sz="1000" i="1" dirty="0" smtClean="0">
                          <a:solidFill>
                            <a:schemeClr val="tx1"/>
                          </a:solidFill>
                          <a:latin typeface="Arial" charset="0"/>
                        </a:rPr>
                        <a:t>) </a:t>
                      </a:r>
                    </a:p>
                    <a:p>
                      <a:pPr algn="just">
                        <a:spcBef>
                          <a:spcPts val="0"/>
                        </a:spcBef>
                        <a:defRPr/>
                      </a:pPr>
                      <a:endParaRPr lang="it-IT" sz="1000" b="0" i="1" kern="1200" dirty="0" smtClean="0">
                        <a:solidFill>
                          <a:schemeClr val="tx1"/>
                        </a:solidFill>
                        <a:latin typeface="Arial" pitchFamily="34" charset="0"/>
                        <a:ea typeface="+mn-ea"/>
                        <a:cs typeface="Arial" pitchFamily="34" charset="0"/>
                      </a:endParaRPr>
                    </a:p>
                  </a:txBody>
                  <a:tcPr marL="91449" marR="91449"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r>
              <a:tr h="3282965">
                <a:tc>
                  <a:txBody>
                    <a:bodyPr/>
                    <a:lstStyle/>
                    <a:p>
                      <a:pPr algn="just" eaLnBrk="1" hangingPunct="1">
                        <a:spcBef>
                          <a:spcPct val="0"/>
                        </a:spcBef>
                        <a:spcAft>
                          <a:spcPts val="600"/>
                        </a:spcAft>
                        <a:buFontTx/>
                        <a:buNone/>
                      </a:pPr>
                      <a:r>
                        <a:rPr lang="it-IT" altLang="it-IT" sz="1100" dirty="0" smtClean="0">
                          <a:latin typeface="Arial" charset="0"/>
                        </a:rPr>
                        <a:t>Rione </a:t>
                      </a:r>
                      <a:r>
                        <a:rPr lang="it-IT" altLang="it-IT" sz="1100" dirty="0" err="1" smtClean="0">
                          <a:latin typeface="Arial" charset="0"/>
                        </a:rPr>
                        <a:t>Donnigazza</a:t>
                      </a:r>
                      <a:r>
                        <a:rPr lang="it-IT" altLang="it-IT" sz="1100" dirty="0" smtClean="0">
                          <a:latin typeface="Arial" charset="0"/>
                        </a:rPr>
                        <a:t> Tav. Do5</a:t>
                      </a:r>
                    </a:p>
                    <a:p>
                      <a:pPr algn="just" eaLnBrk="1" hangingPunct="1">
                        <a:spcBef>
                          <a:spcPct val="0"/>
                        </a:spcBef>
                        <a:spcAft>
                          <a:spcPts val="600"/>
                        </a:spcAft>
                        <a:buFontTx/>
                        <a:buNone/>
                      </a:pPr>
                      <a:r>
                        <a:rPr lang="it-IT" altLang="it-IT" sz="1100" dirty="0" smtClean="0">
                          <a:latin typeface="Arial" charset="0"/>
                        </a:rPr>
                        <a:t>Isolato 24=10 ex caserma carabinieri</a:t>
                      </a:r>
                    </a:p>
                    <a:p>
                      <a:pPr marL="171450" indent="-171450" algn="just" eaLnBrk="1" hangingPunct="1">
                        <a:spcBef>
                          <a:spcPct val="0"/>
                        </a:spcBef>
                        <a:spcAft>
                          <a:spcPts val="600"/>
                        </a:spcAft>
                        <a:buFont typeface="Wingdings" panose="05000000000000000000" pitchFamily="2" charset="2"/>
                        <a:buChar char="§"/>
                      </a:pPr>
                      <a:r>
                        <a:rPr lang="it-IT" altLang="it-IT" sz="1100" dirty="0" smtClean="0">
                          <a:latin typeface="Arial" charset="0"/>
                        </a:rPr>
                        <a:t>Qualsiasi destinazione (terziarie, commerciali, residenziali, artigianali non moleste o inquinanti) </a:t>
                      </a:r>
                    </a:p>
                    <a:p>
                      <a:pPr marL="171450" indent="-171450" algn="just" eaLnBrk="1" hangingPunct="1">
                        <a:spcBef>
                          <a:spcPct val="0"/>
                        </a:spcBef>
                        <a:spcAft>
                          <a:spcPts val="600"/>
                        </a:spcAft>
                        <a:buFont typeface="Wingdings" panose="05000000000000000000" pitchFamily="2" charset="2"/>
                        <a:buChar char="§"/>
                      </a:pPr>
                      <a:r>
                        <a:rPr lang="it-IT" altLang="it-IT" sz="1100" dirty="0" smtClean="0">
                          <a:latin typeface="Arial" charset="0"/>
                        </a:rPr>
                        <a:t>C - Ristrutturazione Edilizia </a:t>
                      </a:r>
                    </a:p>
                    <a:p>
                      <a:pPr marL="0" marR="0" lvl="0" indent="85725" algn="just" defTabSz="914400" rtl="0" eaLnBrk="1" fontAlgn="base" latinLnBrk="0" hangingPunct="1">
                        <a:lnSpc>
                          <a:spcPct val="100000"/>
                        </a:lnSpc>
                        <a:spcBef>
                          <a:spcPct val="0"/>
                        </a:spcBef>
                        <a:spcAft>
                          <a:spcPct val="0"/>
                        </a:spcAft>
                        <a:buClrTx/>
                        <a:buSzTx/>
                        <a:buFontTx/>
                        <a:buNone/>
                        <a:tabLst/>
                        <a:defRPr/>
                      </a:pPr>
                      <a:endParaRPr kumimoji="0" lang="it-IT" sz="1100" b="0" i="1"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txBody>
                  <a:tcPr marL="91449" marR="91449"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85725" algn="l" defTabSz="914400" rtl="0" eaLnBrk="1" fontAlgn="base" latinLnBrk="0" hangingPunct="1">
                        <a:lnSpc>
                          <a:spcPct val="100000"/>
                        </a:lnSpc>
                        <a:spcBef>
                          <a:spcPct val="0"/>
                        </a:spcBef>
                        <a:spcAft>
                          <a:spcPct val="0"/>
                        </a:spcAft>
                        <a:buClrTx/>
                        <a:buSzTx/>
                        <a:buFontTx/>
                        <a:buNone/>
                        <a:tabLst/>
                        <a:defRPr/>
                      </a:pPr>
                      <a:r>
                        <a:rPr kumimoji="0" lang="it-IT" sz="1100" b="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L’immobile ricade all’interno del perimetro  in Zona «A - Centro Storico», ma risulta esterno al perimetro del Centro di Prima e Antica Formazione (Centro Matrice) del P.P.R. </a:t>
                      </a:r>
                    </a:p>
                    <a:p>
                      <a:pPr marL="0" marR="0" lvl="0" indent="0" algn="l" defTabSz="914400" rtl="0" eaLnBrk="1" fontAlgn="auto" latinLnBrk="0" hangingPunct="1">
                        <a:lnSpc>
                          <a:spcPct val="100000"/>
                        </a:lnSpc>
                        <a:spcBef>
                          <a:spcPts val="0"/>
                        </a:spcBef>
                        <a:spcAft>
                          <a:spcPts val="300"/>
                        </a:spcAft>
                        <a:buClrTx/>
                        <a:buSzTx/>
                        <a:buFontTx/>
                        <a:buNone/>
                        <a:tabLst/>
                        <a:defRPr/>
                      </a:pPr>
                      <a:endParaRPr kumimoji="0" lang="it-IT" sz="1100" b="0" i="0" u="none" strike="noStrike" kern="1200" cap="none" spc="0" normalizeH="0" baseline="0" noProof="0" dirty="0" smtClean="0">
                        <a:ln>
                          <a:noFill/>
                        </a:ln>
                        <a:solidFill>
                          <a:srgbClr val="FF0000"/>
                        </a:solidFill>
                        <a:effectLst/>
                        <a:uLnTx/>
                        <a:uFillTx/>
                        <a:latin typeface="Arial" pitchFamily="34" charset="0"/>
                        <a:ea typeface="+mn-ea"/>
                        <a:cs typeface="Arial" pitchFamily="34" charset="0"/>
                      </a:endParaRPr>
                    </a:p>
                    <a:p>
                      <a:pPr eaLnBrk="1" hangingPunct="1">
                        <a:spcBef>
                          <a:spcPct val="0"/>
                        </a:spcBef>
                        <a:spcAft>
                          <a:spcPts val="600"/>
                        </a:spcAft>
                        <a:buFontTx/>
                        <a:buNone/>
                      </a:pPr>
                      <a:r>
                        <a:rPr lang="it-IT" altLang="it-IT" sz="1100" b="1" dirty="0" smtClean="0">
                          <a:latin typeface="Arial" charset="0"/>
                        </a:rPr>
                        <a:t>NORME TECNICHE DI ATTUAZIONE PUC:  </a:t>
                      </a:r>
                    </a:p>
                    <a:p>
                      <a:pPr eaLnBrk="1" hangingPunct="1">
                        <a:spcBef>
                          <a:spcPct val="0"/>
                        </a:spcBef>
                        <a:spcAft>
                          <a:spcPts val="600"/>
                        </a:spcAft>
                        <a:buFontTx/>
                        <a:buNone/>
                      </a:pPr>
                      <a:r>
                        <a:rPr lang="it-IT" altLang="it-IT" sz="1100" dirty="0" smtClean="0">
                          <a:latin typeface="Arial" charset="0"/>
                        </a:rPr>
                        <a:t>Norme attuazione del PUC (art. 2.3)</a:t>
                      </a:r>
                    </a:p>
                    <a:p>
                      <a:pPr eaLnBrk="1" hangingPunct="1">
                        <a:spcBef>
                          <a:spcPct val="0"/>
                        </a:spcBef>
                        <a:spcAft>
                          <a:spcPts val="600"/>
                        </a:spcAft>
                        <a:buFontTx/>
                        <a:buNone/>
                      </a:pPr>
                      <a:r>
                        <a:rPr lang="it-IT" altLang="it-IT" sz="1100" dirty="0" smtClean="0">
                          <a:latin typeface="Arial" charset="0"/>
                        </a:rPr>
                        <a:t>Regolamento Edilizio (art. 2.1.12)</a:t>
                      </a:r>
                    </a:p>
                    <a:p>
                      <a:pPr marL="0" marR="0" lvl="0" indent="0" algn="l" defTabSz="914400" rtl="0" eaLnBrk="1" fontAlgn="auto" latinLnBrk="0" hangingPunct="1">
                        <a:lnSpc>
                          <a:spcPct val="100000"/>
                        </a:lnSpc>
                        <a:spcBef>
                          <a:spcPts val="0"/>
                        </a:spcBef>
                        <a:spcAft>
                          <a:spcPts val="300"/>
                        </a:spcAft>
                        <a:buClrTx/>
                        <a:buSzTx/>
                        <a:buFontTx/>
                        <a:buNone/>
                        <a:tabLst/>
                        <a:defRPr/>
                      </a:pPr>
                      <a:endParaRPr kumimoji="0" lang="it-IT" sz="800" b="0" i="0" u="none" strike="noStrike" kern="1200" cap="none" spc="0" normalizeH="0" baseline="0" noProof="0" dirty="0" smtClean="0">
                        <a:ln>
                          <a:noFill/>
                        </a:ln>
                        <a:solidFill>
                          <a:srgbClr val="FF0000"/>
                        </a:solidFill>
                        <a:effectLst/>
                        <a:uLnTx/>
                        <a:uFillTx/>
                        <a:latin typeface="Arial" pitchFamily="34" charset="0"/>
                        <a:ea typeface="+mn-ea"/>
                        <a:cs typeface="Arial" pitchFamily="34" charset="0"/>
                      </a:endParaRPr>
                    </a:p>
                    <a:p>
                      <a:pPr>
                        <a:spcAft>
                          <a:spcPts val="300"/>
                        </a:spcAft>
                      </a:pPr>
                      <a:endParaRPr kumimoji="0" lang="it-IT" sz="800" b="0" i="0" u="none" strike="noStrike" kern="1200" cap="none" spc="0" normalizeH="0" baseline="0" noProof="0" dirty="0" smtClean="0">
                        <a:ln>
                          <a:noFill/>
                        </a:ln>
                        <a:solidFill>
                          <a:srgbClr val="FF0000"/>
                        </a:solidFill>
                        <a:effectLst/>
                        <a:uLnTx/>
                        <a:uFillTx/>
                        <a:latin typeface="Arial" pitchFamily="34" charset="0"/>
                        <a:ea typeface="+mn-ea"/>
                        <a:cs typeface="Arial" pitchFamily="34" charset="0"/>
                      </a:endParaRPr>
                    </a:p>
                  </a:txBody>
                  <a:tcPr marL="91449" marR="91449"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4049" name="Text Box 4"/>
          <p:cNvSpPr txBox="1">
            <a:spLocks noChangeArrowheads="1"/>
          </p:cNvSpPr>
          <p:nvPr/>
        </p:nvSpPr>
        <p:spPr bwMode="auto">
          <a:xfrm>
            <a:off x="50800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smtClean="0">
                <a:solidFill>
                  <a:srgbClr val="669900"/>
                </a:solidFill>
                <a:latin typeface="Swis721 Lt BT" pitchFamily="34" charset="0"/>
              </a:rPr>
              <a:t>2. </a:t>
            </a:r>
            <a:r>
              <a:rPr lang="it-IT" altLang="it-IT" sz="2200" b="1" dirty="0">
                <a:solidFill>
                  <a:srgbClr val="669900"/>
                </a:solidFill>
                <a:latin typeface="Swis721 Lt BT" pitchFamily="34" charset="0"/>
              </a:rPr>
              <a:t>Immobile</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4"/>
          <p:cNvSpPr txBox="1">
            <a:spLocks noChangeArrowheads="1"/>
          </p:cNvSpPr>
          <p:nvPr/>
        </p:nvSpPr>
        <p:spPr bwMode="auto">
          <a:xfrm>
            <a:off x="508000" y="260648"/>
            <a:ext cx="9269536" cy="430887"/>
          </a:xfrm>
          <a:prstGeom prst="rect">
            <a:avLst/>
          </a:prstGeom>
          <a:noFill/>
          <a:ln w="9525">
            <a:noFill/>
            <a:miter lim="800000"/>
            <a:headEnd/>
            <a:tailEnd/>
          </a:ln>
        </p:spPr>
        <p:txBody>
          <a:bodyPr>
            <a:spAutoFit/>
          </a:bodyPr>
          <a:lstStyle/>
          <a:p>
            <a:pPr>
              <a:spcBef>
                <a:spcPct val="50000"/>
              </a:spcBef>
              <a:defRPr/>
            </a:pPr>
            <a:r>
              <a:rPr lang="it-IT" altLang="it-IT" sz="2200" b="1" dirty="0" smtClean="0">
                <a:solidFill>
                  <a:srgbClr val="669900"/>
                </a:solidFill>
                <a:latin typeface="Swis721 Lt BT" pitchFamily="34" charset="0"/>
              </a:rPr>
              <a:t>2. </a:t>
            </a:r>
            <a:r>
              <a:rPr lang="it-IT" altLang="it-IT" sz="2200" b="1" dirty="0">
                <a:solidFill>
                  <a:srgbClr val="669900"/>
                </a:solidFill>
                <a:latin typeface="Swis721 Lt BT" pitchFamily="34" charset="0"/>
              </a:rPr>
              <a:t>Immobile</a:t>
            </a:r>
          </a:p>
        </p:txBody>
      </p:sp>
      <p:sp>
        <p:nvSpPr>
          <p:cNvPr id="46084" name="Rettangolo 5"/>
          <p:cNvSpPr>
            <a:spLocks noChangeArrowheads="1"/>
          </p:cNvSpPr>
          <p:nvPr/>
        </p:nvSpPr>
        <p:spPr bwMode="auto">
          <a:xfrm>
            <a:off x="503238" y="1044575"/>
            <a:ext cx="5241925"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None/>
            </a:pPr>
            <a:r>
              <a:rPr lang="it-IT" altLang="it-IT" sz="1400" dirty="0" smtClean="0">
                <a:latin typeface="Arial" charset="0"/>
                <a:cs typeface="Arial" charset="0"/>
              </a:rPr>
              <a:t>2.7 </a:t>
            </a:r>
            <a:r>
              <a:rPr lang="it-IT" sz="1400" dirty="0">
                <a:latin typeface="Arial" panose="020B0604020202020204" pitchFamily="34" charset="0"/>
                <a:cs typeface="Arial" panose="020B0604020202020204" pitchFamily="34" charset="0"/>
              </a:rPr>
              <a:t>Disciplina urbanistica e attuativa  </a:t>
            </a:r>
            <a:endParaRPr lang="it-IT" altLang="it-IT" sz="1400" dirty="0">
              <a:latin typeface="Arial" panose="020B0604020202020204" pitchFamily="34" charset="0"/>
              <a:cs typeface="Arial" panose="020B0604020202020204" pitchFamily="34" charset="0"/>
            </a:endParaRPr>
          </a:p>
          <a:p>
            <a:pPr algn="just" eaLnBrk="1" hangingPunct="1">
              <a:spcBef>
                <a:spcPts val="600"/>
              </a:spcBef>
              <a:buFontTx/>
              <a:buNone/>
            </a:pPr>
            <a:r>
              <a:rPr lang="it-IT" altLang="it-IT" sz="1400" dirty="0" smtClean="0">
                <a:latin typeface="Arial" charset="0"/>
                <a:cs typeface="Arial" charset="0"/>
              </a:rPr>
              <a:t>Quadro </a:t>
            </a:r>
            <a:r>
              <a:rPr lang="it-IT" altLang="it-IT" sz="1400" dirty="0">
                <a:latin typeface="Arial" charset="0"/>
                <a:cs typeface="Arial" charset="0"/>
              </a:rPr>
              <a:t>della pianificazione territoriale ed urbanistica</a:t>
            </a:r>
          </a:p>
        </p:txBody>
      </p:sp>
      <p:sp>
        <p:nvSpPr>
          <p:cNvPr id="9" name="Segnaposto numero diapositiva 7"/>
          <p:cNvSpPr txBox="1">
            <a:spLocks/>
          </p:cNvSpPr>
          <p:nvPr/>
        </p:nvSpPr>
        <p:spPr>
          <a:xfrm>
            <a:off x="7099300" y="6051550"/>
            <a:ext cx="2311400" cy="365125"/>
          </a:xfrm>
          <a:prstGeom prst="rect">
            <a:avLst/>
          </a:prstGeom>
        </p:spPr>
        <p:txBody>
          <a:bodyPr anchor="ctr"/>
          <a:lstStyle/>
          <a:p>
            <a:pPr algn="r" fontAlgn="auto">
              <a:spcBef>
                <a:spcPts val="0"/>
              </a:spcBef>
              <a:spcAft>
                <a:spcPts val="0"/>
              </a:spcAft>
              <a:defRPr/>
            </a:pPr>
            <a:fld id="{536E2288-8852-44D2-8DE8-1238F8907A84}" type="slidenum">
              <a:rPr lang="it-IT" sz="1200">
                <a:solidFill>
                  <a:schemeClr val="tx1">
                    <a:tint val="75000"/>
                  </a:schemeClr>
                </a:solidFill>
                <a:latin typeface="+mn-lt"/>
              </a:rPr>
              <a:pPr algn="r" fontAlgn="auto">
                <a:spcBef>
                  <a:spcPts val="0"/>
                </a:spcBef>
                <a:spcAft>
                  <a:spcPts val="0"/>
                </a:spcAft>
                <a:defRPr/>
              </a:pPr>
              <a:t>27</a:t>
            </a:fld>
            <a:endParaRPr lang="it-IT" sz="1200" dirty="0">
              <a:solidFill>
                <a:schemeClr val="tx1">
                  <a:tint val="75000"/>
                </a:schemeClr>
              </a:solidFill>
              <a:latin typeface="+mn-lt"/>
            </a:endParaRPr>
          </a:p>
        </p:txBody>
      </p:sp>
      <p:sp>
        <p:nvSpPr>
          <p:cNvPr id="46090" name="CasellaDiTesto 13"/>
          <p:cNvSpPr txBox="1">
            <a:spLocks noChangeArrowheads="1"/>
          </p:cNvSpPr>
          <p:nvPr/>
        </p:nvSpPr>
        <p:spPr bwMode="auto">
          <a:xfrm>
            <a:off x="4232920" y="3284538"/>
            <a:ext cx="504125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it-IT" altLang="it-IT" sz="1000" i="1" dirty="0">
                <a:solidFill>
                  <a:srgbClr val="FF0000"/>
                </a:solidFill>
                <a:latin typeface="Arial" charset="0"/>
              </a:rPr>
              <a:t>Inserire  stralcio tavola di riferimento</a:t>
            </a:r>
          </a:p>
        </p:txBody>
      </p:sp>
      <p:cxnSp>
        <p:nvCxnSpPr>
          <p:cNvPr id="12" name="Connettore 1 11"/>
          <p:cNvCxnSpPr/>
          <p:nvPr/>
        </p:nvCxnSpPr>
        <p:spPr>
          <a:xfrm>
            <a:off x="3986734" y="1844675"/>
            <a:ext cx="15875" cy="4122738"/>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26" name="Picture 2" descr="C:\Users\VCF77~1.COL\AppData\Local\Temp\Piano_Particolareggiato-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512" y="1386382"/>
            <a:ext cx="8424936" cy="49579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asellaDiTesto 43"/>
          <p:cNvSpPr txBox="1">
            <a:spLocks noChangeArrowheads="1"/>
          </p:cNvSpPr>
          <p:nvPr/>
        </p:nvSpPr>
        <p:spPr bwMode="auto">
          <a:xfrm>
            <a:off x="503238" y="1403350"/>
            <a:ext cx="88201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000" b="1" dirty="0">
                <a:latin typeface="Arial" charset="0"/>
              </a:rPr>
              <a:t>PIANO URBANISTICO VIGENTE </a:t>
            </a:r>
            <a:r>
              <a:rPr lang="it-IT" altLang="it-IT" sz="1000" b="1" dirty="0" smtClean="0">
                <a:latin typeface="Arial" charset="0"/>
              </a:rPr>
              <a:t>DEL COMUNE DI OZIERI</a:t>
            </a:r>
            <a:endParaRPr lang="it-IT" altLang="it-IT" sz="1000" i="1" dirty="0">
              <a:solidFill>
                <a:srgbClr val="FF0000"/>
              </a:solidFill>
              <a:latin typeface="Arial" charset="0"/>
            </a:endParaRPr>
          </a:p>
          <a:p>
            <a:pPr eaLnBrk="1" hangingPunct="1">
              <a:spcBef>
                <a:spcPct val="0"/>
              </a:spcBef>
              <a:buFontTx/>
              <a:buNone/>
            </a:pPr>
            <a:r>
              <a:rPr lang="it-IT" altLang="it-IT" sz="1000" i="1" dirty="0" smtClean="0">
                <a:latin typeface="Arial" charset="0"/>
              </a:rPr>
              <a:t>P.U.C. </a:t>
            </a:r>
            <a:r>
              <a:rPr lang="it-IT" altLang="it-IT" sz="1000" i="1" dirty="0">
                <a:latin typeface="Arial" charset="0"/>
              </a:rPr>
              <a:t>Variante generale delibera di </a:t>
            </a:r>
            <a:r>
              <a:rPr lang="it-IT" altLang="it-IT" sz="1000" i="1" dirty="0" smtClean="0">
                <a:latin typeface="Arial" charset="0"/>
              </a:rPr>
              <a:t>Consiglio Comunale n. 04 </a:t>
            </a:r>
            <a:r>
              <a:rPr lang="it-IT" altLang="it-IT" sz="1000" i="1" dirty="0">
                <a:latin typeface="Arial" charset="0"/>
              </a:rPr>
              <a:t>del </a:t>
            </a:r>
            <a:r>
              <a:rPr lang="it-IT" altLang="it-IT" sz="1000" i="1" dirty="0" smtClean="0">
                <a:latin typeface="Arial" charset="0"/>
              </a:rPr>
              <a:t>02/03/1999 – Ultima </a:t>
            </a:r>
            <a:r>
              <a:rPr lang="it-IT" altLang="it-IT" sz="1000" i="1" dirty="0">
                <a:latin typeface="Arial" charset="0"/>
              </a:rPr>
              <a:t>variante </a:t>
            </a:r>
            <a:r>
              <a:rPr lang="it-IT" altLang="it-IT" sz="1000" i="1" dirty="0" smtClean="0">
                <a:latin typeface="Arial" charset="0"/>
              </a:rPr>
              <a:t> inerente la  zona «A- Centro Storico» delibera </a:t>
            </a:r>
            <a:r>
              <a:rPr lang="it-IT" altLang="it-IT" sz="1000" i="1" dirty="0">
                <a:latin typeface="Arial" charset="0"/>
              </a:rPr>
              <a:t>di </a:t>
            </a:r>
            <a:r>
              <a:rPr lang="it-IT" altLang="it-IT" sz="1000" i="1" dirty="0" smtClean="0">
                <a:latin typeface="Arial" charset="0"/>
              </a:rPr>
              <a:t>Consiglio Comunale n.13 </a:t>
            </a:r>
            <a:r>
              <a:rPr lang="it-IT" altLang="it-IT" sz="1000" i="1" dirty="0">
                <a:latin typeface="Arial" charset="0"/>
              </a:rPr>
              <a:t>del </a:t>
            </a:r>
            <a:r>
              <a:rPr lang="it-IT" altLang="it-IT" sz="1000" i="1" dirty="0" smtClean="0">
                <a:latin typeface="Arial" charset="0"/>
              </a:rPr>
              <a:t>02/04/2004</a:t>
            </a:r>
          </a:p>
          <a:p>
            <a:pPr eaLnBrk="1" hangingPunct="1">
              <a:spcBef>
                <a:spcPct val="0"/>
              </a:spcBef>
              <a:buFontTx/>
              <a:buNone/>
            </a:pPr>
            <a:endParaRPr lang="it-IT" altLang="it-IT" sz="1000" dirty="0">
              <a:latin typeface="Arial" charset="0"/>
            </a:endParaRPr>
          </a:p>
        </p:txBody>
      </p:sp>
      <p:sp>
        <p:nvSpPr>
          <p:cNvPr id="48131" name="Rettangolo 3"/>
          <p:cNvSpPr>
            <a:spLocks noChangeArrowheads="1"/>
          </p:cNvSpPr>
          <p:nvPr/>
        </p:nvSpPr>
        <p:spPr bwMode="auto">
          <a:xfrm>
            <a:off x="601664" y="1773238"/>
            <a:ext cx="84963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000">
              <a:latin typeface="Arial" charset="0"/>
            </a:endParaRPr>
          </a:p>
          <a:p>
            <a:pPr eaLnBrk="1" hangingPunct="1">
              <a:spcBef>
                <a:spcPct val="0"/>
              </a:spcBef>
              <a:buFontTx/>
              <a:buNone/>
            </a:pPr>
            <a:endParaRPr lang="it-IT" altLang="it-IT" sz="1000">
              <a:latin typeface="Arial" charset="0"/>
            </a:endParaRPr>
          </a:p>
          <a:p>
            <a:pPr eaLnBrk="1" hangingPunct="1">
              <a:spcBef>
                <a:spcPct val="0"/>
              </a:spcBef>
              <a:buFontTx/>
              <a:buNone/>
            </a:pPr>
            <a:r>
              <a:rPr lang="it-IT" altLang="it-IT" sz="1000">
                <a:latin typeface="Arial" charset="0"/>
              </a:rPr>
              <a:t> </a:t>
            </a:r>
          </a:p>
        </p:txBody>
      </p:sp>
      <p:sp>
        <p:nvSpPr>
          <p:cNvPr id="7" name="Segnaposto numero diapositiva 7"/>
          <p:cNvSpPr txBox="1">
            <a:spLocks/>
          </p:cNvSpPr>
          <p:nvPr/>
        </p:nvSpPr>
        <p:spPr>
          <a:xfrm>
            <a:off x="7099300" y="6051550"/>
            <a:ext cx="2311400" cy="365125"/>
          </a:xfrm>
          <a:prstGeom prst="rect">
            <a:avLst/>
          </a:prstGeom>
        </p:spPr>
        <p:txBody>
          <a:bodyPr anchor="ctr"/>
          <a:lstStyle/>
          <a:p>
            <a:pPr algn="r" fontAlgn="auto">
              <a:spcBef>
                <a:spcPts val="0"/>
              </a:spcBef>
              <a:spcAft>
                <a:spcPts val="0"/>
              </a:spcAft>
              <a:defRPr/>
            </a:pPr>
            <a:fld id="{C2047992-A403-4257-8C72-65D867D72332}" type="slidenum">
              <a:rPr lang="it-IT" sz="1200">
                <a:solidFill>
                  <a:schemeClr val="tx1">
                    <a:tint val="75000"/>
                  </a:schemeClr>
                </a:solidFill>
                <a:latin typeface="+mn-lt"/>
              </a:rPr>
              <a:pPr algn="r" fontAlgn="auto">
                <a:spcBef>
                  <a:spcPts val="0"/>
                </a:spcBef>
                <a:spcAft>
                  <a:spcPts val="0"/>
                </a:spcAft>
                <a:defRPr/>
              </a:pPr>
              <a:t>28</a:t>
            </a:fld>
            <a:endParaRPr lang="it-IT" sz="1200" dirty="0">
              <a:solidFill>
                <a:schemeClr val="tx1">
                  <a:tint val="75000"/>
                </a:schemeClr>
              </a:solidFill>
              <a:latin typeface="+mn-lt"/>
            </a:endParaRPr>
          </a:p>
        </p:txBody>
      </p:sp>
      <p:sp>
        <p:nvSpPr>
          <p:cNvPr id="10" name="Rettangolo 5"/>
          <p:cNvSpPr>
            <a:spLocks noChangeArrowheads="1"/>
          </p:cNvSpPr>
          <p:nvPr/>
        </p:nvSpPr>
        <p:spPr bwMode="auto">
          <a:xfrm>
            <a:off x="504000" y="1044000"/>
            <a:ext cx="8691562" cy="600164"/>
          </a:xfrm>
          <a:prstGeom prst="rect">
            <a:avLst/>
          </a:prstGeom>
          <a:noFill/>
          <a:ln w="9525">
            <a:noFill/>
            <a:miter lim="800000"/>
            <a:headEnd/>
            <a:tailEnd/>
          </a:ln>
        </p:spPr>
        <p:txBody>
          <a:bodyPr>
            <a:spAutoFit/>
          </a:bodyPr>
          <a:lstStyle/>
          <a:p>
            <a:pPr algn="just">
              <a:spcBef>
                <a:spcPts val="600"/>
              </a:spcBef>
              <a:defRPr/>
            </a:pPr>
            <a:r>
              <a:rPr lang="it-IT" sz="1400" dirty="0" smtClean="0">
                <a:cs typeface="Arial" charset="0"/>
              </a:rPr>
              <a:t>2.7 Disciplina urbanistica e attuativa  </a:t>
            </a:r>
            <a:endParaRPr lang="it-IT" altLang="it-IT" sz="1400" dirty="0">
              <a:cs typeface="Arial" charset="0"/>
            </a:endParaRPr>
          </a:p>
          <a:p>
            <a:pPr algn="just">
              <a:spcBef>
                <a:spcPts val="600"/>
              </a:spcBef>
              <a:defRPr/>
            </a:pPr>
            <a:endParaRPr lang="it-IT" sz="1400" strike="sngStrike" dirty="0">
              <a:cs typeface="Arial" charset="0"/>
            </a:endParaRPr>
          </a:p>
        </p:txBody>
      </p:sp>
      <p:sp>
        <p:nvSpPr>
          <p:cNvPr id="12" name="Rettangolo 11"/>
          <p:cNvSpPr/>
          <p:nvPr/>
        </p:nvSpPr>
        <p:spPr>
          <a:xfrm>
            <a:off x="601663" y="2565400"/>
            <a:ext cx="8496300" cy="3600450"/>
          </a:xfrm>
          <a:prstGeom prst="rect">
            <a:avLst/>
          </a:prstGeom>
          <a:solidFill>
            <a:schemeClr val="bg1">
              <a:lumMod val="85000"/>
            </a:schemeClr>
          </a:solidFill>
          <a:ln w="6350">
            <a:solidFill>
              <a:srgbClr val="23232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48135" name="CasellaDiTesto 12"/>
          <p:cNvSpPr txBox="1">
            <a:spLocks noChangeArrowheads="1"/>
          </p:cNvSpPr>
          <p:nvPr/>
        </p:nvSpPr>
        <p:spPr bwMode="auto">
          <a:xfrm>
            <a:off x="601663" y="2565400"/>
            <a:ext cx="8496300"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endParaRPr lang="it-IT" altLang="it-IT" sz="1100" i="1" dirty="0">
              <a:solidFill>
                <a:srgbClr val="FF0000"/>
              </a:solidFill>
              <a:latin typeface="Arial" charset="0"/>
            </a:endParaRPr>
          </a:p>
          <a:p>
            <a:pPr eaLnBrk="1" hangingPunct="1">
              <a:spcBef>
                <a:spcPct val="0"/>
              </a:spcBef>
              <a:spcAft>
                <a:spcPts val="600"/>
              </a:spcAft>
              <a:buNone/>
            </a:pPr>
            <a:r>
              <a:rPr lang="it-IT" altLang="it-IT" sz="1100" b="1" dirty="0" smtClean="0">
                <a:latin typeface="Arial" charset="0"/>
              </a:rPr>
              <a:t>Nuove </a:t>
            </a:r>
            <a:r>
              <a:rPr lang="it-IT" altLang="it-IT" sz="1100" b="1" dirty="0">
                <a:latin typeface="Arial" charset="0"/>
              </a:rPr>
              <a:t>funzione </a:t>
            </a:r>
            <a:r>
              <a:rPr lang="it-IT" altLang="it-IT" sz="1100" b="1" dirty="0" smtClean="0">
                <a:latin typeface="Arial" charset="0"/>
              </a:rPr>
              <a:t>ammesse: </a:t>
            </a:r>
            <a:r>
              <a:rPr lang="it-IT" altLang="it-IT" sz="1100" dirty="0" smtClean="0">
                <a:latin typeface="Arial" charset="0"/>
              </a:rPr>
              <a:t>Qualsiasi </a:t>
            </a:r>
            <a:r>
              <a:rPr lang="it-IT" altLang="it-IT" sz="1100" dirty="0">
                <a:latin typeface="Arial" charset="0"/>
              </a:rPr>
              <a:t>destinazione </a:t>
            </a:r>
            <a:endParaRPr lang="it-IT" altLang="it-IT" sz="1100" dirty="0" smtClean="0">
              <a:latin typeface="Arial" charset="0"/>
            </a:endParaRPr>
          </a:p>
          <a:p>
            <a:pPr eaLnBrk="1" hangingPunct="1">
              <a:spcBef>
                <a:spcPct val="0"/>
              </a:spcBef>
              <a:spcAft>
                <a:spcPts val="600"/>
              </a:spcAft>
              <a:buNone/>
            </a:pPr>
            <a:r>
              <a:rPr lang="it-IT" altLang="it-IT" sz="1100" dirty="0" smtClean="0">
                <a:latin typeface="Arial" charset="0"/>
              </a:rPr>
              <a:t>(</a:t>
            </a:r>
            <a:r>
              <a:rPr lang="it-IT" altLang="it-IT" sz="1100" dirty="0">
                <a:latin typeface="Arial" charset="0"/>
              </a:rPr>
              <a:t>terziarie, </a:t>
            </a:r>
            <a:r>
              <a:rPr lang="it-IT" altLang="it-IT" sz="1100" dirty="0" smtClean="0">
                <a:latin typeface="Arial" charset="0"/>
              </a:rPr>
              <a:t>commerciali</a:t>
            </a:r>
            <a:r>
              <a:rPr lang="it-IT" altLang="it-IT" sz="1100" dirty="0">
                <a:latin typeface="Arial" charset="0"/>
              </a:rPr>
              <a:t>, residenziali, artigianali non moleste o inquinanti) </a:t>
            </a:r>
          </a:p>
          <a:p>
            <a:pPr eaLnBrk="1" hangingPunct="1">
              <a:spcBef>
                <a:spcPct val="0"/>
              </a:spcBef>
              <a:spcAft>
                <a:spcPts val="600"/>
              </a:spcAft>
              <a:buNone/>
            </a:pPr>
            <a:r>
              <a:rPr lang="it-IT" altLang="it-IT" sz="1100" b="1" dirty="0" smtClean="0">
                <a:latin typeface="Arial" charset="0"/>
              </a:rPr>
              <a:t>Categorie </a:t>
            </a:r>
            <a:r>
              <a:rPr lang="it-IT" altLang="it-IT" sz="1100" b="1" dirty="0">
                <a:latin typeface="Arial" charset="0"/>
              </a:rPr>
              <a:t>e modalità di intervento </a:t>
            </a:r>
            <a:r>
              <a:rPr lang="it-IT" altLang="it-IT" sz="1100" b="1" dirty="0" smtClean="0">
                <a:latin typeface="Arial" charset="0"/>
              </a:rPr>
              <a:t>ammesse:   </a:t>
            </a:r>
            <a:r>
              <a:rPr lang="it-IT" altLang="it-IT" sz="1100" dirty="0">
                <a:latin typeface="Arial" charset="0"/>
              </a:rPr>
              <a:t>Ristrutturazione Edilizia </a:t>
            </a:r>
          </a:p>
          <a:p>
            <a:pPr marL="171450" indent="-171450" eaLnBrk="1" hangingPunct="1">
              <a:spcBef>
                <a:spcPct val="0"/>
              </a:spcBef>
              <a:spcAft>
                <a:spcPts val="600"/>
              </a:spcAft>
              <a:buFont typeface="Wingdings" panose="05000000000000000000" pitchFamily="2" charset="2"/>
              <a:buChar char="§"/>
            </a:pPr>
            <a:endParaRPr lang="it-IT" altLang="it-IT" sz="1100" i="1" dirty="0">
              <a:solidFill>
                <a:srgbClr val="FF0000"/>
              </a:solidFill>
              <a:latin typeface="Arial" charset="0"/>
            </a:endParaRPr>
          </a:p>
          <a:p>
            <a:pPr algn="ctr" eaLnBrk="1" hangingPunct="1">
              <a:spcBef>
                <a:spcPct val="0"/>
              </a:spcBef>
              <a:buFontTx/>
              <a:buNone/>
            </a:pPr>
            <a:endParaRPr lang="it-IT" altLang="it-IT" sz="1100" i="1" dirty="0">
              <a:solidFill>
                <a:srgbClr val="FF0000"/>
              </a:solidFill>
              <a:latin typeface="Arial" charset="0"/>
            </a:endParaRPr>
          </a:p>
        </p:txBody>
      </p:sp>
      <p:sp>
        <p:nvSpPr>
          <p:cNvPr id="48136" name="Text Box 4"/>
          <p:cNvSpPr txBox="1">
            <a:spLocks noChangeArrowheads="1"/>
          </p:cNvSpPr>
          <p:nvPr/>
        </p:nvSpPr>
        <p:spPr bwMode="auto">
          <a:xfrm>
            <a:off x="50800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smtClean="0">
                <a:solidFill>
                  <a:srgbClr val="669900"/>
                </a:solidFill>
                <a:latin typeface="Swis721 Lt BT" pitchFamily="34" charset="0"/>
              </a:rPr>
              <a:t>2. </a:t>
            </a:r>
            <a:r>
              <a:rPr lang="it-IT" altLang="it-IT" sz="2200" b="1" dirty="0">
                <a:solidFill>
                  <a:srgbClr val="669900"/>
                </a:solidFill>
                <a:latin typeface="Swis721 Lt BT" pitchFamily="34" charset="0"/>
              </a:rPr>
              <a:t>Immobile</a:t>
            </a:r>
          </a:p>
        </p:txBody>
      </p:sp>
      <p:sp>
        <p:nvSpPr>
          <p:cNvPr id="11" name="CasellaDiTesto 43"/>
          <p:cNvSpPr txBox="1">
            <a:spLocks noChangeArrowheads="1"/>
          </p:cNvSpPr>
          <p:nvPr/>
        </p:nvSpPr>
        <p:spPr bwMode="auto">
          <a:xfrm>
            <a:off x="508000" y="1952625"/>
            <a:ext cx="891381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it-IT" altLang="it-IT" sz="1000" b="1" dirty="0">
                <a:latin typeface="Arial" charset="0"/>
              </a:rPr>
              <a:t>PIANO </a:t>
            </a:r>
            <a:r>
              <a:rPr lang="it-IT" altLang="it-IT" sz="1000" b="1" dirty="0" smtClean="0">
                <a:latin typeface="Arial" charset="0"/>
              </a:rPr>
              <a:t>PARTICOLAREGGIATO ZONA A CENTRO STORICO </a:t>
            </a:r>
            <a:endParaRPr lang="it-IT" altLang="it-IT" sz="1000" i="1" dirty="0">
              <a:solidFill>
                <a:srgbClr val="FF0000"/>
              </a:solidFill>
              <a:latin typeface="Arial" charset="0"/>
            </a:endParaRPr>
          </a:p>
          <a:p>
            <a:pPr eaLnBrk="1" hangingPunct="1">
              <a:spcBef>
                <a:spcPct val="0"/>
              </a:spcBef>
              <a:buNone/>
            </a:pPr>
            <a:r>
              <a:rPr lang="it-IT" altLang="it-IT" sz="1000" i="1" dirty="0" smtClean="0">
                <a:latin typeface="Arial" charset="0"/>
              </a:rPr>
              <a:t>P.P. </a:t>
            </a:r>
            <a:r>
              <a:rPr lang="it-IT" altLang="it-IT" sz="1000" dirty="0" smtClean="0">
                <a:latin typeface="Arial" charset="0"/>
              </a:rPr>
              <a:t>approvato con delibera </a:t>
            </a:r>
            <a:r>
              <a:rPr lang="it-IT" altLang="it-IT" sz="1000" dirty="0">
                <a:latin typeface="Arial" charset="0"/>
              </a:rPr>
              <a:t>di </a:t>
            </a:r>
            <a:r>
              <a:rPr lang="it-IT" altLang="it-IT" sz="1000" dirty="0" smtClean="0">
                <a:latin typeface="Arial" charset="0"/>
              </a:rPr>
              <a:t>Consiglio Comunale </a:t>
            </a:r>
            <a:r>
              <a:rPr lang="it-IT" altLang="it-IT" sz="1000" dirty="0">
                <a:latin typeface="Arial" charset="0"/>
              </a:rPr>
              <a:t>n. 37 del 10.07.2000</a:t>
            </a:r>
            <a:r>
              <a:rPr lang="it-IT" altLang="it-IT" sz="1000" dirty="0" smtClean="0">
                <a:latin typeface="Arial" charset="0"/>
              </a:rPr>
              <a:t>, vigente </a:t>
            </a:r>
            <a:r>
              <a:rPr lang="it-IT" altLang="it-IT" sz="1000" dirty="0">
                <a:latin typeface="Arial" charset="0"/>
              </a:rPr>
              <a:t>per tutti gli isolati esterni al perimetro del Centro di Antica e Prima Formazione.</a:t>
            </a:r>
          </a:p>
          <a:p>
            <a:pPr eaLnBrk="1" hangingPunct="1">
              <a:spcBef>
                <a:spcPct val="0"/>
              </a:spcBef>
              <a:buFontTx/>
              <a:buNone/>
            </a:pPr>
            <a:endParaRPr lang="it-IT" altLang="it-IT" sz="1000" dirty="0">
              <a:latin typeface="Arial" charset="0"/>
            </a:endParaRPr>
          </a:p>
        </p:txBody>
      </p:sp>
      <p:pic>
        <p:nvPicPr>
          <p:cNvPr id="4" name="Immagin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1153" y="2565400"/>
            <a:ext cx="2865976" cy="3624243"/>
          </a:xfrm>
          <a:prstGeom prst="rect">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ttangolo 16"/>
          <p:cNvSpPr/>
          <p:nvPr/>
        </p:nvSpPr>
        <p:spPr>
          <a:xfrm>
            <a:off x="519885" y="1653093"/>
            <a:ext cx="6377331" cy="1919924"/>
          </a:xfrm>
          <a:prstGeom prst="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85725" indent="-85725" algn="just"/>
            <a:r>
              <a:rPr lang="it-IT" sz="1000" dirty="0">
                <a:solidFill>
                  <a:schemeClr val="tx1"/>
                </a:solidFill>
                <a:latin typeface="Arial" panose="020B0604020202020204" pitchFamily="34" charset="0"/>
                <a:cs typeface="Arial" panose="020B0604020202020204" pitchFamily="34" charset="0"/>
              </a:rPr>
              <a:t>La Sardegna, insieme con le isole e gli arcipelaghi che la circondano, copre l'intero territorio amministrativo la cui denominazione completa ed ufficiale è Regione autonoma della Sardegna.</a:t>
            </a:r>
          </a:p>
          <a:p>
            <a:pPr marL="85725" indent="-85725" algn="just"/>
            <a:r>
              <a:rPr lang="it-IT" sz="1000" dirty="0">
                <a:solidFill>
                  <a:schemeClr val="tx1"/>
                </a:solidFill>
                <a:latin typeface="Arial" panose="020B0604020202020204" pitchFamily="34" charset="0"/>
                <a:cs typeface="Arial" panose="020B0604020202020204" pitchFamily="34" charset="0"/>
              </a:rPr>
              <a:t>Amministrativamente è divisa in quattro province, una città metropolitana e 377 comuni, è ritenuta parte dell'Italia insulare ed è in terza posizione per superficie, ma in undicesima per popolazione. Lo Statuto Speciale, sancito nella Costituzione del 1948, garantisce l'autonomia amministrativa delle istituzioni locali a tutela delle peculiarità geografiche e linguistiche.</a:t>
            </a:r>
          </a:p>
          <a:p>
            <a:pPr marL="85725" indent="-85725" algn="just"/>
            <a:r>
              <a:rPr lang="it-IT" sz="1000" dirty="0">
                <a:solidFill>
                  <a:schemeClr val="tx1"/>
                </a:solidFill>
                <a:latin typeface="Arial" panose="020B0604020202020204" pitchFamily="34" charset="0"/>
                <a:cs typeface="Arial" panose="020B0604020202020204" pitchFamily="34" charset="0"/>
              </a:rPr>
              <a:t>Ricca di montagne, boschi, pianure, territori in gran parte disabitati, corsi d'acqua, coste rocciose e lunghe spiagge sabbiose, per la varietà dei suoi ecosistemi l'isola è stata definita metaforicamente come un micro-continente. In epoca moderna molti viaggiatori e scrittori hanno esaltato la sua bellezza, rimasta incontaminata almeno fino all'età contemporanea, nonché immersa in un paesaggio che ospita le vestigia della civiltà nuragica.</a:t>
            </a:r>
          </a:p>
        </p:txBody>
      </p:sp>
      <p:sp>
        <p:nvSpPr>
          <p:cNvPr id="26630" name="Text Box 4"/>
          <p:cNvSpPr txBox="1">
            <a:spLocks noChangeArrowheads="1"/>
          </p:cNvSpPr>
          <p:nvPr/>
        </p:nvSpPr>
        <p:spPr bwMode="auto">
          <a:xfrm>
            <a:off x="48895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a:solidFill>
                  <a:srgbClr val="669900"/>
                </a:solidFill>
                <a:latin typeface="Swis721 Lt BT" pitchFamily="34" charset="0"/>
              </a:rPr>
              <a:t>1</a:t>
            </a:r>
            <a:r>
              <a:rPr lang="it-IT" altLang="it-IT" sz="2200" b="1" dirty="0" smtClean="0">
                <a:solidFill>
                  <a:srgbClr val="669900"/>
                </a:solidFill>
                <a:latin typeface="Swis721 Lt BT" pitchFamily="34" charset="0"/>
              </a:rPr>
              <a:t>. </a:t>
            </a:r>
            <a:r>
              <a:rPr lang="it-IT" altLang="it-IT" sz="2200" b="1" dirty="0">
                <a:solidFill>
                  <a:srgbClr val="669900"/>
                </a:solidFill>
                <a:latin typeface="Swis721 Lt BT" pitchFamily="34" charset="0"/>
              </a:rPr>
              <a:t>Inquadramento territoriale</a:t>
            </a:r>
          </a:p>
        </p:txBody>
      </p:sp>
      <p:sp>
        <p:nvSpPr>
          <p:cNvPr id="12" name="Segnaposto numero diapositiva 7"/>
          <p:cNvSpPr txBox="1">
            <a:spLocks/>
          </p:cNvSpPr>
          <p:nvPr/>
        </p:nvSpPr>
        <p:spPr>
          <a:xfrm>
            <a:off x="7594600" y="6082957"/>
            <a:ext cx="2311400" cy="365125"/>
          </a:xfrm>
          <a:prstGeom prst="rect">
            <a:avLst/>
          </a:prstGeom>
        </p:spPr>
        <p:txBody>
          <a:bodyPr anchor="ctr"/>
          <a:lstStyle/>
          <a:p>
            <a:pPr algn="r" fontAlgn="auto">
              <a:spcBef>
                <a:spcPts val="0"/>
              </a:spcBef>
              <a:spcAft>
                <a:spcPts val="0"/>
              </a:spcAft>
              <a:defRPr/>
            </a:pPr>
            <a:fld id="{0E001271-5C56-4B58-A066-71DAC77FBEE2}" type="slidenum">
              <a:rPr lang="it-IT" sz="1200">
                <a:solidFill>
                  <a:schemeClr val="tx1">
                    <a:tint val="75000"/>
                  </a:schemeClr>
                </a:solidFill>
                <a:latin typeface="+mn-lt"/>
              </a:rPr>
              <a:pPr algn="r" fontAlgn="auto">
                <a:spcBef>
                  <a:spcPts val="0"/>
                </a:spcBef>
                <a:spcAft>
                  <a:spcPts val="0"/>
                </a:spcAft>
                <a:defRPr/>
              </a:pPr>
              <a:t>3</a:t>
            </a:fld>
            <a:endParaRPr lang="it-IT" sz="1200" dirty="0">
              <a:solidFill>
                <a:schemeClr val="tx1">
                  <a:tint val="75000"/>
                </a:schemeClr>
              </a:solidFill>
              <a:latin typeface="+mn-lt"/>
            </a:endParaRPr>
          </a:p>
        </p:txBody>
      </p:sp>
      <p:sp>
        <p:nvSpPr>
          <p:cNvPr id="26634" name="Rettangolo 5"/>
          <p:cNvSpPr>
            <a:spLocks noChangeArrowheads="1"/>
          </p:cNvSpPr>
          <p:nvPr/>
        </p:nvSpPr>
        <p:spPr bwMode="auto">
          <a:xfrm>
            <a:off x="503238" y="1283926"/>
            <a:ext cx="44084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200" b="1" i="1" dirty="0">
                <a:latin typeface="Arial" charset="0"/>
                <a:cs typeface="Arial" charset="0"/>
              </a:rPr>
              <a:t>R</a:t>
            </a:r>
            <a:r>
              <a:rPr lang="it-IT" altLang="it-IT" sz="1200" b="1" i="1" dirty="0" smtClean="0">
                <a:latin typeface="Arial" charset="0"/>
                <a:cs typeface="Arial" charset="0"/>
              </a:rPr>
              <a:t>egione Sardegna</a:t>
            </a:r>
            <a:endParaRPr lang="it-IT" altLang="it-IT" sz="1200" b="1" i="1" dirty="0">
              <a:latin typeface="Arial" charset="0"/>
              <a:cs typeface="Arial" charset="0"/>
            </a:endParaRPr>
          </a:p>
        </p:txBody>
      </p:sp>
      <p:sp>
        <p:nvSpPr>
          <p:cNvPr id="13" name="Rettangolo 5"/>
          <p:cNvSpPr>
            <a:spLocks noChangeArrowheads="1"/>
          </p:cNvSpPr>
          <p:nvPr/>
        </p:nvSpPr>
        <p:spPr bwMode="auto">
          <a:xfrm>
            <a:off x="504000" y="908720"/>
            <a:ext cx="3135046" cy="307777"/>
          </a:xfrm>
          <a:prstGeom prst="rect">
            <a:avLst/>
          </a:prstGeom>
          <a:noFill/>
          <a:ln w="9525">
            <a:noFill/>
            <a:miter lim="800000"/>
            <a:headEnd/>
            <a:tailEnd/>
          </a:ln>
        </p:spPr>
        <p:txBody>
          <a:bodyPr>
            <a:spAutoFit/>
          </a:bodyPr>
          <a:lstStyle/>
          <a:p>
            <a:pPr algn="just">
              <a:spcBef>
                <a:spcPts val="600"/>
              </a:spcBef>
              <a:defRPr/>
            </a:pPr>
            <a:r>
              <a:rPr lang="it-IT" sz="1400" dirty="0">
                <a:cs typeface="Arial" charset="0"/>
              </a:rPr>
              <a:t>1</a:t>
            </a:r>
            <a:r>
              <a:rPr lang="it-IT" sz="1400" dirty="0" smtClean="0">
                <a:cs typeface="Arial" charset="0"/>
              </a:rPr>
              <a:t>.1 Contesto geografico</a:t>
            </a:r>
            <a:endParaRPr lang="it-IT" sz="1400" strike="sngStrike" dirty="0">
              <a:cs typeface="Arial" charset="0"/>
            </a:endParaRPr>
          </a:p>
        </p:txBody>
      </p:sp>
      <p:pic>
        <p:nvPicPr>
          <p:cNvPr id="15" name="Immagin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9224" y="475754"/>
            <a:ext cx="2208874" cy="3247975"/>
          </a:xfrm>
          <a:prstGeom prst="rect">
            <a:avLst/>
          </a:prstGeom>
        </p:spPr>
      </p:pic>
      <p:sp>
        <p:nvSpPr>
          <p:cNvPr id="2" name="Rettangolo 1"/>
          <p:cNvSpPr/>
          <p:nvPr/>
        </p:nvSpPr>
        <p:spPr>
          <a:xfrm>
            <a:off x="519885" y="3710975"/>
            <a:ext cx="9113635" cy="2554545"/>
          </a:xfrm>
          <a:prstGeom prst="rect">
            <a:avLst/>
          </a:prstGeom>
        </p:spPr>
        <p:txBody>
          <a:bodyPr wrap="square">
            <a:spAutoFit/>
          </a:bodyPr>
          <a:lstStyle/>
          <a:p>
            <a:pPr algn="just"/>
            <a:r>
              <a:rPr lang="it-IT" sz="1000" b="1" dirty="0">
                <a:latin typeface="Arial" panose="020B0604020202020204" pitchFamily="34" charset="0"/>
                <a:cs typeface="Arial" panose="020B0604020202020204" pitchFamily="34" charset="0"/>
              </a:rPr>
              <a:t>Ozieri </a:t>
            </a:r>
            <a:r>
              <a:rPr lang="it-IT" sz="1000" dirty="0">
                <a:latin typeface="Arial" panose="020B0604020202020204" pitchFamily="34" charset="0"/>
                <a:cs typeface="Arial" panose="020B0604020202020204" pitchFamily="34" charset="0"/>
              </a:rPr>
              <a:t>(</a:t>
            </a:r>
            <a:r>
              <a:rPr lang="it-IT" sz="1000" i="1" dirty="0" err="1">
                <a:latin typeface="Arial" panose="020B0604020202020204" pitchFamily="34" charset="0"/>
                <a:cs typeface="Arial" panose="020B0604020202020204" pitchFamily="34" charset="0"/>
              </a:rPr>
              <a:t>Otieri</a:t>
            </a:r>
            <a:r>
              <a:rPr lang="it-IT" sz="1000" dirty="0">
                <a:latin typeface="Arial" panose="020B0604020202020204" pitchFamily="34" charset="0"/>
                <a:cs typeface="Arial" panose="020B0604020202020204" pitchFamily="34" charset="0"/>
              </a:rPr>
              <a:t> in lingua sarda) è un comune con circa 11000 abitanti  della provincia di Sassari. La cittadina è situata su un terreno in forte pendio con una caratteristica disposizione ad anfiteatro. Il suo territorio, che comprende anche vaste aree pianeggianti, considerate durante il regno sardo piemontese «…</a:t>
            </a:r>
            <a:r>
              <a:rPr lang="it-IT" sz="1000" i="1" dirty="0">
                <a:latin typeface="Arial" panose="020B0604020202020204" pitchFamily="34" charset="0"/>
                <a:cs typeface="Arial" panose="020B0604020202020204" pitchFamily="34" charset="0"/>
              </a:rPr>
              <a:t>il granaio d’oro del Re</a:t>
            </a:r>
            <a:r>
              <a:rPr lang="it-IT" sz="1000" dirty="0">
                <a:latin typeface="Arial" panose="020B0604020202020204" pitchFamily="34" charset="0"/>
                <a:cs typeface="Arial" panose="020B0604020202020204" pitchFamily="34" charset="0"/>
              </a:rPr>
              <a:t>» ,  si estende per circa 273 Km quadrati, e risulta attraversato dal fiume Rio </a:t>
            </a:r>
            <a:r>
              <a:rPr lang="it-IT" sz="1000" dirty="0" err="1">
                <a:latin typeface="Arial" panose="020B0604020202020204" pitchFamily="34" charset="0"/>
                <a:cs typeface="Arial" panose="020B0604020202020204" pitchFamily="34" charset="0"/>
              </a:rPr>
              <a:t>Mannu</a:t>
            </a:r>
            <a:r>
              <a:rPr lang="it-IT" sz="1000" dirty="0">
                <a:latin typeface="Arial" panose="020B0604020202020204" pitchFamily="34" charset="0"/>
                <a:cs typeface="Arial" panose="020B0604020202020204" pitchFamily="34" charset="0"/>
              </a:rPr>
              <a:t> che si immette nel lago </a:t>
            </a:r>
            <a:r>
              <a:rPr lang="it-IT" sz="1000" dirty="0" err="1">
                <a:latin typeface="Arial" panose="020B0604020202020204" pitchFamily="34" charset="0"/>
                <a:cs typeface="Arial" panose="020B0604020202020204" pitchFamily="34" charset="0"/>
              </a:rPr>
              <a:t>Coghinas</a:t>
            </a:r>
            <a:r>
              <a:rPr lang="it-IT" sz="1000" dirty="0">
                <a:latin typeface="Arial" panose="020B0604020202020204" pitchFamily="34" charset="0"/>
                <a:cs typeface="Arial" panose="020B0604020202020204" pitchFamily="34" charset="0"/>
              </a:rPr>
              <a:t>.</a:t>
            </a:r>
          </a:p>
          <a:p>
            <a:pPr algn="just"/>
            <a:r>
              <a:rPr lang="it-IT" sz="1000" dirty="0">
                <a:latin typeface="Arial" panose="020B0604020202020204" pitchFamily="34" charset="0"/>
                <a:cs typeface="Arial" panose="020B0604020202020204" pitchFamily="34" charset="0"/>
              </a:rPr>
              <a:t> Data la posizione di dominio nei confronti della vasta pianura, sin dalla preistoria Ozieri è stata una località di grande rilevanza nell’ambito degli insediamenti umani, favoriti dalla presenza di ampie grotte, e quindi definita da sempre la capitale del </a:t>
            </a:r>
            <a:r>
              <a:rPr lang="it-IT" sz="1000" dirty="0" err="1">
                <a:latin typeface="Arial" panose="020B0604020202020204" pitchFamily="34" charset="0"/>
                <a:cs typeface="Arial" panose="020B0604020202020204" pitchFamily="34" charset="0"/>
              </a:rPr>
              <a:t>Logudoro</a:t>
            </a:r>
            <a:r>
              <a:rPr lang="it-IT" sz="1000" dirty="0">
                <a:latin typeface="Arial" panose="020B0604020202020204" pitchFamily="34" charset="0"/>
                <a:cs typeface="Arial" panose="020B0604020202020204" pitchFamily="34" charset="0"/>
              </a:rPr>
              <a:t>. Già nel neolitico, al momento della nascita dei primi villaggi, Ozieri diviene centro importante per la civiltà dell’epoca. Infatti, i pregevoli manufatti in ceramica decorata trovati nelle </a:t>
            </a:r>
            <a:r>
              <a:rPr lang="it-IT" sz="1000" b="1" dirty="0">
                <a:latin typeface="Arial" panose="020B0604020202020204" pitchFamily="34" charset="0"/>
                <a:cs typeface="Arial" panose="020B0604020202020204" pitchFamily="34" charset="0"/>
              </a:rPr>
              <a:t>Grotte di </a:t>
            </a:r>
            <a:r>
              <a:rPr lang="it-IT" sz="1000" b="1" dirty="0" err="1">
                <a:latin typeface="Arial" panose="020B0604020202020204" pitchFamily="34" charset="0"/>
                <a:cs typeface="Arial" panose="020B0604020202020204" pitchFamily="34" charset="0"/>
              </a:rPr>
              <a:t>S.Michele</a:t>
            </a:r>
            <a:r>
              <a:rPr lang="it-IT" sz="1000" dirty="0">
                <a:latin typeface="Arial" panose="020B0604020202020204" pitchFamily="34" charset="0"/>
                <a:cs typeface="Arial" panose="020B0604020202020204" pitchFamily="34" charset="0"/>
              </a:rPr>
              <a:t> sono considerati i più significativi di questa civiltà diffusa in tutta la Sardegna e per questo identificata appunto come </a:t>
            </a:r>
            <a:r>
              <a:rPr lang="it-IT" sz="1000" b="1" dirty="0">
                <a:latin typeface="Arial" panose="020B0604020202020204" pitchFamily="34" charset="0"/>
                <a:cs typeface="Arial" panose="020B0604020202020204" pitchFamily="34" charset="0"/>
              </a:rPr>
              <a:t>Cultura di Ozieri</a:t>
            </a:r>
            <a:r>
              <a:rPr lang="it-IT" sz="1000" dirty="0">
                <a:latin typeface="Arial" panose="020B0604020202020204" pitchFamily="34" charset="0"/>
                <a:cs typeface="Arial" panose="020B0604020202020204" pitchFamily="34" charset="0"/>
              </a:rPr>
              <a:t> (3500-2700 a.C.), una delle culture più importanti di quel periodo nel Mediterraneo. Il territorio è caratterizzato dalla presenza di più di 120 nuraghi (densità fra le più alte in Sardegna), diverse tombe dei giganti, pozzi sacri, cinte murarie, che testimoniano l’importanza della zona evidenziando  una consistente densità di popolazione per l’epoca. Nel corso dell’età romana il territorio di Ozieri acquista ulteriormente importanza, in particolare la zona diviene crocevia delle strade che collegavano </a:t>
            </a:r>
            <a:r>
              <a:rPr lang="it-IT" sz="1000" dirty="0" err="1">
                <a:latin typeface="Arial" panose="020B0604020202020204" pitchFamily="34" charset="0"/>
                <a:cs typeface="Arial" panose="020B0604020202020204" pitchFamily="34" charset="0"/>
              </a:rPr>
              <a:t>Karalibus</a:t>
            </a:r>
            <a:r>
              <a:rPr lang="it-IT" sz="1000" dirty="0">
                <a:latin typeface="Arial" panose="020B0604020202020204" pitchFamily="34" charset="0"/>
                <a:cs typeface="Arial" panose="020B0604020202020204" pitchFamily="34" charset="0"/>
              </a:rPr>
              <a:t> con i porti di </a:t>
            </a:r>
            <a:r>
              <a:rPr lang="it-IT" sz="1000" dirty="0" err="1">
                <a:latin typeface="Arial" panose="020B0604020202020204" pitchFamily="34" charset="0"/>
                <a:cs typeface="Arial" panose="020B0604020202020204" pitchFamily="34" charset="0"/>
              </a:rPr>
              <a:t>Turrem</a:t>
            </a:r>
            <a:r>
              <a:rPr lang="it-IT" sz="1000" dirty="0">
                <a:latin typeface="Arial" panose="020B0604020202020204" pitchFamily="34" charset="0"/>
                <a:cs typeface="Arial" panose="020B0604020202020204" pitchFamily="34" charset="0"/>
              </a:rPr>
              <a:t> e Olbia. Ne sono testimonianza i villaggi, le pietre miliari e soprattutto i ponti. Fra questi bellissimo esempio è il </a:t>
            </a:r>
            <a:r>
              <a:rPr lang="it-IT" sz="1000" b="1" dirty="0" err="1">
                <a:latin typeface="Arial" panose="020B0604020202020204" pitchFamily="34" charset="0"/>
                <a:cs typeface="Arial" panose="020B0604020202020204" pitchFamily="34" charset="0"/>
              </a:rPr>
              <a:t>Pont'Ezzu</a:t>
            </a:r>
            <a:r>
              <a:rPr lang="it-IT" sz="1000" dirty="0">
                <a:latin typeface="Arial" panose="020B0604020202020204" pitchFamily="34" charset="0"/>
                <a:cs typeface="Arial" panose="020B0604020202020204" pitchFamily="34" charset="0"/>
              </a:rPr>
              <a:t>, notevole esempio di architettura monumentale, ancora oggi è uno dei monumenti più interessanti del territorio.</a:t>
            </a:r>
            <a:br>
              <a:rPr lang="it-IT" sz="1000" dirty="0">
                <a:latin typeface="Arial" panose="020B0604020202020204" pitchFamily="34" charset="0"/>
                <a:cs typeface="Arial" panose="020B0604020202020204" pitchFamily="34" charset="0"/>
              </a:rPr>
            </a:br>
            <a:r>
              <a:rPr lang="it-IT" sz="1000" dirty="0">
                <a:latin typeface="Arial" panose="020B0604020202020204" pitchFamily="34" charset="0"/>
                <a:cs typeface="Arial" panose="020B0604020202020204" pitchFamily="34" charset="0"/>
              </a:rPr>
              <a:t>Nel periodo medievale la zona diviene il riferimento importante di un vasto territorio definito come “</a:t>
            </a:r>
            <a:r>
              <a:rPr lang="it-IT" sz="1000" dirty="0" err="1">
                <a:latin typeface="Arial" panose="020B0604020202020204" pitchFamily="34" charset="0"/>
                <a:cs typeface="Arial" panose="020B0604020202020204" pitchFamily="34" charset="0"/>
              </a:rPr>
              <a:t>Logudoro</a:t>
            </a:r>
            <a:r>
              <a:rPr lang="it-IT" sz="1000" dirty="0">
                <a:latin typeface="Arial" panose="020B0604020202020204" pitchFamily="34" charset="0"/>
                <a:cs typeface="Arial" panose="020B0604020202020204" pitchFamily="34" charset="0"/>
              </a:rPr>
              <a:t>” per la sua importanza economica rispetto dell’intera Sardegna. Ozieri rappresenta sempre più un centro di notevole importanza politico-amministrativa e militare. </a:t>
            </a:r>
            <a:br>
              <a:rPr lang="it-IT" sz="1000" dirty="0">
                <a:latin typeface="Arial" panose="020B0604020202020204" pitchFamily="34" charset="0"/>
                <a:cs typeface="Arial" panose="020B0604020202020204" pitchFamily="34" charset="0"/>
              </a:rPr>
            </a:br>
            <a:r>
              <a:rPr lang="it-IT" sz="1000" dirty="0">
                <a:latin typeface="Arial" panose="020B0604020202020204" pitchFamily="34" charset="0"/>
                <a:cs typeface="Arial" panose="020B0604020202020204" pitchFamily="34" charset="0"/>
              </a:rPr>
              <a:t>Già capoluogo della </a:t>
            </a:r>
            <a:r>
              <a:rPr lang="it-IT" sz="1000" dirty="0" err="1">
                <a:latin typeface="Arial" panose="020B0604020202020204" pitchFamily="34" charset="0"/>
                <a:cs typeface="Arial" panose="020B0604020202020204" pitchFamily="34" charset="0"/>
              </a:rPr>
              <a:t>curatoria</a:t>
            </a:r>
            <a:r>
              <a:rPr lang="it-IT" sz="1000" dirty="0">
                <a:latin typeface="Arial" panose="020B0604020202020204" pitchFamily="34" charset="0"/>
                <a:cs typeface="Arial" panose="020B0604020202020204" pitchFamily="34" charset="0"/>
              </a:rPr>
              <a:t> del Monte Acuto, durante la dominazione spagnola, acquista nei secoli sempre più considerazione grazie anche alla presenza di facoltose famiglie nobiliari che determinano lo sviluppo delle attività legate all’allevamento del bestiame.</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4294967295"/>
          </p:nvPr>
        </p:nvSpPr>
        <p:spPr>
          <a:xfrm>
            <a:off x="7594600" y="6051550"/>
            <a:ext cx="2311400" cy="365125"/>
          </a:xfrm>
        </p:spPr>
        <p:txBody>
          <a:bodyPr/>
          <a:lstStyle/>
          <a:p>
            <a:pPr>
              <a:defRPr/>
            </a:pPr>
            <a:fld id="{95E82E84-58B0-4BC1-9588-3FEFE64775A7}" type="slidenum">
              <a:rPr lang="it-IT" smtClean="0"/>
              <a:pPr>
                <a:defRPr/>
              </a:pPr>
              <a:t>4</a:t>
            </a:fld>
            <a:endParaRPr lang="it-IT" dirty="0"/>
          </a:p>
        </p:txBody>
      </p:sp>
      <p:sp>
        <p:nvSpPr>
          <p:cNvPr id="3" name="Rettangolo 2"/>
          <p:cNvSpPr/>
          <p:nvPr/>
        </p:nvSpPr>
        <p:spPr>
          <a:xfrm>
            <a:off x="488504" y="620688"/>
            <a:ext cx="8568952" cy="5632311"/>
          </a:xfrm>
          <a:prstGeom prst="rect">
            <a:avLst/>
          </a:prstGeom>
        </p:spPr>
        <p:txBody>
          <a:bodyPr wrap="square">
            <a:spAutoFit/>
          </a:bodyPr>
          <a:lstStyle/>
          <a:p>
            <a:pPr algn="just"/>
            <a:r>
              <a:rPr lang="it-IT" sz="1000" dirty="0"/>
              <a:t>Durante il regno sardo-piemontese Ozieri diviene sede del Vescovado e del Tribunale, Capoluogo di Provincia e deposito Reale per l’Allevamento dei cavalli. Proprio per questa rilevanza nel 1836 il Re Carlo Alberto la eleva al rango di Città. Con la nascita dello Stato Italiano, Ozieri ha il grande onore di mandare in Parlamento come proprio deputato Giuseppe Garibaldi. Fra le varie iniziative in favore della Città intraprese dall’eroe dei due mondi, ricordiamo quella che ha portato all’istituzione ad Ozieri di una delle prime scuole tecniche italiane.</a:t>
            </a:r>
            <a:br>
              <a:rPr lang="it-IT" sz="1000" dirty="0"/>
            </a:br>
            <a:r>
              <a:rPr lang="it-IT" sz="1000" dirty="0"/>
              <a:t>Proprio l'istruzione diviene nel tempo una delle risorse della Città, grazie anche alla presenza del Seminario Vescovile. In varie fasi storiche l’evoluzione dell’attività scolastica è costante. Nascono le elementari, il Ginnasio, l’avviamento all’indirizzo agrario e le scuole scientifiche e tecniche. Ancora oggi Ozieri rappresenta il riferimento per l’istruzione in una ampia area del centro nord-</a:t>
            </a:r>
            <a:r>
              <a:rPr lang="it-IT" sz="1000" dirty="0" err="1"/>
              <a:t>sardegna</a:t>
            </a:r>
            <a:r>
              <a:rPr lang="it-IT" sz="1000" dirty="0"/>
              <a:t> e si sta operando per l’avvio del centro per gli studenti universitari.</a:t>
            </a:r>
            <a:endParaRPr lang="it-IT" sz="1000" dirty="0">
              <a:latin typeface="Arial" panose="020B0604020202020204" pitchFamily="34" charset="0"/>
              <a:cs typeface="Arial" panose="020B0604020202020204" pitchFamily="34" charset="0"/>
            </a:endParaRPr>
          </a:p>
          <a:p>
            <a:pPr marL="85725" indent="-85725" algn="just"/>
            <a:r>
              <a:rPr lang="it-IT" sz="1000" dirty="0"/>
              <a:t>	</a:t>
            </a:r>
          </a:p>
          <a:p>
            <a:pPr marL="85725" indent="-85725" algn="just"/>
            <a:r>
              <a:rPr lang="it-IT" sz="1000" dirty="0"/>
              <a:t>Dal punto di vista socio-economico, Ozieri con i suoi 11.000 abitanti rappresenta il centro di riferimento per il territorio del Monte Acuto e quindi è </a:t>
            </a:r>
            <a:r>
              <a:rPr lang="it-IT" sz="1000" dirty="0" smtClean="0"/>
              <a:t>sede di </a:t>
            </a:r>
            <a:r>
              <a:rPr lang="it-IT" sz="1000" dirty="0"/>
              <a:t>enti, uffici e istituti scolastici.</a:t>
            </a:r>
          </a:p>
          <a:p>
            <a:pPr marL="85725" indent="-85725" algn="just"/>
            <a:endParaRPr lang="it-IT" sz="1000" dirty="0"/>
          </a:p>
          <a:p>
            <a:pPr marL="85725" indent="-85725" algn="just"/>
            <a:r>
              <a:rPr lang="it-IT" sz="1000" dirty="0"/>
              <a:t>Fra gli altri hanno sede a Ozieri: l’Unione dei Comuni del </a:t>
            </a:r>
            <a:r>
              <a:rPr lang="it-IT" sz="1000" dirty="0" err="1"/>
              <a:t>Logudoro</a:t>
            </a:r>
            <a:r>
              <a:rPr lang="it-IT" sz="1000" dirty="0"/>
              <a:t>, l'Ospedale e il Distretto Sanitario, il Consorzio Industriale, il Consorzio di Bonifica, la sede regionale </a:t>
            </a:r>
            <a:r>
              <a:rPr lang="it-IT" sz="1000" dirty="0" err="1"/>
              <a:t>Laore</a:t>
            </a:r>
            <a:r>
              <a:rPr lang="it-IT" sz="1000" dirty="0"/>
              <a:t> Argea, la Stazione Ferroviaria, la Stazione degli autobus, l'</a:t>
            </a:r>
            <a:r>
              <a:rPr lang="it-IT" sz="1000" dirty="0" err="1"/>
              <a:t>Ersat</a:t>
            </a:r>
            <a:r>
              <a:rPr lang="it-IT" sz="1000" dirty="0"/>
              <a:t>, l'Ispettorato Agrario, la Stazione Forestale, il Commissariato di PS, la Compagnia di Carabinieri, l'Ufficio delle Entrate e del Registro, l'Inps, l'Istituto Tecnico per Ragionieri, Geometri e Agrario, il Liceo Scientifico, il Liceo Classico. </a:t>
            </a:r>
          </a:p>
          <a:p>
            <a:pPr marL="85725" indent="-85725" algn="just"/>
            <a:r>
              <a:rPr lang="it-IT" sz="1000" dirty="0"/>
              <a:t>Fra le strutture sociali il teatro civico, la piscina, il palazzetto dello sport., diverse ludoteche e biblioteche.</a:t>
            </a:r>
            <a:br>
              <a:rPr lang="it-IT" sz="1000" dirty="0"/>
            </a:br>
            <a:r>
              <a:rPr lang="it-IT" sz="1000" dirty="0"/>
              <a:t>L'economia è prevalentemente indirizzata verso la produzione agro-zootecnica con presenze notevolissime di capi ovini e bovini altamente selezionati e allevati con moderne tecniche produttive. Interessante anche lo sviluppo delle attività di produzione agro-alimentare: carni, formaggio, pane, dolci tipici</a:t>
            </a:r>
            <a:r>
              <a:rPr lang="it-IT" sz="1000" dirty="0" smtClean="0"/>
              <a:t>.</a:t>
            </a:r>
          </a:p>
          <a:p>
            <a:pPr marL="85725" indent="-85725" algn="just"/>
            <a:r>
              <a:rPr lang="it-IT" sz="1000" dirty="0"/>
              <a:t/>
            </a:r>
            <a:br>
              <a:rPr lang="it-IT" sz="1000" dirty="0"/>
            </a:br>
            <a:r>
              <a:rPr lang="it-IT" sz="1000" dirty="0" smtClean="0"/>
              <a:t>In </a:t>
            </a:r>
            <a:r>
              <a:rPr lang="it-IT" sz="1000" dirty="0"/>
              <a:t>questo ambito si sta realizzando un interessante programma di valorizzazione delle produzioni tipiche in particolare del </a:t>
            </a:r>
            <a:r>
              <a:rPr lang="it-IT" sz="1000" b="1" dirty="0"/>
              <a:t>Pane fine </a:t>
            </a:r>
            <a:r>
              <a:rPr lang="it-IT" sz="1000" dirty="0"/>
              <a:t>di Ozieri, conosciuto anche oltre i confini della Sardegna come «Spianata di Ozieri», per la quale si stanno realizzando progetti interessanti quali la costruzione di antichi forni e l'adesione all'Associazione Nazionale «Città del Pane». </a:t>
            </a:r>
            <a:endParaRPr lang="it-IT" sz="1000" dirty="0" smtClean="0"/>
          </a:p>
          <a:p>
            <a:pPr marL="85725" indent="-85725" algn="just"/>
            <a:endParaRPr lang="it-IT" sz="1000" dirty="0"/>
          </a:p>
          <a:p>
            <a:pPr marL="85725" indent="-85725" algn="just"/>
            <a:r>
              <a:rPr lang="it-IT" sz="1000" dirty="0"/>
              <a:t>Altri progetti prevedono la tutela e la valorizzazione dei dolci tipici di Ozieri: </a:t>
            </a:r>
            <a:r>
              <a:rPr lang="it-IT" sz="1000" b="1" dirty="0"/>
              <a:t>Sospiri</a:t>
            </a:r>
            <a:r>
              <a:rPr lang="it-IT" sz="1000" dirty="0"/>
              <a:t> e </a:t>
            </a:r>
            <a:r>
              <a:rPr lang="it-IT" sz="1000" b="1" dirty="0" err="1"/>
              <a:t>Copulettas</a:t>
            </a:r>
            <a:r>
              <a:rPr lang="it-IT" sz="1000" dirty="0"/>
              <a:t>, del formaggio </a:t>
            </a:r>
            <a:r>
              <a:rPr lang="it-IT" sz="1000" b="1" dirty="0" err="1"/>
              <a:t>Greviera</a:t>
            </a:r>
            <a:r>
              <a:rPr lang="it-IT" sz="1000" dirty="0"/>
              <a:t> (una produzione importata nel corso del Regno Sardo Piemontese che si sta riscoprendo oggi) e dei vini tipici prodotti in collina quali </a:t>
            </a:r>
            <a:r>
              <a:rPr lang="it-IT" sz="1000" b="1" dirty="0"/>
              <a:t>l’</a:t>
            </a:r>
            <a:r>
              <a:rPr lang="it-IT" sz="1000" b="1" dirty="0" err="1"/>
              <a:t>Alvarega</a:t>
            </a:r>
            <a:r>
              <a:rPr lang="it-IT" sz="1000" dirty="0"/>
              <a:t>, ed un cannonau denominato </a:t>
            </a:r>
            <a:r>
              <a:rPr lang="it-IT" sz="1000" b="1" dirty="0" err="1" smtClean="0"/>
              <a:t>Suelzu</a:t>
            </a:r>
            <a:r>
              <a:rPr lang="it-IT" sz="1000" dirty="0" smtClean="0"/>
              <a:t>.</a:t>
            </a:r>
            <a:r>
              <a:rPr lang="it-IT" sz="1000" dirty="0"/>
              <a:t/>
            </a:r>
            <a:br>
              <a:rPr lang="it-IT" sz="1000" dirty="0"/>
            </a:br>
            <a:r>
              <a:rPr lang="it-IT" sz="1000" dirty="0"/>
              <a:t>Va sviluppandosi anche la produzione industriale ed artigianale favorita dalla disponibilità di aree attrezzate comunali, private e del consorzio industriale Z.I.R. di Chilivani.</a:t>
            </a:r>
          </a:p>
          <a:p>
            <a:pPr marL="85725" indent="-85725" algn="just"/>
            <a:r>
              <a:rPr lang="it-IT" sz="1000" dirty="0"/>
              <a:t>Importanti e molto seguite sono le fiere che si tengono presso il Quartiere Fieristico di San Nicola: la Mostra Regionale dei Bovini e la Rassegna Agro-Alimentare che si svolgono ad Aprile e la Fiera dell'Artigianato che si svolge a settembre. </a:t>
            </a:r>
          </a:p>
          <a:p>
            <a:pPr marL="85725" indent="-85725" algn="just"/>
            <a:r>
              <a:rPr lang="it-IT" sz="1000" dirty="0"/>
              <a:t>Altrettanto seguite sono le corse di cavalli che richiamano amatori anche oltre l'Isola presso l'</a:t>
            </a:r>
            <a:r>
              <a:rPr lang="it-IT" sz="1000" b="1" dirty="0"/>
              <a:t>Ippodromo di Chilivani</a:t>
            </a:r>
            <a:r>
              <a:rPr lang="it-IT" sz="1000" dirty="0"/>
              <a:t>, la più importante struttura ippica della Sardegna</a:t>
            </a:r>
            <a:r>
              <a:rPr lang="it-IT" sz="1000" dirty="0" smtClean="0"/>
              <a:t>.</a:t>
            </a:r>
          </a:p>
          <a:p>
            <a:pPr marL="85725" indent="-85725" algn="just"/>
            <a:r>
              <a:rPr lang="it-IT" sz="1000" dirty="0"/>
              <a:t/>
            </a:r>
            <a:br>
              <a:rPr lang="it-IT" sz="1000" dirty="0"/>
            </a:br>
            <a:endParaRPr lang="it-IT" sz="1000" dirty="0"/>
          </a:p>
        </p:txBody>
      </p:sp>
    </p:spTree>
    <p:extLst>
      <p:ext uri="{BB962C8B-B14F-4D97-AF65-F5344CB8AC3E}">
        <p14:creationId xmlns:p14="http://schemas.microsoft.com/office/powerpoint/2010/main" val="35890534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ttangolo 23"/>
          <p:cNvSpPr/>
          <p:nvPr/>
        </p:nvSpPr>
        <p:spPr>
          <a:xfrm>
            <a:off x="4059237" y="1188601"/>
            <a:ext cx="5360411" cy="3824915"/>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3" name="Rettangolo 22"/>
          <p:cNvSpPr/>
          <p:nvPr/>
        </p:nvSpPr>
        <p:spPr>
          <a:xfrm>
            <a:off x="611188" y="1520825"/>
            <a:ext cx="3405187" cy="4530725"/>
          </a:xfrm>
          <a:prstGeom prst="rect">
            <a:avLst/>
          </a:prstGeom>
          <a:solidFill>
            <a:schemeClr val="bg1">
              <a:lumMod val="8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cxnSp>
        <p:nvCxnSpPr>
          <p:cNvPr id="69" name="Connettore 1 68"/>
          <p:cNvCxnSpPr/>
          <p:nvPr/>
        </p:nvCxnSpPr>
        <p:spPr>
          <a:xfrm>
            <a:off x="9720263" y="0"/>
            <a:ext cx="0" cy="6858000"/>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32" name="Segnaposto numero diapositiva 7"/>
          <p:cNvSpPr txBox="1">
            <a:spLocks/>
          </p:cNvSpPr>
          <p:nvPr/>
        </p:nvSpPr>
        <p:spPr>
          <a:xfrm>
            <a:off x="7594600" y="6051550"/>
            <a:ext cx="2311400" cy="365125"/>
          </a:xfrm>
          <a:prstGeom prst="rect">
            <a:avLst/>
          </a:prstGeom>
        </p:spPr>
        <p:txBody>
          <a:bodyPr anchor="ctr"/>
          <a:lstStyle/>
          <a:p>
            <a:pPr algn="r" fontAlgn="auto">
              <a:spcBef>
                <a:spcPts val="0"/>
              </a:spcBef>
              <a:spcAft>
                <a:spcPts val="0"/>
              </a:spcAft>
              <a:defRPr/>
            </a:pPr>
            <a:fld id="{5796ABAB-C0EF-48D3-B182-AFE256FB31F2}" type="slidenum">
              <a:rPr lang="it-IT" sz="1200">
                <a:solidFill>
                  <a:schemeClr val="tx1">
                    <a:tint val="75000"/>
                  </a:schemeClr>
                </a:solidFill>
                <a:latin typeface="+mn-lt"/>
              </a:rPr>
              <a:pPr algn="r" fontAlgn="auto">
                <a:spcBef>
                  <a:spcPts val="0"/>
                </a:spcBef>
                <a:spcAft>
                  <a:spcPts val="0"/>
                </a:spcAft>
                <a:defRPr/>
              </a:pPr>
              <a:t>5</a:t>
            </a:fld>
            <a:endParaRPr lang="it-IT" sz="1200" dirty="0">
              <a:solidFill>
                <a:schemeClr val="tx1">
                  <a:tint val="75000"/>
                </a:schemeClr>
              </a:solidFill>
              <a:latin typeface="+mn-lt"/>
            </a:endParaRPr>
          </a:p>
        </p:txBody>
      </p:sp>
      <p:sp>
        <p:nvSpPr>
          <p:cNvPr id="33" name="Rettangolo 5"/>
          <p:cNvSpPr>
            <a:spLocks noChangeArrowheads="1"/>
          </p:cNvSpPr>
          <p:nvPr/>
        </p:nvSpPr>
        <p:spPr bwMode="auto">
          <a:xfrm>
            <a:off x="504000" y="1044000"/>
            <a:ext cx="4232976" cy="307777"/>
          </a:xfrm>
          <a:prstGeom prst="rect">
            <a:avLst/>
          </a:prstGeom>
          <a:noFill/>
          <a:ln w="9525">
            <a:noFill/>
            <a:miter lim="800000"/>
            <a:headEnd/>
            <a:tailEnd/>
          </a:ln>
        </p:spPr>
        <p:txBody>
          <a:bodyPr>
            <a:spAutoFit/>
          </a:bodyPr>
          <a:lstStyle/>
          <a:p>
            <a:pPr algn="just">
              <a:spcBef>
                <a:spcPts val="600"/>
              </a:spcBef>
              <a:defRPr/>
            </a:pPr>
            <a:r>
              <a:rPr lang="it-IT" sz="1400" dirty="0">
                <a:cs typeface="Arial" charset="0"/>
              </a:rPr>
              <a:t>1</a:t>
            </a:r>
            <a:r>
              <a:rPr lang="it-IT" sz="1400" dirty="0" smtClean="0">
                <a:cs typeface="Arial" charset="0"/>
              </a:rPr>
              <a:t>.2 </a:t>
            </a:r>
            <a:r>
              <a:rPr lang="it-IT" sz="1400" dirty="0">
                <a:cs typeface="Arial" charset="0"/>
              </a:rPr>
              <a:t>Sistema infrastrutturale e logistico</a:t>
            </a:r>
            <a:endParaRPr lang="it-IT" sz="1400" strike="sngStrike" dirty="0">
              <a:cs typeface="Arial" charset="0"/>
            </a:endParaRPr>
          </a:p>
        </p:txBody>
      </p:sp>
      <p:sp>
        <p:nvSpPr>
          <p:cNvPr id="27656" name="CasellaDiTesto 33"/>
          <p:cNvSpPr txBox="1">
            <a:spLocks noChangeArrowheads="1"/>
          </p:cNvSpPr>
          <p:nvPr/>
        </p:nvSpPr>
        <p:spPr bwMode="auto">
          <a:xfrm>
            <a:off x="503238" y="1439863"/>
            <a:ext cx="3576637" cy="4607415"/>
          </a:xfrm>
          <a:prstGeom prst="rect">
            <a:avLst/>
          </a:prstGeom>
          <a:solidFill>
            <a:schemeClr val="bg1"/>
          </a:solidFill>
          <a:ln>
            <a:noFill/>
          </a:ln>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a:buNone/>
            </a:pPr>
            <a:r>
              <a:rPr lang="it-IT" sz="900" dirty="0"/>
              <a:t>La cittadina di Ozieri si trova nel cuore del Nord della Sardegna, in posizione baricentrica fra le strade e le ferrovie che dal Sud dell'isola (Cagliari) si dividono per Sassari - Porto Torres e Alghero (verso Ovest) e Olbia (verso Est).</a:t>
            </a:r>
          </a:p>
          <a:p>
            <a:pPr algn="just">
              <a:buNone/>
            </a:pPr>
            <a:r>
              <a:rPr lang="it-IT" sz="900" dirty="0"/>
              <a:t>È quindi facilmente raggiungibile dal capoluogo, Sassari (40 minuti di auto), e da Olbia (50 minuti di auto).</a:t>
            </a:r>
          </a:p>
          <a:p>
            <a:pPr algn="just" eaLnBrk="1" hangingPunct="1">
              <a:spcBef>
                <a:spcPct val="0"/>
              </a:spcBef>
              <a:buFontTx/>
              <a:buNone/>
            </a:pPr>
            <a:r>
              <a:rPr lang="it-IT" sz="900" dirty="0"/>
              <a:t>Ozieri risulta ben collegata anche con  autobus, da qui sono facilmente raggiungibili Sassari, Olbia e Tempio Pausania, oltre a tutti i paesi del territorio del Monte Acuto e del </a:t>
            </a:r>
            <a:r>
              <a:rPr lang="it-IT" sz="900" dirty="0" err="1"/>
              <a:t>Goceano</a:t>
            </a:r>
            <a:r>
              <a:rPr lang="it-IT" sz="900" dirty="0"/>
              <a:t>, area interna della regione. </a:t>
            </a:r>
            <a:br>
              <a:rPr lang="it-IT" sz="900" dirty="0"/>
            </a:br>
            <a:r>
              <a:rPr lang="it-IT" sz="900" dirty="0"/>
              <a:t/>
            </a:r>
            <a:br>
              <a:rPr lang="it-IT" sz="900" dirty="0"/>
            </a:br>
            <a:r>
              <a:rPr lang="it-IT" altLang="it-IT" sz="900" b="1" dirty="0">
                <a:solidFill>
                  <a:srgbClr val="000000"/>
                </a:solidFill>
                <a:latin typeface="Arial" panose="020B0604020202020204" pitchFamily="34" charset="0"/>
                <a:cs typeface="Arial" panose="020B0604020202020204" pitchFamily="34" charset="0"/>
              </a:rPr>
              <a:t>Collegamenti </a:t>
            </a:r>
            <a:r>
              <a:rPr lang="it-IT" altLang="it-IT" sz="900" b="1" dirty="0" smtClean="0">
                <a:solidFill>
                  <a:srgbClr val="000000"/>
                </a:solidFill>
                <a:latin typeface="Arial" panose="020B0604020202020204" pitchFamily="34" charset="0"/>
                <a:cs typeface="Arial" panose="020B0604020202020204" pitchFamily="34" charset="0"/>
              </a:rPr>
              <a:t>autostradali</a:t>
            </a:r>
            <a:endParaRPr lang="it-IT" altLang="it-IT" sz="900" b="1" dirty="0">
              <a:solidFill>
                <a:srgbClr val="000000"/>
              </a:solidFill>
              <a:latin typeface="Arial" panose="020B0604020202020204" pitchFamily="34" charset="0"/>
              <a:cs typeface="Arial" panose="020B0604020202020204" pitchFamily="34" charset="0"/>
            </a:endParaRPr>
          </a:p>
          <a:p>
            <a:pPr algn="just">
              <a:buNone/>
            </a:pPr>
            <a:r>
              <a:rPr lang="it-IT" sz="900" dirty="0">
                <a:cs typeface="Arial" panose="020B0604020202020204" pitchFamily="34" charset="0"/>
              </a:rPr>
              <a:t>Le principali direttrici stradali sono </a:t>
            </a:r>
            <a:r>
              <a:rPr lang="it-IT" altLang="it-IT" sz="900" dirty="0" smtClean="0"/>
              <a:t>la S.S. 792 e </a:t>
            </a:r>
            <a:r>
              <a:rPr lang="it-IT" altLang="it-IT" sz="900" dirty="0"/>
              <a:t>S.S. 597 Olbia - Sassari, la S.P. 1 , la S.P. 36, la S.S. 132 , la </a:t>
            </a:r>
            <a:r>
              <a:rPr lang="it-IT" altLang="it-IT" sz="900" dirty="0" smtClean="0"/>
              <a:t>S.S. 128 </a:t>
            </a:r>
            <a:r>
              <a:rPr lang="it-IT" altLang="it-IT" sz="900" dirty="0"/>
              <a:t>bis </a:t>
            </a:r>
          </a:p>
          <a:p>
            <a:pPr>
              <a:buNone/>
            </a:pPr>
            <a:r>
              <a:rPr lang="it-IT" altLang="it-IT" sz="900" b="1" dirty="0"/>
              <a:t>Come muoversi </a:t>
            </a:r>
            <a:r>
              <a:rPr lang="it-IT" altLang="it-IT" sz="900" dirty="0"/>
              <a:t>p</a:t>
            </a:r>
            <a:r>
              <a:rPr lang="it-IT" sz="900" dirty="0"/>
              <a:t>er raggiungere Ozieri:</a:t>
            </a:r>
          </a:p>
          <a:p>
            <a:pPr marL="171450" indent="-171450"/>
            <a:r>
              <a:rPr lang="it-IT" sz="900" b="1" dirty="0"/>
              <a:t>da Sassari : </a:t>
            </a:r>
            <a:r>
              <a:rPr lang="it-IT" sz="900" dirty="0"/>
              <a:t>percorrere la SS 131 in direzione Cagliari, fino all’uscita per la SS </a:t>
            </a:r>
            <a:r>
              <a:rPr lang="it-IT" sz="900" dirty="0" smtClean="0"/>
              <a:t>792 o SS 597 </a:t>
            </a:r>
            <a:r>
              <a:rPr lang="it-IT" sz="900" dirty="0"/>
              <a:t>seguendo le indicazioni per Olbia </a:t>
            </a:r>
            <a:r>
              <a:rPr lang="it-IT" sz="900" dirty="0" smtClean="0"/>
              <a:t> e </a:t>
            </a:r>
            <a:r>
              <a:rPr lang="it-IT" sz="900" dirty="0"/>
              <a:t>Ozieri, proseguire lungo la SS </a:t>
            </a:r>
            <a:r>
              <a:rPr lang="it-IT" sz="900" dirty="0" smtClean="0"/>
              <a:t>792 per </a:t>
            </a:r>
            <a:r>
              <a:rPr lang="it-IT" sz="900" dirty="0"/>
              <a:t>Olbia, fino al bivio con indicazione Ozieri.</a:t>
            </a:r>
          </a:p>
          <a:p>
            <a:pPr marL="171450" indent="-171450"/>
            <a:r>
              <a:rPr lang="it-IT" sz="900" b="1" dirty="0"/>
              <a:t>da Olbia : </a:t>
            </a:r>
            <a:r>
              <a:rPr lang="it-IT" sz="900" dirty="0"/>
              <a:t>Da Olbia centro prendere la SS </a:t>
            </a:r>
            <a:r>
              <a:rPr lang="it-IT" sz="900" dirty="0" smtClean="0"/>
              <a:t>792 </a:t>
            </a:r>
            <a:r>
              <a:rPr lang="it-IT" sz="900" dirty="0"/>
              <a:t>(in direzione Sassari) per 70 km circa fino all’indicazione per Ozieri; quindi girare a sinistra proseguire per 15 km lungo la SS 128 .</a:t>
            </a:r>
          </a:p>
          <a:p>
            <a:pPr marL="171450" indent="-171450"/>
            <a:r>
              <a:rPr lang="it-IT" sz="900" b="1" dirty="0"/>
              <a:t>da Golfo Aranci: </a:t>
            </a:r>
            <a:r>
              <a:rPr lang="it-IT" sz="900" dirty="0"/>
              <a:t>All'uscita da Golfo Aranci seguire le indicazioni per Olbia. Da Olbia prendere la SS </a:t>
            </a:r>
            <a:r>
              <a:rPr lang="it-IT" sz="900" dirty="0" smtClean="0"/>
              <a:t>792 </a:t>
            </a:r>
            <a:r>
              <a:rPr lang="it-IT" sz="900" dirty="0"/>
              <a:t>(in direzione Sassari) per 70 km circa fino all’indicazione per Ozieri; quindi girare a sinistra proseguire per 15 km  lungo la SS 132 .</a:t>
            </a:r>
          </a:p>
          <a:p>
            <a:pPr marL="171450" indent="-171450"/>
            <a:r>
              <a:rPr lang="it-IT" sz="900" b="1" dirty="0"/>
              <a:t>da Porto Torres : </a:t>
            </a:r>
            <a:r>
              <a:rPr lang="it-IT" sz="900" dirty="0"/>
              <a:t>Seguire le indicazioni per Sassari quindi imboccare la SS 131 in direzione Cagliari, fino all’uscita per la SS </a:t>
            </a:r>
            <a:r>
              <a:rPr lang="it-IT" sz="900" dirty="0" smtClean="0"/>
              <a:t>792 </a:t>
            </a:r>
            <a:r>
              <a:rPr lang="it-IT" sz="900" dirty="0"/>
              <a:t>seguendo le indicazioni per Olbia e Ozieri, proseguire lungo la SS 597 per Olbia, fino al bivio con indicazione Ozieri, prendere la S.P. n. 1 e seguire le indicazioni per Ozieri. </a:t>
            </a:r>
            <a:endParaRPr lang="it-IT" sz="900" dirty="0" smtClean="0"/>
          </a:p>
          <a:p>
            <a:pPr marL="171450" indent="-171450"/>
            <a:endParaRPr lang="it-IT" sz="900" dirty="0" smtClean="0"/>
          </a:p>
        </p:txBody>
      </p:sp>
      <p:sp>
        <p:nvSpPr>
          <p:cNvPr id="25" name="Rettangolo 23"/>
          <p:cNvSpPr>
            <a:spLocks noChangeArrowheads="1"/>
          </p:cNvSpPr>
          <p:nvPr/>
        </p:nvSpPr>
        <p:spPr bwMode="auto">
          <a:xfrm>
            <a:off x="4083050" y="1127125"/>
            <a:ext cx="4503738" cy="400110"/>
          </a:xfrm>
          <a:prstGeom prst="rect">
            <a:avLst/>
          </a:prstGeom>
          <a:noFill/>
          <a:ln>
            <a:noFill/>
          </a:ln>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defRPr/>
            </a:pPr>
            <a:endParaRPr lang="it-IT" altLang="it-IT" sz="500" dirty="0" smtClean="0">
              <a:latin typeface="Arial" charset="0"/>
              <a:cs typeface="Arial" charset="0"/>
            </a:endParaRPr>
          </a:p>
          <a:p>
            <a:pPr algn="just" eaLnBrk="1" hangingPunct="1">
              <a:spcBef>
                <a:spcPct val="0"/>
              </a:spcBef>
              <a:buFont typeface="Arial" charset="0"/>
              <a:buNone/>
              <a:defRPr/>
            </a:pPr>
            <a:endParaRPr lang="it-IT" altLang="it-IT" sz="1000" dirty="0" smtClean="0">
              <a:solidFill>
                <a:srgbClr val="FF0000"/>
              </a:solidFill>
              <a:latin typeface="Arial" charset="0"/>
              <a:cs typeface="Arial" charset="0"/>
            </a:endParaRPr>
          </a:p>
          <a:p>
            <a:pPr marL="171450" indent="-171450" algn="just" eaLnBrk="1" hangingPunct="1">
              <a:spcBef>
                <a:spcPct val="0"/>
              </a:spcBef>
              <a:defRPr/>
            </a:pPr>
            <a:endParaRPr lang="it-IT" altLang="it-IT" sz="500" dirty="0" smtClean="0">
              <a:solidFill>
                <a:srgbClr val="FF0000"/>
              </a:solidFill>
              <a:latin typeface="Arial" charset="0"/>
              <a:cs typeface="Arial" charset="0"/>
            </a:endParaRPr>
          </a:p>
        </p:txBody>
      </p:sp>
      <p:sp>
        <p:nvSpPr>
          <p:cNvPr id="27658" name="Text Box 4"/>
          <p:cNvSpPr txBox="1">
            <a:spLocks noChangeArrowheads="1"/>
          </p:cNvSpPr>
          <p:nvPr/>
        </p:nvSpPr>
        <p:spPr bwMode="auto">
          <a:xfrm>
            <a:off x="48895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a:solidFill>
                  <a:srgbClr val="669900"/>
                </a:solidFill>
                <a:latin typeface="Swis721 Lt BT" pitchFamily="34" charset="0"/>
              </a:rPr>
              <a:t>1</a:t>
            </a:r>
            <a:r>
              <a:rPr lang="it-IT" altLang="it-IT" sz="2200" b="1" dirty="0" smtClean="0">
                <a:solidFill>
                  <a:srgbClr val="669900"/>
                </a:solidFill>
                <a:latin typeface="Swis721 Lt BT" pitchFamily="34" charset="0"/>
              </a:rPr>
              <a:t>. </a:t>
            </a:r>
            <a:r>
              <a:rPr lang="it-IT" altLang="it-IT" sz="2200" b="1" dirty="0">
                <a:solidFill>
                  <a:srgbClr val="669900"/>
                </a:solidFill>
                <a:latin typeface="Swis721 Lt BT" pitchFamily="34" charset="0"/>
              </a:rPr>
              <a:t>Inquadramento territoriale</a:t>
            </a:r>
          </a:p>
        </p:txBody>
      </p:sp>
      <p:pic>
        <p:nvPicPr>
          <p:cNvPr id="11" name="Immagin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0927" y="1197888"/>
            <a:ext cx="5339773" cy="3815629"/>
          </a:xfrm>
          <a:prstGeom prst="rect">
            <a:avLst/>
          </a:prstGeom>
        </p:spPr>
      </p:pic>
      <p:sp>
        <p:nvSpPr>
          <p:cNvPr id="50" name="Ovale 21"/>
          <p:cNvSpPr>
            <a:spLocks noChangeAspect="1" noChangeArrowheads="1"/>
          </p:cNvSpPr>
          <p:nvPr/>
        </p:nvSpPr>
        <p:spPr bwMode="auto">
          <a:xfrm>
            <a:off x="6774020" y="3552031"/>
            <a:ext cx="71437" cy="73025"/>
          </a:xfrm>
          <a:prstGeom prst="ellipse">
            <a:avLst/>
          </a:prstGeom>
          <a:solidFill>
            <a:schemeClr val="tx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51" name="Rettangolo 50"/>
          <p:cNvSpPr>
            <a:spLocks noChangeAspect="1"/>
          </p:cNvSpPr>
          <p:nvPr/>
        </p:nvSpPr>
        <p:spPr bwMode="auto">
          <a:xfrm>
            <a:off x="6713250" y="3464719"/>
            <a:ext cx="269634" cy="26022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52" name="Ovale 21"/>
          <p:cNvSpPr>
            <a:spLocks noChangeAspect="1" noChangeArrowheads="1"/>
          </p:cNvSpPr>
          <p:nvPr/>
        </p:nvSpPr>
        <p:spPr bwMode="auto">
          <a:xfrm>
            <a:off x="4701257" y="3506936"/>
            <a:ext cx="71438" cy="71438"/>
          </a:xfrm>
          <a:prstGeom prst="ellipse">
            <a:avLst/>
          </a:prstGeom>
          <a:solidFill>
            <a:schemeClr val="accent1">
              <a:lumMod val="50000"/>
            </a:schemeClr>
          </a:solidFill>
          <a:ln w="9525" algn="ctr">
            <a:solidFill>
              <a:srgbClr val="00B0F0"/>
            </a:solidFill>
            <a:round/>
            <a:headEnd/>
            <a:tailEnd/>
          </a:ln>
        </p:spPr>
        <p:txBody>
          <a:bodyPr wrap="none" anchor="ctr"/>
          <a:lstStyle/>
          <a:p>
            <a:pPr>
              <a:defRPr/>
            </a:pPr>
            <a:endParaRPr lang="it-IT" sz="700" b="1">
              <a:solidFill>
                <a:srgbClr val="000000"/>
              </a:solidFill>
            </a:endParaRPr>
          </a:p>
        </p:txBody>
      </p:sp>
      <p:sp>
        <p:nvSpPr>
          <p:cNvPr id="53" name="Ovale 21"/>
          <p:cNvSpPr>
            <a:spLocks noChangeAspect="1" noChangeArrowheads="1"/>
          </p:cNvSpPr>
          <p:nvPr/>
        </p:nvSpPr>
        <p:spPr bwMode="auto">
          <a:xfrm>
            <a:off x="8121352" y="2204864"/>
            <a:ext cx="71438" cy="71438"/>
          </a:xfrm>
          <a:prstGeom prst="ellipse">
            <a:avLst/>
          </a:prstGeom>
          <a:solidFill>
            <a:schemeClr val="accent1">
              <a:lumMod val="50000"/>
            </a:schemeClr>
          </a:solidFill>
          <a:ln w="9525" algn="ctr">
            <a:solidFill>
              <a:srgbClr val="00B0F0"/>
            </a:solidFill>
            <a:round/>
            <a:headEnd/>
            <a:tailEnd/>
          </a:ln>
        </p:spPr>
        <p:txBody>
          <a:bodyPr wrap="none" anchor="ctr"/>
          <a:lstStyle/>
          <a:p>
            <a:pPr>
              <a:defRPr/>
            </a:pPr>
            <a:endParaRPr lang="it-IT" sz="700" b="1">
              <a:solidFill>
                <a:srgbClr val="000000"/>
              </a:solidFill>
            </a:endParaRPr>
          </a:p>
        </p:txBody>
      </p:sp>
      <p:sp>
        <p:nvSpPr>
          <p:cNvPr id="2" name="Stella a 5 punte 1"/>
          <p:cNvSpPr/>
          <p:nvPr/>
        </p:nvSpPr>
        <p:spPr>
          <a:xfrm>
            <a:off x="6754568" y="3628748"/>
            <a:ext cx="45719" cy="45719"/>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4" name="Stella a 5 punte 53"/>
          <p:cNvSpPr/>
          <p:nvPr/>
        </p:nvSpPr>
        <p:spPr>
          <a:xfrm>
            <a:off x="6883597" y="3651607"/>
            <a:ext cx="45719" cy="45719"/>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Ovale 2"/>
          <p:cNvSpPr/>
          <p:nvPr/>
        </p:nvSpPr>
        <p:spPr>
          <a:xfrm>
            <a:off x="6422268" y="3221976"/>
            <a:ext cx="774940" cy="207024"/>
          </a:xfrm>
          <a:prstGeom prst="ellipse">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r>
              <a:rPr lang="it-IT" dirty="0" smtClean="0"/>
              <a:t>Area  naturalistica SIC  e ZPS</a:t>
            </a:r>
            <a:endParaRPr lang="it-IT" dirty="0"/>
          </a:p>
        </p:txBody>
      </p:sp>
      <p:sp>
        <p:nvSpPr>
          <p:cNvPr id="55" name="Stella a 5 punte 54"/>
          <p:cNvSpPr/>
          <p:nvPr/>
        </p:nvSpPr>
        <p:spPr>
          <a:xfrm>
            <a:off x="7689304" y="1916832"/>
            <a:ext cx="45719" cy="45719"/>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a:xfrm>
            <a:off x="7594600" y="6093296"/>
            <a:ext cx="2311400" cy="365125"/>
          </a:xfrm>
        </p:spPr>
        <p:txBody>
          <a:bodyPr/>
          <a:lstStyle/>
          <a:p>
            <a:pPr>
              <a:defRPr/>
            </a:pPr>
            <a:fld id="{95E82E84-58B0-4BC1-9588-3FEFE64775A7}" type="slidenum">
              <a:rPr lang="it-IT" smtClean="0"/>
              <a:pPr>
                <a:defRPr/>
              </a:pPr>
              <a:t>6</a:t>
            </a:fld>
            <a:endParaRPr lang="it-IT" dirty="0"/>
          </a:p>
        </p:txBody>
      </p:sp>
      <p:sp>
        <p:nvSpPr>
          <p:cNvPr id="3" name="Rettangolo 2"/>
          <p:cNvSpPr/>
          <p:nvPr/>
        </p:nvSpPr>
        <p:spPr>
          <a:xfrm>
            <a:off x="488504" y="548680"/>
            <a:ext cx="8928992" cy="3631763"/>
          </a:xfrm>
          <a:prstGeom prst="rect">
            <a:avLst/>
          </a:prstGeom>
        </p:spPr>
        <p:txBody>
          <a:bodyPr wrap="square">
            <a:spAutoFit/>
          </a:bodyPr>
          <a:lstStyle/>
          <a:p>
            <a:pPr algn="just"/>
            <a:endParaRPr lang="it-IT" altLang="it-IT" sz="1000" b="1" dirty="0" smtClean="0">
              <a:solidFill>
                <a:srgbClr val="000000"/>
              </a:solidFill>
              <a:cs typeface="Arial" panose="020B0604020202020204" pitchFamily="34" charset="0"/>
            </a:endParaRPr>
          </a:p>
          <a:p>
            <a:pPr algn="just"/>
            <a:r>
              <a:rPr lang="it-IT" sz="1000" b="1" dirty="0"/>
              <a:t>da Alghero : </a:t>
            </a:r>
            <a:r>
              <a:rPr lang="it-IT" sz="1000" dirty="0"/>
              <a:t>Seguire le indicazioni per Olmedo, quindi imboccare la SS 291 in direzione Sassari; quindi la SS 131 in direzione Cagliari fino all’uscita per la SS 597 seguendo le indicazioni per Olbia e Ozieri, proseguire lungo la SS 597 per Olbia, fino al bivio con indicazione Ozieri, prendere la SP 1 e seguire le indicazioni per Ozieri.</a:t>
            </a:r>
          </a:p>
          <a:p>
            <a:pPr algn="just"/>
            <a:endParaRPr lang="it-IT" altLang="it-IT" sz="1000" b="1" dirty="0" smtClean="0">
              <a:solidFill>
                <a:srgbClr val="000000"/>
              </a:solidFill>
              <a:cs typeface="Arial" panose="020B0604020202020204" pitchFamily="34" charset="0"/>
            </a:endParaRPr>
          </a:p>
          <a:p>
            <a:pPr algn="just"/>
            <a:r>
              <a:rPr lang="it-IT" altLang="it-IT" sz="1000" b="1" dirty="0" smtClean="0">
                <a:solidFill>
                  <a:srgbClr val="000000"/>
                </a:solidFill>
                <a:cs typeface="Arial" panose="020B0604020202020204" pitchFamily="34" charset="0"/>
              </a:rPr>
              <a:t>Collegamenti </a:t>
            </a:r>
            <a:r>
              <a:rPr lang="it-IT" altLang="it-IT" sz="1000" b="1" dirty="0">
                <a:solidFill>
                  <a:srgbClr val="000000"/>
                </a:solidFill>
                <a:cs typeface="Arial" panose="020B0604020202020204" pitchFamily="34" charset="0"/>
              </a:rPr>
              <a:t>ferroviari:</a:t>
            </a:r>
          </a:p>
          <a:p>
            <a:pPr algn="just"/>
            <a:r>
              <a:rPr lang="it-IT" sz="1000" dirty="0">
                <a:cs typeface="Arial" panose="020B0604020202020204" pitchFamily="34" charset="0"/>
              </a:rPr>
              <a:t>La città è favorevolmente collegata alla linea ferroviaria per mezzo della stazione di Ozieri-Chilivani, posta a circa 7 km dal centro abitato, </a:t>
            </a:r>
            <a:r>
              <a:rPr lang="it-IT" altLang="it-IT" sz="1000" dirty="0">
                <a:solidFill>
                  <a:srgbClr val="000000"/>
                </a:solidFill>
                <a:cs typeface="Arial" panose="020B0604020202020204" pitchFamily="34" charset="0"/>
              </a:rPr>
              <a:t>importante snodo delle direttrici di collegamento per Sassari - Olbia – Cagliari , da cui </a:t>
            </a:r>
            <a:r>
              <a:rPr lang="it-IT" sz="1000" dirty="0">
                <a:cs typeface="Arial" panose="020B0604020202020204" pitchFamily="34" charset="0"/>
              </a:rPr>
              <a:t>è possibile raggiungere direttamente anche i porti di Olbia, Golfo Aranci e Porto Torres.</a:t>
            </a:r>
          </a:p>
          <a:p>
            <a:pPr algn="just"/>
            <a:r>
              <a:rPr lang="it-IT" sz="1000" dirty="0">
                <a:cs typeface="Arial" panose="020B0604020202020204" pitchFamily="34" charset="0"/>
              </a:rPr>
              <a:t/>
            </a:r>
            <a:br>
              <a:rPr lang="it-IT" sz="1000" dirty="0">
                <a:cs typeface="Arial" panose="020B0604020202020204" pitchFamily="34" charset="0"/>
              </a:rPr>
            </a:br>
            <a:r>
              <a:rPr lang="it-IT" altLang="it-IT" sz="1000" b="1" dirty="0">
                <a:solidFill>
                  <a:srgbClr val="000000"/>
                </a:solidFill>
                <a:cs typeface="Arial" panose="020B0604020202020204" pitchFamily="34" charset="0"/>
              </a:rPr>
              <a:t>Collegamenti marittimi:</a:t>
            </a:r>
          </a:p>
          <a:p>
            <a:pPr marL="180975" indent="-180975" algn="just">
              <a:tabLst>
                <a:tab pos="180975" algn="l"/>
              </a:tabLst>
            </a:pPr>
            <a:r>
              <a:rPr lang="it-IT" sz="1000" dirty="0">
                <a:cs typeface="Arial" panose="020B0604020202020204" pitchFamily="34" charset="0"/>
              </a:rPr>
              <a:t>Il porto di </a:t>
            </a:r>
            <a:r>
              <a:rPr lang="it-IT" sz="1000" b="1" dirty="0">
                <a:cs typeface="Arial" panose="020B0604020202020204" pitchFamily="34" charset="0"/>
              </a:rPr>
              <a:t>Porto Torres</a:t>
            </a:r>
            <a:r>
              <a:rPr lang="it-IT" sz="1000" dirty="0">
                <a:cs typeface="Arial" panose="020B0604020202020204" pitchFamily="34" charset="0"/>
              </a:rPr>
              <a:t> (70 Km da Ozieri), ed è collegato con Barcellona, Genova, Marsiglia Civitavecchia, Tolone e </a:t>
            </a:r>
            <a:r>
              <a:rPr lang="it-IT" sz="1000" dirty="0" err="1">
                <a:cs typeface="Arial" panose="020B0604020202020204" pitchFamily="34" charset="0"/>
              </a:rPr>
              <a:t>Propriano</a:t>
            </a:r>
            <a:r>
              <a:rPr lang="it-IT" sz="1000" dirty="0">
                <a:cs typeface="Arial" panose="020B0604020202020204" pitchFamily="34" charset="0"/>
              </a:rPr>
              <a:t> (Corsica);</a:t>
            </a:r>
          </a:p>
          <a:p>
            <a:pPr marL="180975" indent="-180975" algn="just">
              <a:tabLst>
                <a:tab pos="180975" algn="l"/>
              </a:tabLst>
            </a:pPr>
            <a:r>
              <a:rPr lang="it-IT" sz="1000" dirty="0">
                <a:cs typeface="Arial" panose="020B0604020202020204" pitchFamily="34" charset="0"/>
              </a:rPr>
              <a:t>I porti di </a:t>
            </a:r>
            <a:r>
              <a:rPr lang="it-IT" sz="1000" b="1" dirty="0">
                <a:cs typeface="Arial" panose="020B0604020202020204" pitchFamily="34" charset="0"/>
              </a:rPr>
              <a:t>Olbia</a:t>
            </a:r>
            <a:r>
              <a:rPr lang="it-IT" sz="1000" dirty="0">
                <a:cs typeface="Arial" panose="020B0604020202020204" pitchFamily="34" charset="0"/>
              </a:rPr>
              <a:t> (70 Km da Ozieri) e </a:t>
            </a:r>
            <a:r>
              <a:rPr lang="it-IT" sz="1000" b="1" dirty="0">
                <a:cs typeface="Arial" panose="020B0604020202020204" pitchFamily="34" charset="0"/>
              </a:rPr>
              <a:t>Golfo Aranci</a:t>
            </a:r>
            <a:r>
              <a:rPr lang="it-IT" sz="1000" dirty="0">
                <a:cs typeface="Arial" panose="020B0604020202020204" pitchFamily="34" charset="0"/>
              </a:rPr>
              <a:t> (82 Km da Ozieri) per chi proviene da Genova, Civitavecchia e Livorno e d'estate anche da la Spezia e Fiumicino;</a:t>
            </a:r>
          </a:p>
          <a:p>
            <a:pPr marL="180975" indent="-180975" algn="just">
              <a:tabLst>
                <a:tab pos="180975" algn="l"/>
              </a:tabLst>
            </a:pPr>
            <a:r>
              <a:rPr lang="it-IT" sz="1000" dirty="0">
                <a:cs typeface="Arial" panose="020B0604020202020204" pitchFamily="34" charset="0"/>
              </a:rPr>
              <a:t>Sempre sulla costa orientale è disponibile il porto di </a:t>
            </a:r>
            <a:r>
              <a:rPr lang="it-IT" sz="1000" b="1" dirty="0">
                <a:cs typeface="Arial" panose="020B0604020202020204" pitchFamily="34" charset="0"/>
              </a:rPr>
              <a:t>Palau</a:t>
            </a:r>
            <a:r>
              <a:rPr lang="it-IT" sz="1000" dirty="0">
                <a:cs typeface="Arial" panose="020B0604020202020204" pitchFamily="34" charset="0"/>
              </a:rPr>
              <a:t> (106 Km da Ozieri) per chi proviene da Napoli o Porto Vecchio (Corsica);</a:t>
            </a:r>
          </a:p>
          <a:p>
            <a:pPr marL="180975" indent="-180975" algn="just">
              <a:tabLst>
                <a:tab pos="180975" algn="l"/>
              </a:tabLst>
            </a:pPr>
            <a:r>
              <a:rPr lang="it-IT" sz="1000" dirty="0">
                <a:cs typeface="Arial" panose="020B0604020202020204" pitchFamily="34" charset="0"/>
              </a:rPr>
              <a:t>Nel nord della Sardegna è inoltre presente il porto di </a:t>
            </a:r>
            <a:r>
              <a:rPr lang="it-IT" sz="1000" b="1" dirty="0">
                <a:cs typeface="Arial" panose="020B0604020202020204" pitchFamily="34" charset="0"/>
              </a:rPr>
              <a:t>Santa Teresa di Gallura</a:t>
            </a:r>
            <a:r>
              <a:rPr lang="it-IT" sz="1000" dirty="0">
                <a:cs typeface="Arial" panose="020B0604020202020204" pitchFamily="34" charset="0"/>
              </a:rPr>
              <a:t> (137 Km da Ozieri), riferimento annuale per chi proviene da Bonifacio (Corsica).  </a:t>
            </a:r>
            <a:endParaRPr lang="it-IT" altLang="it-IT" sz="1000" dirty="0">
              <a:solidFill>
                <a:srgbClr val="FF0000"/>
              </a:solidFill>
              <a:cs typeface="Arial" panose="020B0604020202020204" pitchFamily="34" charset="0"/>
            </a:endParaRPr>
          </a:p>
          <a:p>
            <a:pPr marL="180975" indent="-180975" algn="just">
              <a:tabLst>
                <a:tab pos="180975" algn="l"/>
              </a:tabLst>
            </a:pPr>
            <a:endParaRPr lang="it-IT" altLang="it-IT" sz="1000" dirty="0">
              <a:solidFill>
                <a:srgbClr val="000000"/>
              </a:solidFill>
              <a:cs typeface="Arial" panose="020B0604020202020204" pitchFamily="34" charset="0"/>
            </a:endParaRPr>
          </a:p>
          <a:p>
            <a:pPr marL="180975" indent="-180975" algn="just">
              <a:tabLst>
                <a:tab pos="180975" algn="l"/>
              </a:tabLst>
            </a:pPr>
            <a:r>
              <a:rPr lang="it-IT" altLang="it-IT" sz="1000" b="1" dirty="0" smtClean="0">
                <a:solidFill>
                  <a:srgbClr val="000000"/>
                </a:solidFill>
                <a:cs typeface="Arial" panose="020B0604020202020204" pitchFamily="34" charset="0"/>
              </a:rPr>
              <a:t>Collegamenti </a:t>
            </a:r>
            <a:r>
              <a:rPr lang="it-IT" altLang="it-IT" sz="1000" b="1" dirty="0">
                <a:solidFill>
                  <a:srgbClr val="000000"/>
                </a:solidFill>
                <a:cs typeface="Arial" panose="020B0604020202020204" pitchFamily="34" charset="0"/>
              </a:rPr>
              <a:t>aerei:</a:t>
            </a:r>
          </a:p>
          <a:p>
            <a:pPr algn="just"/>
            <a:r>
              <a:rPr lang="it-IT" sz="1000" dirty="0">
                <a:cs typeface="Arial" panose="020B0604020202020204" pitchFamily="34" charset="0"/>
              </a:rPr>
              <a:t>L'</a:t>
            </a:r>
            <a:r>
              <a:rPr lang="it-IT" sz="1000" b="1" dirty="0">
                <a:cs typeface="Arial" panose="020B0604020202020204" pitchFamily="34" charset="0"/>
              </a:rPr>
              <a:t>Aeroporto Fertilia "Riviera del Corallo"</a:t>
            </a:r>
            <a:r>
              <a:rPr lang="it-IT" sz="1000" dirty="0">
                <a:cs typeface="Arial" panose="020B0604020202020204" pitchFamily="34" charset="0"/>
              </a:rPr>
              <a:t> - Alghero è a circa 80 km da Ozieri, e risulta collegato a diversi aeroporti nazionali ed internazionali.</a:t>
            </a:r>
            <a:endParaRPr lang="it-IT" altLang="it-IT" sz="1000" dirty="0">
              <a:solidFill>
                <a:srgbClr val="FF0000"/>
              </a:solidFill>
              <a:cs typeface="Arial" panose="020B0604020202020204" pitchFamily="34" charset="0"/>
            </a:endParaRPr>
          </a:p>
          <a:p>
            <a:r>
              <a:rPr lang="it-IT" sz="1000" dirty="0">
                <a:cs typeface="Arial" panose="020B0604020202020204" pitchFamily="34" charset="0"/>
              </a:rPr>
              <a:t>L'</a:t>
            </a:r>
            <a:r>
              <a:rPr lang="it-IT" sz="1000" b="1" dirty="0">
                <a:cs typeface="Arial" panose="020B0604020202020204" pitchFamily="34" charset="0"/>
              </a:rPr>
              <a:t>Aeroporto Olbia «Costa Smeralda"</a:t>
            </a:r>
            <a:r>
              <a:rPr lang="it-IT" sz="1000" dirty="0">
                <a:cs typeface="Arial" panose="020B0604020202020204" pitchFamily="34" charset="0"/>
              </a:rPr>
              <a:t>  è a circa 80 km da Ozieri, e risulta collegato a diversi aeroporti nazionali ed internazionali.</a:t>
            </a:r>
            <a:endParaRPr lang="it-IT" altLang="it-IT" sz="1000" dirty="0">
              <a:solidFill>
                <a:srgbClr val="FF0000"/>
              </a:solidFill>
              <a:cs typeface="Arial" panose="020B0604020202020204" pitchFamily="34" charset="0"/>
            </a:endParaRPr>
          </a:p>
          <a:p>
            <a:endParaRPr lang="it-IT" altLang="it-IT" sz="1000" b="1" dirty="0">
              <a:solidFill>
                <a:srgbClr val="000000"/>
              </a:solidFill>
            </a:endParaRPr>
          </a:p>
          <a:p>
            <a:endParaRPr lang="it-IT" altLang="it-IT" sz="1000" dirty="0">
              <a:solidFill>
                <a:srgbClr val="FF0000"/>
              </a:solidFill>
              <a:cs typeface="Arial" panose="020B0604020202020204" pitchFamily="34" charset="0"/>
            </a:endParaRPr>
          </a:p>
          <a:p>
            <a:endParaRPr lang="it-IT" altLang="it-IT" sz="1000" b="1" dirty="0">
              <a:solidFill>
                <a:srgbClr val="000000"/>
              </a:solidFill>
            </a:endParaRPr>
          </a:p>
        </p:txBody>
      </p:sp>
    </p:spTree>
    <p:extLst>
      <p:ext uri="{BB962C8B-B14F-4D97-AF65-F5344CB8AC3E}">
        <p14:creationId xmlns:p14="http://schemas.microsoft.com/office/powerpoint/2010/main" val="24022333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Rettangolo 15"/>
          <p:cNvSpPr/>
          <p:nvPr/>
        </p:nvSpPr>
        <p:spPr>
          <a:xfrm>
            <a:off x="503238" y="1738906"/>
            <a:ext cx="8703469" cy="4483967"/>
          </a:xfrm>
          <a:prstGeom prst="rect">
            <a:avLst/>
          </a:prstGeom>
          <a:solidFill>
            <a:schemeClr val="bg1">
              <a:lumMod val="8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dirty="0"/>
          </a:p>
        </p:txBody>
      </p:sp>
      <p:sp>
        <p:nvSpPr>
          <p:cNvPr id="17" name="Rettangolo 23"/>
          <p:cNvSpPr>
            <a:spLocks noChangeArrowheads="1"/>
          </p:cNvSpPr>
          <p:nvPr/>
        </p:nvSpPr>
        <p:spPr bwMode="auto">
          <a:xfrm>
            <a:off x="560389" y="1747840"/>
            <a:ext cx="8474333" cy="4909036"/>
          </a:xfrm>
          <a:prstGeom prst="rect">
            <a:avLst/>
          </a:prstGeom>
          <a:noFill/>
          <a:ln>
            <a:noFill/>
          </a:ln>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defRPr/>
            </a:pPr>
            <a:endParaRPr lang="it-IT" altLang="it-IT" sz="500" dirty="0" smtClean="0">
              <a:latin typeface="Arial" charset="0"/>
              <a:cs typeface="Arial" charset="0"/>
            </a:endParaRPr>
          </a:p>
          <a:p>
            <a:pPr algn="just" eaLnBrk="1" hangingPunct="1">
              <a:spcBef>
                <a:spcPct val="0"/>
              </a:spcBef>
              <a:buNone/>
              <a:defRPr/>
            </a:pPr>
            <a:r>
              <a:rPr lang="it-IT" sz="900" b="1" dirty="0" smtClean="0">
                <a:latin typeface="+mj-lt"/>
              </a:rPr>
              <a:t>Ozieri </a:t>
            </a:r>
            <a:r>
              <a:rPr lang="it-IT" sz="900" dirty="0" smtClean="0">
                <a:latin typeface="+mj-lt"/>
              </a:rPr>
              <a:t>è un importante </a:t>
            </a:r>
            <a:r>
              <a:rPr lang="it-IT" sz="900" dirty="0">
                <a:latin typeface="+mj-lt"/>
              </a:rPr>
              <a:t>centro del </a:t>
            </a:r>
            <a:r>
              <a:rPr lang="it-IT" sz="900" dirty="0" err="1">
                <a:latin typeface="+mj-lt"/>
              </a:rPr>
              <a:t>Logudoro</a:t>
            </a:r>
            <a:r>
              <a:rPr lang="it-IT" sz="900" dirty="0">
                <a:latin typeface="+mj-lt"/>
              </a:rPr>
              <a:t>, </a:t>
            </a:r>
            <a:r>
              <a:rPr lang="it-IT" sz="900" dirty="0" smtClean="0">
                <a:latin typeface="+mj-lt"/>
              </a:rPr>
              <a:t>e sin </a:t>
            </a:r>
            <a:r>
              <a:rPr lang="it-IT" sz="900" dirty="0">
                <a:latin typeface="+mj-lt"/>
              </a:rPr>
              <a:t>dalla preistoria </a:t>
            </a:r>
            <a:r>
              <a:rPr lang="it-IT" sz="900" dirty="0" smtClean="0">
                <a:latin typeface="+mj-lt"/>
              </a:rPr>
              <a:t> è </a:t>
            </a:r>
            <a:r>
              <a:rPr lang="it-IT" sz="900" dirty="0">
                <a:latin typeface="+mj-lt"/>
              </a:rPr>
              <a:t>sempre stata una località rilevante nell’ambito degli insediamenti umani, favoriti dalla presenza di ampie grotte e dalla posizione di dominio</a:t>
            </a:r>
            <a:r>
              <a:rPr lang="it-IT" sz="900" dirty="0" smtClean="0">
                <a:latin typeface="+mj-lt"/>
              </a:rPr>
              <a:t>. Oggi,  </a:t>
            </a:r>
            <a:r>
              <a:rPr lang="it-IT" sz="900" dirty="0">
                <a:latin typeface="+mj-lt"/>
              </a:rPr>
              <a:t>con i suoi oltre 11 mila abitanti </a:t>
            </a:r>
            <a:r>
              <a:rPr lang="it-IT" sz="900" dirty="0" smtClean="0">
                <a:latin typeface="+mj-lt"/>
              </a:rPr>
              <a:t>è </a:t>
            </a:r>
            <a:r>
              <a:rPr lang="it-IT" sz="900" dirty="0">
                <a:latin typeface="+mj-lt"/>
              </a:rPr>
              <a:t>una città particolarmente ricca di storia e cultura, espressione di una antica civiltà, che ha il suo fulcro in </a:t>
            </a:r>
            <a:r>
              <a:rPr lang="it-IT" sz="900" dirty="0" smtClean="0">
                <a:latin typeface="+mj-lt"/>
              </a:rPr>
              <a:t>uno splendido centro storico, ricco </a:t>
            </a:r>
            <a:r>
              <a:rPr lang="it-IT" sz="900" dirty="0">
                <a:latin typeface="+mj-lt"/>
              </a:rPr>
              <a:t>di palazzi dall’influenza spagnola e neoclassica, in simbiosi perfetta con chiese, ex conventi, </a:t>
            </a:r>
            <a:r>
              <a:rPr lang="it-IT" sz="900" dirty="0" smtClean="0">
                <a:latin typeface="+mj-lt"/>
              </a:rPr>
              <a:t>fontane,  tutto </a:t>
            </a:r>
            <a:r>
              <a:rPr lang="it-IT" sz="900" dirty="0">
                <a:latin typeface="+mj-lt"/>
              </a:rPr>
              <a:t>impreziosito da caratteristiche architettoniche come le tradizionali “</a:t>
            </a:r>
            <a:r>
              <a:rPr lang="it-IT" sz="900" b="1" dirty="0">
                <a:latin typeface="+mj-lt"/>
              </a:rPr>
              <a:t>altane</a:t>
            </a:r>
            <a:r>
              <a:rPr lang="it-IT" sz="900" dirty="0">
                <a:latin typeface="+mj-lt"/>
              </a:rPr>
              <a:t>”. </a:t>
            </a:r>
            <a:endParaRPr lang="it-IT" sz="900" dirty="0" smtClean="0">
              <a:latin typeface="+mj-lt"/>
            </a:endParaRPr>
          </a:p>
          <a:p>
            <a:pPr algn="just" eaLnBrk="1" hangingPunct="1">
              <a:spcBef>
                <a:spcPct val="0"/>
              </a:spcBef>
              <a:buNone/>
              <a:defRPr/>
            </a:pPr>
            <a:r>
              <a:rPr lang="it-IT" sz="900" dirty="0" smtClean="0">
                <a:latin typeface="+mj-lt"/>
              </a:rPr>
              <a:t>Grazie </a:t>
            </a:r>
            <a:r>
              <a:rPr lang="it-IT" sz="900" dirty="0">
                <a:latin typeface="+mj-lt"/>
              </a:rPr>
              <a:t>ad  una costante passione nell’opera di recupero del patrimonio pubblico,  nei decenni sono stati realizzati musei,  centri culturali e sociali in edifici antichi, quali il </a:t>
            </a:r>
            <a:r>
              <a:rPr lang="it-IT" sz="900" b="1" dirty="0">
                <a:latin typeface="+mj-lt"/>
              </a:rPr>
              <a:t>Museo Archeologico</a:t>
            </a:r>
            <a:r>
              <a:rPr lang="it-IT" sz="900" dirty="0">
                <a:latin typeface="+mj-lt"/>
              </a:rPr>
              <a:t>, allestito presso il bellissimo complesso </a:t>
            </a:r>
            <a:r>
              <a:rPr lang="it-IT" sz="900" b="1" dirty="0">
                <a:latin typeface="+mj-lt"/>
              </a:rPr>
              <a:t>dell’Antico Convento delle suore Clarisse</a:t>
            </a:r>
            <a:r>
              <a:rPr lang="it-IT" sz="900" dirty="0">
                <a:latin typeface="+mj-lt"/>
              </a:rPr>
              <a:t>, il </a:t>
            </a:r>
            <a:r>
              <a:rPr lang="it-IT" sz="900" b="1" dirty="0">
                <a:latin typeface="+mj-lt"/>
              </a:rPr>
              <a:t>Museo </a:t>
            </a:r>
            <a:r>
              <a:rPr lang="it-IT" sz="900" b="1" dirty="0" smtClean="0">
                <a:latin typeface="+mj-lt"/>
              </a:rPr>
              <a:t>Diocesano di </a:t>
            </a:r>
            <a:r>
              <a:rPr lang="it-IT" sz="900" b="1" dirty="0">
                <a:latin typeface="+mj-lt"/>
              </a:rPr>
              <a:t>Arte Sacra </a:t>
            </a:r>
            <a:r>
              <a:rPr lang="it-IT" sz="900" dirty="0">
                <a:latin typeface="+mj-lt"/>
              </a:rPr>
              <a:t>nell’antico </a:t>
            </a:r>
            <a:r>
              <a:rPr lang="it-IT" sz="900" b="1" dirty="0">
                <a:latin typeface="+mj-lt"/>
              </a:rPr>
              <a:t>Seminario Vescovile</a:t>
            </a:r>
            <a:r>
              <a:rPr lang="it-IT" sz="900" dirty="0">
                <a:latin typeface="+mj-lt"/>
              </a:rPr>
              <a:t>, il </a:t>
            </a:r>
            <a:r>
              <a:rPr lang="it-IT" sz="900" b="1" dirty="0">
                <a:latin typeface="+mj-lt"/>
              </a:rPr>
              <a:t>Centro di documentazione della Lingua sarda </a:t>
            </a:r>
            <a:r>
              <a:rPr lang="it-IT" sz="900" dirty="0">
                <a:latin typeface="+mj-lt"/>
              </a:rPr>
              <a:t>in un settecentesco edificio spagnolo, e la </a:t>
            </a:r>
            <a:r>
              <a:rPr lang="it-IT" sz="900" b="1" dirty="0">
                <a:latin typeface="+mj-lt"/>
              </a:rPr>
              <a:t>Pinacoteca Cittadina “G. Altana</a:t>
            </a:r>
            <a:r>
              <a:rPr lang="it-IT" sz="900" dirty="0">
                <a:latin typeface="+mj-lt"/>
              </a:rPr>
              <a:t>” allestita nella ex Centrale Elettrica, esempio di archeologia industriale , seconda in Sardegna dopo quella di Cagliari.</a:t>
            </a:r>
          </a:p>
          <a:p>
            <a:pPr algn="just">
              <a:buNone/>
            </a:pPr>
            <a:r>
              <a:rPr lang="it-IT" sz="900" dirty="0" smtClean="0">
                <a:latin typeface="+mj-lt"/>
              </a:rPr>
              <a:t>Un </a:t>
            </a:r>
            <a:r>
              <a:rPr lang="it-IT" sz="900" dirty="0">
                <a:latin typeface="+mj-lt"/>
              </a:rPr>
              <a:t>riferimento storicamente importante è </a:t>
            </a:r>
            <a:r>
              <a:rPr lang="it-IT" sz="900" dirty="0" smtClean="0">
                <a:latin typeface="+mj-lt"/>
              </a:rPr>
              <a:t> anche  la </a:t>
            </a:r>
            <a:r>
              <a:rPr lang="it-IT" sz="900" b="1" dirty="0">
                <a:latin typeface="+mj-lt"/>
              </a:rPr>
              <a:t>Piazza </a:t>
            </a:r>
            <a:r>
              <a:rPr lang="it-IT" sz="900" b="1" dirty="0" err="1">
                <a:latin typeface="+mj-lt"/>
              </a:rPr>
              <a:t>Cantareddu</a:t>
            </a:r>
            <a:r>
              <a:rPr lang="it-IT" sz="900" dirty="0">
                <a:latin typeface="+mj-lt"/>
              </a:rPr>
              <a:t>, sede delle feste, degli eventi della Città e delle seguitissime esibizioni di </a:t>
            </a:r>
            <a:r>
              <a:rPr lang="it-IT" sz="900" dirty="0" err="1">
                <a:latin typeface="+mj-lt"/>
              </a:rPr>
              <a:t>cantadores</a:t>
            </a:r>
            <a:r>
              <a:rPr lang="it-IT" sz="900" dirty="0">
                <a:latin typeface="+mj-lt"/>
              </a:rPr>
              <a:t> e </a:t>
            </a:r>
            <a:r>
              <a:rPr lang="it-IT" sz="900" dirty="0" err="1">
                <a:latin typeface="+mj-lt"/>
              </a:rPr>
              <a:t>poetas</a:t>
            </a:r>
            <a:r>
              <a:rPr lang="it-IT" sz="900" dirty="0">
                <a:latin typeface="+mj-lt"/>
              </a:rPr>
              <a:t> </a:t>
            </a:r>
            <a:r>
              <a:rPr lang="it-IT" sz="900" dirty="0" smtClean="0">
                <a:latin typeface="+mj-lt"/>
              </a:rPr>
              <a:t>improvvisatori., tra i quali si ricorda </a:t>
            </a:r>
            <a:r>
              <a:rPr lang="it-IT" sz="900" b="1" dirty="0" smtClean="0">
                <a:latin typeface="+mj-lt"/>
              </a:rPr>
              <a:t>Francesco Ignazio </a:t>
            </a:r>
            <a:r>
              <a:rPr lang="it-IT" sz="900" b="1" dirty="0" err="1" smtClean="0">
                <a:latin typeface="+mj-lt"/>
              </a:rPr>
              <a:t>Mannu</a:t>
            </a:r>
            <a:r>
              <a:rPr lang="it-IT" sz="900" b="1" dirty="0" smtClean="0">
                <a:latin typeface="+mj-lt"/>
              </a:rPr>
              <a:t> </a:t>
            </a:r>
            <a:r>
              <a:rPr lang="it-IT" sz="900" dirty="0" smtClean="0">
                <a:latin typeface="+mj-lt"/>
              </a:rPr>
              <a:t>, </a:t>
            </a:r>
            <a:r>
              <a:rPr lang="it-IT" sz="900" dirty="0">
                <a:latin typeface="+mj-lt"/>
              </a:rPr>
              <a:t>ozierese di nascita</a:t>
            </a:r>
            <a:r>
              <a:rPr lang="it-IT" sz="900" dirty="0" smtClean="0">
                <a:latin typeface="+mj-lt"/>
              </a:rPr>
              <a:t>, di </a:t>
            </a:r>
            <a:r>
              <a:rPr lang="it-IT" sz="900" dirty="0">
                <a:latin typeface="+mj-lt"/>
              </a:rPr>
              <a:t>grande rilevanza storica: egli, insieme </a:t>
            </a:r>
            <a:r>
              <a:rPr lang="it-IT" sz="900" dirty="0" smtClean="0">
                <a:latin typeface="+mj-lt"/>
              </a:rPr>
              <a:t>al suo </a:t>
            </a:r>
            <a:r>
              <a:rPr lang="it-IT" sz="900" dirty="0">
                <a:latin typeface="+mj-lt"/>
              </a:rPr>
              <a:t>amico Giovanni Maria </a:t>
            </a:r>
            <a:r>
              <a:rPr lang="it-IT" sz="900" dirty="0" err="1">
                <a:latin typeface="+mj-lt"/>
              </a:rPr>
              <a:t>Angioy</a:t>
            </a:r>
            <a:r>
              <a:rPr lang="it-IT" sz="900" dirty="0">
                <a:latin typeface="+mj-lt"/>
              </a:rPr>
              <a:t>, </a:t>
            </a:r>
            <a:r>
              <a:rPr lang="it-IT" sz="900" dirty="0" smtClean="0">
                <a:latin typeface="+mj-lt"/>
              </a:rPr>
              <a:t>contribuì  alla </a:t>
            </a:r>
            <a:r>
              <a:rPr lang="it-IT" sz="900" dirty="0">
                <a:latin typeface="+mj-lt"/>
              </a:rPr>
              <a:t>liberazione della Sardegna dalla </a:t>
            </a:r>
            <a:r>
              <a:rPr lang="it-IT" sz="900" dirty="0" smtClean="0">
                <a:latin typeface="+mj-lt"/>
              </a:rPr>
              <a:t>tirannia  sabauda</a:t>
            </a:r>
            <a:r>
              <a:rPr lang="it-IT" sz="900" dirty="0">
                <a:latin typeface="+mj-lt"/>
              </a:rPr>
              <a:t>. A lui si deve l’inno “</a:t>
            </a:r>
            <a:r>
              <a:rPr lang="it-IT" sz="900" dirty="0" err="1" smtClean="0">
                <a:latin typeface="+mj-lt"/>
              </a:rPr>
              <a:t>Procurade</a:t>
            </a:r>
            <a:r>
              <a:rPr lang="it-IT" sz="900" dirty="0" smtClean="0">
                <a:latin typeface="+mj-lt"/>
              </a:rPr>
              <a:t> e </a:t>
            </a:r>
            <a:r>
              <a:rPr lang="it-IT" sz="900" dirty="0">
                <a:latin typeface="+mj-lt"/>
              </a:rPr>
              <a:t>moderare”, che fin dai primi del 1800 </a:t>
            </a:r>
            <a:r>
              <a:rPr lang="it-IT" sz="900" dirty="0" smtClean="0">
                <a:latin typeface="+mj-lt"/>
              </a:rPr>
              <a:t>è considerato </a:t>
            </a:r>
            <a:r>
              <a:rPr lang="it-IT" sz="900" dirty="0">
                <a:latin typeface="+mj-lt"/>
              </a:rPr>
              <a:t>l’emblema dell’autonomia </a:t>
            </a:r>
            <a:r>
              <a:rPr lang="it-IT" sz="900" dirty="0" smtClean="0">
                <a:latin typeface="+mj-lt"/>
              </a:rPr>
              <a:t>sarda, autore </a:t>
            </a:r>
            <a:r>
              <a:rPr lang="it-IT" sz="900" dirty="0">
                <a:latin typeface="+mj-lt"/>
              </a:rPr>
              <a:t>nel </a:t>
            </a:r>
            <a:r>
              <a:rPr lang="it-IT" sz="900" dirty="0" smtClean="0">
                <a:latin typeface="+mj-lt"/>
              </a:rPr>
              <a:t>1794</a:t>
            </a:r>
            <a:r>
              <a:rPr lang="it-IT" sz="900" dirty="0">
                <a:latin typeface="+mj-lt"/>
              </a:rPr>
              <a:t> durante i </a:t>
            </a:r>
            <a:r>
              <a:rPr lang="it-IT" sz="900" dirty="0" smtClean="0">
                <a:latin typeface="+mj-lt"/>
              </a:rPr>
              <a:t>moti rivoluzionari sardi, del componimento</a:t>
            </a:r>
            <a:r>
              <a:rPr lang="it-IT" sz="900" dirty="0">
                <a:latin typeface="+mj-lt"/>
              </a:rPr>
              <a:t> </a:t>
            </a:r>
            <a:r>
              <a:rPr lang="it-IT" sz="900" dirty="0" smtClean="0">
                <a:latin typeface="+mj-lt"/>
              </a:rPr>
              <a:t>rivoluzionario</a:t>
            </a:r>
            <a:r>
              <a:rPr lang="it-IT" sz="900" dirty="0">
                <a:latin typeface="+mj-lt"/>
              </a:rPr>
              <a:t> ed </a:t>
            </a:r>
            <a:r>
              <a:rPr lang="it-IT" sz="900" dirty="0" smtClean="0">
                <a:latin typeface="+mj-lt"/>
              </a:rPr>
              <a:t>antifeudale, </a:t>
            </a:r>
            <a:r>
              <a:rPr lang="it-IT" sz="900" b="1" i="1" dirty="0" smtClean="0">
                <a:latin typeface="+mj-lt"/>
              </a:rPr>
              <a:t>Su </a:t>
            </a:r>
            <a:r>
              <a:rPr lang="it-IT" sz="900" b="1" i="1" dirty="0" err="1">
                <a:latin typeface="+mj-lt"/>
              </a:rPr>
              <a:t>patriottu</a:t>
            </a:r>
            <a:r>
              <a:rPr lang="it-IT" sz="900" b="1" i="1" dirty="0">
                <a:latin typeface="+mj-lt"/>
              </a:rPr>
              <a:t> </a:t>
            </a:r>
            <a:r>
              <a:rPr lang="it-IT" sz="900" b="1" i="1" dirty="0" err="1">
                <a:latin typeface="+mj-lt"/>
              </a:rPr>
              <a:t>sardu</a:t>
            </a:r>
            <a:r>
              <a:rPr lang="it-IT" sz="900" b="1" i="1" dirty="0">
                <a:latin typeface="+mj-lt"/>
              </a:rPr>
              <a:t> a </a:t>
            </a:r>
            <a:r>
              <a:rPr lang="it-IT" sz="900" b="1" i="1" dirty="0" err="1">
                <a:latin typeface="+mj-lt"/>
              </a:rPr>
              <a:t>sos</a:t>
            </a:r>
            <a:r>
              <a:rPr lang="it-IT" sz="900" b="1" i="1" dirty="0">
                <a:latin typeface="+mj-lt"/>
              </a:rPr>
              <a:t> </a:t>
            </a:r>
            <a:r>
              <a:rPr lang="it-IT" sz="900" b="1" i="1" dirty="0" err="1">
                <a:latin typeface="+mj-lt"/>
              </a:rPr>
              <a:t>feudatarios</a:t>
            </a:r>
            <a:r>
              <a:rPr lang="it-IT" sz="900" dirty="0">
                <a:latin typeface="+mj-lt"/>
              </a:rPr>
              <a:t> (letteralmente </a:t>
            </a:r>
            <a:r>
              <a:rPr lang="it-IT" sz="900" i="1" dirty="0">
                <a:latin typeface="+mj-lt"/>
              </a:rPr>
              <a:t>Il patriota sardo ai feudatari</a:t>
            </a:r>
            <a:r>
              <a:rPr lang="it-IT" sz="900" dirty="0">
                <a:latin typeface="+mj-lt"/>
              </a:rPr>
              <a:t>), conosciuto anche dal suo </a:t>
            </a:r>
            <a:r>
              <a:rPr lang="it-IT" sz="900" dirty="0" err="1" smtClean="0">
                <a:latin typeface="+mj-lt"/>
              </a:rPr>
              <a:t>incipt</a:t>
            </a:r>
            <a:r>
              <a:rPr lang="it-IT" sz="900" dirty="0" smtClean="0">
                <a:latin typeface="+mj-lt"/>
              </a:rPr>
              <a:t> come</a:t>
            </a:r>
            <a:r>
              <a:rPr lang="it-IT" sz="900" dirty="0">
                <a:latin typeface="+mj-lt"/>
              </a:rPr>
              <a:t> </a:t>
            </a:r>
            <a:r>
              <a:rPr lang="it-IT" sz="900" b="1" i="1" dirty="0" err="1">
                <a:latin typeface="+mj-lt"/>
              </a:rPr>
              <a:t>Procurade</a:t>
            </a:r>
            <a:r>
              <a:rPr lang="it-IT" sz="900" b="1" i="1" dirty="0">
                <a:latin typeface="+mj-lt"/>
              </a:rPr>
              <a:t> 'e </a:t>
            </a:r>
            <a:r>
              <a:rPr lang="it-IT" sz="900" b="1" i="1" dirty="0" smtClean="0">
                <a:latin typeface="+mj-lt"/>
              </a:rPr>
              <a:t>moderare</a:t>
            </a:r>
            <a:r>
              <a:rPr lang="it-IT" sz="900" dirty="0">
                <a:latin typeface="+mj-lt"/>
              </a:rPr>
              <a:t>. </a:t>
            </a:r>
            <a:r>
              <a:rPr lang="it-IT" sz="900" dirty="0" smtClean="0">
                <a:latin typeface="+mj-lt"/>
              </a:rPr>
              <a:t>Da </a:t>
            </a:r>
            <a:r>
              <a:rPr lang="it-IT" sz="900" dirty="0">
                <a:latin typeface="+mj-lt"/>
              </a:rPr>
              <a:t>questa </a:t>
            </a:r>
            <a:r>
              <a:rPr lang="it-IT" sz="900" dirty="0" smtClean="0">
                <a:latin typeface="+mj-lt"/>
              </a:rPr>
              <a:t>piazza si </a:t>
            </a:r>
            <a:r>
              <a:rPr lang="it-IT" sz="900" dirty="0">
                <a:latin typeface="+mj-lt"/>
              </a:rPr>
              <a:t>possono agevolmente raggiungere l’antico </a:t>
            </a:r>
            <a:r>
              <a:rPr lang="it-IT" sz="900" dirty="0" smtClean="0">
                <a:latin typeface="+mj-lt"/>
              </a:rPr>
              <a:t>«</a:t>
            </a:r>
            <a:r>
              <a:rPr lang="it-IT" sz="900" b="1" dirty="0" err="1" smtClean="0">
                <a:latin typeface="+mj-lt"/>
              </a:rPr>
              <a:t>Ortu</a:t>
            </a:r>
            <a:r>
              <a:rPr lang="it-IT" sz="900" b="1" dirty="0" smtClean="0">
                <a:latin typeface="+mj-lt"/>
              </a:rPr>
              <a:t> </a:t>
            </a:r>
            <a:r>
              <a:rPr lang="it-IT" sz="900" b="1" dirty="0">
                <a:latin typeface="+mj-lt"/>
              </a:rPr>
              <a:t>‘e su </a:t>
            </a:r>
            <a:r>
              <a:rPr lang="it-IT" sz="900" b="1" dirty="0" smtClean="0">
                <a:latin typeface="+mj-lt"/>
              </a:rPr>
              <a:t>Conte</a:t>
            </a:r>
            <a:r>
              <a:rPr lang="it-IT" sz="900" dirty="0" smtClean="0">
                <a:latin typeface="+mj-lt"/>
              </a:rPr>
              <a:t>», </a:t>
            </a:r>
            <a:r>
              <a:rPr lang="it-IT" sz="900" dirty="0">
                <a:latin typeface="+mj-lt"/>
              </a:rPr>
              <a:t>ora </a:t>
            </a:r>
            <a:r>
              <a:rPr lang="it-IT" sz="900" b="1" dirty="0">
                <a:latin typeface="+mj-lt"/>
              </a:rPr>
              <a:t>piazza Garibaldi</a:t>
            </a:r>
            <a:r>
              <a:rPr lang="it-IT" sz="900" dirty="0">
                <a:latin typeface="+mj-lt"/>
              </a:rPr>
              <a:t>, la piazza della </a:t>
            </a:r>
            <a:r>
              <a:rPr lang="it-IT" sz="900" b="1" dirty="0">
                <a:latin typeface="+mj-lt"/>
              </a:rPr>
              <a:t>Chiesa e Antico Convento di San Francesco</a:t>
            </a:r>
            <a:r>
              <a:rPr lang="it-IT" sz="900" dirty="0">
                <a:latin typeface="+mj-lt"/>
              </a:rPr>
              <a:t>, </a:t>
            </a:r>
            <a:r>
              <a:rPr lang="it-IT" sz="900" dirty="0" smtClean="0">
                <a:latin typeface="+mj-lt"/>
              </a:rPr>
              <a:t>ora sede di un </a:t>
            </a:r>
            <a:r>
              <a:rPr lang="it-IT" sz="900" b="1" dirty="0" smtClean="0">
                <a:latin typeface="+mj-lt"/>
              </a:rPr>
              <a:t>Centro Culturale e Biblioteca </a:t>
            </a:r>
            <a:r>
              <a:rPr lang="it-IT" sz="900" dirty="0" smtClean="0">
                <a:latin typeface="+mj-lt"/>
              </a:rPr>
              <a:t>cittadina, il </a:t>
            </a:r>
            <a:r>
              <a:rPr lang="it-IT" sz="900" b="1" dirty="0" smtClean="0">
                <a:latin typeface="+mj-lt"/>
              </a:rPr>
              <a:t>Duomo</a:t>
            </a:r>
            <a:r>
              <a:rPr lang="it-IT" sz="900" dirty="0" smtClean="0">
                <a:latin typeface="+mj-lt"/>
              </a:rPr>
              <a:t> dedicato alla B.V. Immacolata, la </a:t>
            </a:r>
            <a:r>
              <a:rPr lang="it-IT" sz="900" b="1" dirty="0">
                <a:latin typeface="+mj-lt"/>
              </a:rPr>
              <a:t>C</a:t>
            </a:r>
            <a:r>
              <a:rPr lang="it-IT" sz="900" b="1" dirty="0" smtClean="0">
                <a:latin typeface="+mj-lt"/>
              </a:rPr>
              <a:t>hiesa di Santa Lucia </a:t>
            </a:r>
            <a:r>
              <a:rPr lang="it-IT" sz="900" dirty="0" smtClean="0">
                <a:latin typeface="+mj-lt"/>
              </a:rPr>
              <a:t>e </a:t>
            </a:r>
            <a:r>
              <a:rPr lang="it-IT" sz="900" dirty="0">
                <a:latin typeface="+mj-lt"/>
              </a:rPr>
              <a:t>la monumentale </a:t>
            </a:r>
            <a:r>
              <a:rPr lang="it-IT" sz="900" b="1" dirty="0" smtClean="0">
                <a:latin typeface="+mj-lt"/>
              </a:rPr>
              <a:t>Fontana «</a:t>
            </a:r>
            <a:r>
              <a:rPr lang="it-IT" sz="900" b="1" dirty="0" err="1" smtClean="0">
                <a:latin typeface="+mj-lt"/>
              </a:rPr>
              <a:t>Grixoni</a:t>
            </a:r>
            <a:r>
              <a:rPr lang="it-IT" sz="900" b="1" dirty="0" smtClean="0">
                <a:latin typeface="+mj-lt"/>
              </a:rPr>
              <a:t>»</a:t>
            </a:r>
            <a:r>
              <a:rPr lang="it-IT" sz="900" dirty="0" smtClean="0">
                <a:latin typeface="+mj-lt"/>
              </a:rPr>
              <a:t>, </a:t>
            </a:r>
            <a:r>
              <a:rPr lang="it-IT" sz="900" dirty="0">
                <a:latin typeface="+mj-lt"/>
              </a:rPr>
              <a:t>il </a:t>
            </a:r>
            <a:r>
              <a:rPr lang="it-IT" sz="900" b="1" dirty="0">
                <a:latin typeface="+mj-lt"/>
              </a:rPr>
              <a:t>Palazzo </a:t>
            </a:r>
            <a:r>
              <a:rPr lang="it-IT" sz="900" b="1" dirty="0" smtClean="0">
                <a:latin typeface="+mj-lt"/>
              </a:rPr>
              <a:t>«Costi»</a:t>
            </a:r>
            <a:r>
              <a:rPr lang="it-IT" sz="900" dirty="0" smtClean="0">
                <a:latin typeface="+mj-lt"/>
              </a:rPr>
              <a:t>, il </a:t>
            </a:r>
            <a:r>
              <a:rPr lang="it-IT" sz="900" b="1" dirty="0" smtClean="0">
                <a:latin typeface="+mj-lt"/>
              </a:rPr>
              <a:t>Castello Borgia </a:t>
            </a:r>
            <a:r>
              <a:rPr lang="it-IT" sz="900" dirty="0" smtClean="0">
                <a:latin typeface="+mj-lt"/>
              </a:rPr>
              <a:t>con le sue </a:t>
            </a:r>
            <a:r>
              <a:rPr lang="it-IT" sz="900" b="1" dirty="0" smtClean="0">
                <a:latin typeface="+mj-lt"/>
              </a:rPr>
              <a:t>carceri</a:t>
            </a:r>
            <a:r>
              <a:rPr lang="it-IT" sz="900" dirty="0" smtClean="0">
                <a:latin typeface="+mj-lt"/>
              </a:rPr>
              <a:t> .</a:t>
            </a:r>
          </a:p>
          <a:p>
            <a:pPr algn="just">
              <a:buNone/>
            </a:pPr>
            <a:r>
              <a:rPr lang="it-IT" sz="900" dirty="0" smtClean="0">
                <a:latin typeface="+mj-lt"/>
              </a:rPr>
              <a:t>La città è ricca anche di opere di artisti , quali Aligi </a:t>
            </a:r>
            <a:r>
              <a:rPr lang="it-IT" sz="900" dirty="0" err="1" smtClean="0">
                <a:latin typeface="+mj-lt"/>
              </a:rPr>
              <a:t>Sassu</a:t>
            </a:r>
            <a:r>
              <a:rPr lang="it-IT" sz="900" dirty="0" smtClean="0">
                <a:latin typeface="+mj-lt"/>
              </a:rPr>
              <a:t>  con il suo «</a:t>
            </a:r>
            <a:r>
              <a:rPr lang="it-IT" sz="900" b="1" dirty="0" smtClean="0">
                <a:latin typeface="+mj-lt"/>
              </a:rPr>
              <a:t>Prometeo</a:t>
            </a:r>
            <a:r>
              <a:rPr lang="it-IT" sz="900" dirty="0" smtClean="0">
                <a:latin typeface="+mj-lt"/>
              </a:rPr>
              <a:t>» ,  </a:t>
            </a:r>
            <a:r>
              <a:rPr lang="it-IT" sz="900" b="1" dirty="0" smtClean="0">
                <a:latin typeface="+mj-lt"/>
              </a:rPr>
              <a:t>« L’Albero della vita</a:t>
            </a:r>
            <a:r>
              <a:rPr lang="it-IT" sz="900" dirty="0" smtClean="0">
                <a:latin typeface="+mj-lt"/>
              </a:rPr>
              <a:t>» di </a:t>
            </a:r>
            <a:r>
              <a:rPr lang="it-IT" sz="900" dirty="0">
                <a:latin typeface="+mj-lt"/>
              </a:rPr>
              <a:t>L</a:t>
            </a:r>
            <a:r>
              <a:rPr lang="it-IT" sz="900" dirty="0" smtClean="0">
                <a:latin typeface="+mj-lt"/>
              </a:rPr>
              <a:t>iliana </a:t>
            </a:r>
            <a:r>
              <a:rPr lang="it-IT" sz="900" dirty="0" err="1" smtClean="0">
                <a:latin typeface="+mj-lt"/>
              </a:rPr>
              <a:t>Cano</a:t>
            </a:r>
            <a:r>
              <a:rPr lang="it-IT" sz="900" dirty="0" smtClean="0">
                <a:latin typeface="+mj-lt"/>
              </a:rPr>
              <a:t>, le sculture di arte contemporanea del </a:t>
            </a:r>
            <a:r>
              <a:rPr lang="it-IT" sz="900" b="1" dirty="0" smtClean="0">
                <a:latin typeface="+mj-lt"/>
              </a:rPr>
              <a:t>Museo all’aperto «La Pietra e il Ferro». </a:t>
            </a:r>
          </a:p>
          <a:p>
            <a:pPr algn="just" eaLnBrk="1" hangingPunct="1">
              <a:spcBef>
                <a:spcPct val="0"/>
              </a:spcBef>
              <a:buNone/>
              <a:defRPr/>
            </a:pPr>
            <a:r>
              <a:rPr lang="it-IT" sz="900" dirty="0" smtClean="0">
                <a:latin typeface="+mj-lt"/>
              </a:rPr>
              <a:t>Al di fuori </a:t>
            </a:r>
            <a:r>
              <a:rPr lang="it-IT" sz="900" dirty="0">
                <a:latin typeface="+mj-lt"/>
              </a:rPr>
              <a:t>del centro storico </a:t>
            </a:r>
            <a:r>
              <a:rPr lang="it-IT" sz="900" dirty="0" smtClean="0">
                <a:latin typeface="+mj-lt"/>
              </a:rPr>
              <a:t>troviamo la </a:t>
            </a:r>
            <a:r>
              <a:rPr lang="it-IT" sz="900" b="1" dirty="0">
                <a:latin typeface="+mj-lt"/>
              </a:rPr>
              <a:t>grotta San </a:t>
            </a:r>
            <a:r>
              <a:rPr lang="it-IT" sz="900" b="1" dirty="0" smtClean="0">
                <a:latin typeface="+mj-lt"/>
              </a:rPr>
              <a:t>Michele</a:t>
            </a:r>
            <a:r>
              <a:rPr lang="it-IT" sz="900" dirty="0" smtClean="0">
                <a:latin typeface="+mj-lt"/>
              </a:rPr>
              <a:t>, culla della storia </a:t>
            </a:r>
            <a:r>
              <a:rPr lang="it-IT" sz="900" dirty="0" err="1" smtClean="0">
                <a:latin typeface="+mj-lt"/>
              </a:rPr>
              <a:t>prenuragica</a:t>
            </a:r>
            <a:r>
              <a:rPr lang="it-IT" sz="900" dirty="0" smtClean="0">
                <a:latin typeface="+mj-lt"/>
              </a:rPr>
              <a:t>  della Città, la </a:t>
            </a:r>
            <a:r>
              <a:rPr lang="it-IT" sz="900" dirty="0" err="1" smtClean="0">
                <a:latin typeface="+mj-lt"/>
              </a:rPr>
              <a:t>cosìdetta</a:t>
            </a:r>
            <a:r>
              <a:rPr lang="it-IT" sz="900" dirty="0" smtClean="0">
                <a:latin typeface="+mj-lt"/>
              </a:rPr>
              <a:t> </a:t>
            </a:r>
            <a:r>
              <a:rPr lang="it-IT" sz="900" b="1" dirty="0" smtClean="0">
                <a:latin typeface="+mj-lt"/>
              </a:rPr>
              <a:t>cultura </a:t>
            </a:r>
            <a:r>
              <a:rPr lang="it-IT" sz="900" b="1" dirty="0">
                <a:latin typeface="+mj-lt"/>
              </a:rPr>
              <a:t>di Ozieri</a:t>
            </a:r>
            <a:r>
              <a:rPr lang="it-IT" sz="900" dirty="0">
                <a:latin typeface="+mj-lt"/>
              </a:rPr>
              <a:t> (o di </a:t>
            </a:r>
            <a:r>
              <a:rPr lang="it-IT" sz="900" i="1" dirty="0">
                <a:latin typeface="+mj-lt"/>
              </a:rPr>
              <a:t>San </a:t>
            </a:r>
            <a:r>
              <a:rPr lang="it-IT" sz="900" i="1" dirty="0" smtClean="0">
                <a:latin typeface="+mj-lt"/>
              </a:rPr>
              <a:t>Michele</a:t>
            </a:r>
            <a:r>
              <a:rPr lang="it-IT" sz="900" dirty="0" smtClean="0">
                <a:latin typeface="+mj-lt"/>
              </a:rPr>
              <a:t>) è </a:t>
            </a:r>
            <a:r>
              <a:rPr lang="it-IT" sz="900" dirty="0">
                <a:latin typeface="+mj-lt"/>
              </a:rPr>
              <a:t>un </a:t>
            </a:r>
            <a:r>
              <a:rPr lang="it-IT" sz="900" dirty="0" smtClean="0">
                <a:latin typeface="+mj-lt"/>
              </a:rPr>
              <a:t>luogo simbolo </a:t>
            </a:r>
            <a:r>
              <a:rPr lang="it-IT" sz="900" dirty="0">
                <a:latin typeface="+mj-lt"/>
              </a:rPr>
              <a:t>dell’archeologia sarda per il ritrovamento</a:t>
            </a:r>
            <a:r>
              <a:rPr lang="it-IT" sz="900" dirty="0" smtClean="0">
                <a:latin typeface="+mj-lt"/>
              </a:rPr>
              <a:t>,  al </a:t>
            </a:r>
            <a:r>
              <a:rPr lang="it-IT" sz="900" dirty="0">
                <a:latin typeface="+mj-lt"/>
              </a:rPr>
              <a:t>suo interno, di reperti </a:t>
            </a:r>
            <a:r>
              <a:rPr lang="it-IT" sz="900" dirty="0" smtClean="0">
                <a:latin typeface="+mj-lt"/>
              </a:rPr>
              <a:t>appartenenti al </a:t>
            </a:r>
            <a:r>
              <a:rPr lang="it-IT" sz="900" dirty="0">
                <a:latin typeface="+mj-lt"/>
              </a:rPr>
              <a:t>Neolitico Recente, </a:t>
            </a:r>
            <a:r>
              <a:rPr lang="it-IT" sz="900" dirty="0" smtClean="0">
                <a:latin typeface="+mj-lt"/>
              </a:rPr>
              <a:t> molto importanti  che testimoniano il progresso sociale  e culturale delle popolazioni  preistoriche sarde. </a:t>
            </a:r>
          </a:p>
          <a:p>
            <a:pPr algn="just" eaLnBrk="1" hangingPunct="1">
              <a:spcBef>
                <a:spcPct val="0"/>
              </a:spcBef>
              <a:buNone/>
              <a:defRPr/>
            </a:pPr>
            <a:r>
              <a:rPr lang="it-IT" sz="900" dirty="0" smtClean="0">
                <a:latin typeface="+mj-lt"/>
              </a:rPr>
              <a:t>Nel territorio circostante la città  troviamo altre testimonianze  </a:t>
            </a:r>
            <a:r>
              <a:rPr lang="it-IT" sz="900" dirty="0">
                <a:latin typeface="+mj-lt"/>
              </a:rPr>
              <a:t>dell’età  nuragica , </a:t>
            </a:r>
            <a:r>
              <a:rPr lang="it-IT" sz="900" dirty="0" smtClean="0">
                <a:latin typeface="+mj-lt"/>
              </a:rPr>
              <a:t>complessivamente più di cento, fruibili e non, tra i  quali ricordiamo il </a:t>
            </a:r>
            <a:r>
              <a:rPr lang="it-IT" sz="900" b="1" dirty="0">
                <a:latin typeface="+mj-lt"/>
              </a:rPr>
              <a:t>nuraghe </a:t>
            </a:r>
            <a:r>
              <a:rPr lang="it-IT" sz="900" b="1" dirty="0" err="1">
                <a:latin typeface="+mj-lt"/>
              </a:rPr>
              <a:t>Burghidu</a:t>
            </a:r>
            <a:r>
              <a:rPr lang="it-IT" sz="900" dirty="0">
                <a:latin typeface="+mj-lt"/>
              </a:rPr>
              <a:t>,  il </a:t>
            </a:r>
            <a:r>
              <a:rPr lang="it-IT" sz="900" b="1" dirty="0">
                <a:latin typeface="+mj-lt"/>
              </a:rPr>
              <a:t>nuraghe Sa Mandra e Sa </a:t>
            </a:r>
            <a:r>
              <a:rPr lang="it-IT" sz="900" b="1" dirty="0" err="1">
                <a:latin typeface="+mj-lt"/>
              </a:rPr>
              <a:t>Jua</a:t>
            </a:r>
            <a:r>
              <a:rPr lang="it-IT" sz="900" dirty="0">
                <a:latin typeface="+mj-lt"/>
              </a:rPr>
              <a:t>, </a:t>
            </a:r>
            <a:r>
              <a:rPr lang="it-IT" sz="900" dirty="0" smtClean="0">
                <a:latin typeface="+mj-lt"/>
              </a:rPr>
              <a:t> le </a:t>
            </a:r>
            <a:r>
              <a:rPr lang="it-IT" sz="900" b="1" dirty="0">
                <a:latin typeface="+mj-lt"/>
              </a:rPr>
              <a:t>Domus de </a:t>
            </a:r>
            <a:r>
              <a:rPr lang="it-IT" sz="900" b="1" dirty="0" err="1">
                <a:latin typeface="+mj-lt"/>
              </a:rPr>
              <a:t>Janas</a:t>
            </a:r>
            <a:r>
              <a:rPr lang="it-IT" sz="900" b="1" dirty="0">
                <a:latin typeface="+mj-lt"/>
              </a:rPr>
              <a:t> </a:t>
            </a:r>
            <a:r>
              <a:rPr lang="it-IT" sz="900" dirty="0" smtClean="0">
                <a:latin typeface="+mj-lt"/>
              </a:rPr>
              <a:t>,  i </a:t>
            </a:r>
            <a:r>
              <a:rPr lang="it-IT" sz="900" b="1" dirty="0" smtClean="0">
                <a:latin typeface="+mj-lt"/>
              </a:rPr>
              <a:t>pozzi sacri </a:t>
            </a:r>
            <a:r>
              <a:rPr lang="it-IT" sz="900" dirty="0" smtClean="0">
                <a:latin typeface="+mj-lt"/>
              </a:rPr>
              <a:t>e le  </a:t>
            </a:r>
            <a:r>
              <a:rPr lang="it-IT" sz="900" b="1" dirty="0" smtClean="0">
                <a:latin typeface="+mj-lt"/>
              </a:rPr>
              <a:t>tombe dei giganti </a:t>
            </a:r>
            <a:r>
              <a:rPr lang="it-IT" sz="900" dirty="0" smtClean="0">
                <a:latin typeface="+mj-lt"/>
              </a:rPr>
              <a:t>.</a:t>
            </a:r>
            <a:endParaRPr lang="it-IT" sz="900" dirty="0">
              <a:latin typeface="+mj-lt"/>
            </a:endParaRPr>
          </a:p>
          <a:p>
            <a:pPr algn="just">
              <a:buNone/>
            </a:pPr>
            <a:r>
              <a:rPr lang="it-IT" sz="900" dirty="0" smtClean="0">
                <a:latin typeface="+mj-lt"/>
              </a:rPr>
              <a:t>Nell’immediata periferia, è ubicato il </a:t>
            </a:r>
            <a:r>
              <a:rPr lang="it-IT" sz="900" b="1" dirty="0">
                <a:latin typeface="+mj-lt"/>
              </a:rPr>
              <a:t>Cimitero </a:t>
            </a:r>
            <a:r>
              <a:rPr lang="it-IT" sz="900" b="1" dirty="0" smtClean="0">
                <a:latin typeface="+mj-lt"/>
              </a:rPr>
              <a:t>Monumentale</a:t>
            </a:r>
            <a:r>
              <a:rPr lang="it-IT" sz="900" dirty="0" smtClean="0">
                <a:latin typeface="+mj-lt"/>
              </a:rPr>
              <a:t>, </a:t>
            </a:r>
            <a:r>
              <a:rPr lang="it-IT" sz="900" dirty="0">
                <a:latin typeface="+mj-lt"/>
              </a:rPr>
              <a:t>un piccolo ma </a:t>
            </a:r>
            <a:r>
              <a:rPr lang="it-IT" sz="900" dirty="0" smtClean="0">
                <a:latin typeface="+mj-lt"/>
              </a:rPr>
              <a:t>gremito museo </a:t>
            </a:r>
            <a:r>
              <a:rPr lang="it-IT" sz="900" dirty="0">
                <a:latin typeface="+mj-lt"/>
              </a:rPr>
              <a:t>all’ aperto della scultura sarda della </a:t>
            </a:r>
            <a:r>
              <a:rPr lang="it-IT" sz="900" dirty="0" smtClean="0">
                <a:latin typeface="+mj-lt"/>
              </a:rPr>
              <a:t>fine dell’800 e inizi del ‘900 ricco di sculture, bassorilievi, cappelle realizzati da personaggi </a:t>
            </a:r>
            <a:r>
              <a:rPr lang="it-IT" sz="900" dirty="0">
                <a:latin typeface="+mj-lt"/>
              </a:rPr>
              <a:t>rappresentativi e di spicco </a:t>
            </a:r>
            <a:r>
              <a:rPr lang="it-IT" sz="900" dirty="0" smtClean="0">
                <a:latin typeface="+mj-lt"/>
              </a:rPr>
              <a:t>nell’ambito dell’arte </a:t>
            </a:r>
            <a:r>
              <a:rPr lang="it-IT" sz="900" dirty="0">
                <a:latin typeface="+mj-lt"/>
              </a:rPr>
              <a:t>italiana ed </a:t>
            </a:r>
            <a:r>
              <a:rPr lang="it-IT" sz="900" dirty="0" smtClean="0">
                <a:latin typeface="+mj-lt"/>
              </a:rPr>
              <a:t>isolana, quali Giuseppe </a:t>
            </a:r>
            <a:r>
              <a:rPr lang="it-IT" sz="900" dirty="0">
                <a:latin typeface="+mj-lt"/>
              </a:rPr>
              <a:t>Sartorio, </a:t>
            </a:r>
            <a:r>
              <a:rPr lang="it-IT" sz="900" dirty="0" smtClean="0">
                <a:latin typeface="+mj-lt"/>
              </a:rPr>
              <a:t>Andrea Usai, </a:t>
            </a:r>
            <a:r>
              <a:rPr lang="it-IT" sz="900" dirty="0">
                <a:latin typeface="+mj-lt"/>
              </a:rPr>
              <a:t>e degli ozieresi Francesco </a:t>
            </a:r>
            <a:r>
              <a:rPr lang="it-IT" sz="900" dirty="0" err="1">
                <a:latin typeface="+mj-lt"/>
              </a:rPr>
              <a:t>Ciusa</a:t>
            </a:r>
            <a:r>
              <a:rPr lang="it-IT" sz="900" dirty="0">
                <a:latin typeface="+mj-lt"/>
              </a:rPr>
              <a:t>, </a:t>
            </a:r>
            <a:r>
              <a:rPr lang="it-IT" sz="900" dirty="0" smtClean="0">
                <a:latin typeface="+mj-lt"/>
              </a:rPr>
              <a:t>Pinuccio Sciola</a:t>
            </a:r>
            <a:r>
              <a:rPr lang="it-IT" sz="900" dirty="0">
                <a:latin typeface="+mj-lt"/>
              </a:rPr>
              <a:t>, Gavino </a:t>
            </a:r>
            <a:r>
              <a:rPr lang="it-IT" sz="900" dirty="0" err="1">
                <a:latin typeface="+mj-lt"/>
              </a:rPr>
              <a:t>Tilocca</a:t>
            </a:r>
            <a:r>
              <a:rPr lang="it-IT" sz="900" dirty="0">
                <a:latin typeface="+mj-lt"/>
              </a:rPr>
              <a:t> ed Efisio </a:t>
            </a:r>
            <a:r>
              <a:rPr lang="it-IT" sz="900" dirty="0" smtClean="0">
                <a:latin typeface="+mj-lt"/>
              </a:rPr>
              <a:t>Pisano. </a:t>
            </a:r>
          </a:p>
          <a:p>
            <a:pPr algn="just">
              <a:buNone/>
            </a:pPr>
            <a:r>
              <a:rPr lang="it-IT" sz="900" dirty="0" smtClean="0">
                <a:latin typeface="+mj-lt"/>
              </a:rPr>
              <a:t>Altro simbolo di Ozieri è la </a:t>
            </a:r>
            <a:r>
              <a:rPr lang="it-IT" sz="900" b="1" dirty="0">
                <a:latin typeface="+mj-lt"/>
              </a:rPr>
              <a:t>B</a:t>
            </a:r>
            <a:r>
              <a:rPr lang="it-IT" sz="900" b="1" dirty="0" smtClean="0">
                <a:latin typeface="+mj-lt"/>
              </a:rPr>
              <a:t>asilica </a:t>
            </a:r>
            <a:r>
              <a:rPr lang="it-IT" sz="900" b="1" dirty="0">
                <a:latin typeface="+mj-lt"/>
              </a:rPr>
              <a:t>di Sant’Antioco di </a:t>
            </a:r>
            <a:r>
              <a:rPr lang="it-IT" sz="900" b="1" dirty="0" err="1">
                <a:latin typeface="+mj-lt"/>
              </a:rPr>
              <a:t>Bisarcio</a:t>
            </a:r>
            <a:r>
              <a:rPr lang="it-IT" sz="900" dirty="0">
                <a:latin typeface="+mj-lt"/>
              </a:rPr>
              <a:t>, </a:t>
            </a:r>
            <a:r>
              <a:rPr lang="it-IT" sz="900" dirty="0" smtClean="0">
                <a:latin typeface="+mj-lt"/>
              </a:rPr>
              <a:t> posta  in prossimità della SS 597, uno dei migliori esempi dell’architettura romanico pisana in Sardegna.</a:t>
            </a:r>
            <a:r>
              <a:rPr lang="it-IT" sz="900" dirty="0">
                <a:latin typeface="+mj-lt"/>
              </a:rPr>
              <a:t> L’antica fascinosa cattedrale si </a:t>
            </a:r>
            <a:r>
              <a:rPr lang="it-IT" sz="900" dirty="0" smtClean="0">
                <a:latin typeface="+mj-lt"/>
              </a:rPr>
              <a:t>pone all’attenzione </a:t>
            </a:r>
            <a:r>
              <a:rPr lang="it-IT" sz="900" dirty="0">
                <a:latin typeface="+mj-lt"/>
              </a:rPr>
              <a:t>del visitatore per la </a:t>
            </a:r>
            <a:r>
              <a:rPr lang="it-IT" sz="900" dirty="0" smtClean="0">
                <a:latin typeface="+mj-lt"/>
              </a:rPr>
              <a:t>singolarità delle </a:t>
            </a:r>
            <a:r>
              <a:rPr lang="it-IT" sz="900" dirty="0">
                <a:latin typeface="+mj-lt"/>
              </a:rPr>
              <a:t>architetture e la ricca decorazione a </a:t>
            </a:r>
            <a:r>
              <a:rPr lang="it-IT" sz="900" dirty="0" smtClean="0">
                <a:latin typeface="+mj-lt"/>
              </a:rPr>
              <a:t>rilievo del </a:t>
            </a:r>
            <a:r>
              <a:rPr lang="it-IT" sz="900" dirty="0">
                <a:latin typeface="+mj-lt"/>
              </a:rPr>
              <a:t>XII secolo</a:t>
            </a:r>
            <a:r>
              <a:rPr lang="it-IT" sz="900" dirty="0" smtClean="0">
                <a:latin typeface="+mj-lt"/>
              </a:rPr>
              <a:t>. </a:t>
            </a:r>
            <a:r>
              <a:rPr lang="it-IT" sz="900" dirty="0">
                <a:latin typeface="+mj-lt"/>
              </a:rPr>
              <a:t>Nell’area </a:t>
            </a:r>
            <a:r>
              <a:rPr lang="it-IT" sz="900" dirty="0" smtClean="0">
                <a:latin typeface="+mj-lt"/>
              </a:rPr>
              <a:t>circostante la cattedrale , oggetto di costanti attività di scavo da parte del </a:t>
            </a:r>
            <a:r>
              <a:rPr lang="it-IT" sz="900" dirty="0" err="1" smtClean="0">
                <a:latin typeface="+mj-lt"/>
              </a:rPr>
              <a:t>MiBACT</a:t>
            </a:r>
            <a:r>
              <a:rPr lang="it-IT" sz="900" dirty="0" smtClean="0">
                <a:latin typeface="+mj-lt"/>
              </a:rPr>
              <a:t> , si </a:t>
            </a:r>
            <a:r>
              <a:rPr lang="it-IT" sz="900" dirty="0">
                <a:latin typeface="+mj-lt"/>
              </a:rPr>
              <a:t>conservano </a:t>
            </a:r>
            <a:r>
              <a:rPr lang="it-IT" sz="900" dirty="0" smtClean="0">
                <a:latin typeface="+mj-lt"/>
              </a:rPr>
              <a:t>consistenti ruderi </a:t>
            </a:r>
            <a:r>
              <a:rPr lang="it-IT" sz="900" dirty="0">
                <a:latin typeface="+mj-lt"/>
              </a:rPr>
              <a:t>della canonica, dell’episcopio e </a:t>
            </a:r>
            <a:r>
              <a:rPr lang="it-IT" sz="900" dirty="0" smtClean="0">
                <a:latin typeface="+mj-lt"/>
              </a:rPr>
              <a:t>del villaggio </a:t>
            </a:r>
            <a:r>
              <a:rPr lang="it-IT" sz="900" dirty="0">
                <a:latin typeface="+mj-lt"/>
              </a:rPr>
              <a:t>medievale di </a:t>
            </a:r>
            <a:r>
              <a:rPr lang="it-IT" sz="900" i="1" dirty="0" err="1">
                <a:latin typeface="+mj-lt"/>
              </a:rPr>
              <a:t>Guisarchum</a:t>
            </a:r>
            <a:r>
              <a:rPr lang="it-IT" sz="900" dirty="0">
                <a:latin typeface="+mj-lt"/>
              </a:rPr>
              <a:t>.</a:t>
            </a:r>
            <a:endParaRPr lang="it-IT" sz="900" dirty="0" smtClean="0">
              <a:latin typeface="+mj-lt"/>
            </a:endParaRPr>
          </a:p>
          <a:p>
            <a:pPr algn="just">
              <a:buNone/>
            </a:pPr>
            <a:r>
              <a:rPr lang="it-IT" sz="900" dirty="0" smtClean="0">
                <a:latin typeface="+mj-lt"/>
              </a:rPr>
              <a:t>Sempre nell’agro di Ozieri troviamo «</a:t>
            </a:r>
            <a:r>
              <a:rPr lang="it-IT" sz="900" b="1" dirty="0" err="1" smtClean="0">
                <a:latin typeface="+mj-lt"/>
              </a:rPr>
              <a:t>Pont’Ezzu</a:t>
            </a:r>
            <a:r>
              <a:rPr lang="it-IT" sz="900" dirty="0" smtClean="0">
                <a:latin typeface="+mj-lt"/>
              </a:rPr>
              <a:t>» , costruito </a:t>
            </a:r>
            <a:r>
              <a:rPr lang="it-IT" sz="900" dirty="0">
                <a:latin typeface="+mj-lt"/>
              </a:rPr>
              <a:t>dai romani in età imperiale, presumibilmente </a:t>
            </a:r>
            <a:r>
              <a:rPr lang="it-IT" sz="900" dirty="0" smtClean="0">
                <a:latin typeface="+mj-lt"/>
              </a:rPr>
              <a:t>intorno al </a:t>
            </a:r>
            <a:r>
              <a:rPr lang="it-IT" sz="900" dirty="0">
                <a:latin typeface="+mj-lt"/>
              </a:rPr>
              <a:t> </a:t>
            </a:r>
            <a:r>
              <a:rPr lang="it-IT" sz="900" dirty="0" smtClean="0">
                <a:latin typeface="+mj-lt"/>
              </a:rPr>
              <a:t>I secolo d.C. , lungo </a:t>
            </a:r>
            <a:r>
              <a:rPr lang="it-IT" sz="900" dirty="0">
                <a:latin typeface="+mj-lt"/>
              </a:rPr>
              <a:t>il percorso che collegava Olbia a </a:t>
            </a:r>
            <a:r>
              <a:rPr lang="it-IT" sz="900" dirty="0" smtClean="0">
                <a:latin typeface="+mj-lt"/>
              </a:rPr>
              <a:t>Cagliari, per </a:t>
            </a:r>
            <a:r>
              <a:rPr lang="it-IT" sz="900" dirty="0">
                <a:latin typeface="+mj-lt"/>
              </a:rPr>
              <a:t>il </a:t>
            </a:r>
            <a:r>
              <a:rPr lang="it-IT" sz="900" dirty="0" smtClean="0">
                <a:latin typeface="+mj-lt"/>
              </a:rPr>
              <a:t>superamento del </a:t>
            </a:r>
            <a:r>
              <a:rPr lang="it-IT" sz="900" dirty="0">
                <a:latin typeface="+mj-lt"/>
              </a:rPr>
              <a:t>fiume Rio </a:t>
            </a:r>
            <a:r>
              <a:rPr lang="it-IT" sz="900" dirty="0" err="1" smtClean="0">
                <a:latin typeface="+mj-lt"/>
              </a:rPr>
              <a:t>Mannu</a:t>
            </a:r>
            <a:r>
              <a:rPr lang="it-IT" sz="900" dirty="0" smtClean="0">
                <a:latin typeface="+mj-lt"/>
              </a:rPr>
              <a:t>, è </a:t>
            </a:r>
            <a:r>
              <a:rPr lang="it-IT" sz="900" dirty="0">
                <a:latin typeface="+mj-lt"/>
              </a:rPr>
              <a:t>un notevole esempio di architettura </a:t>
            </a:r>
            <a:r>
              <a:rPr lang="it-IT" sz="900" dirty="0" smtClean="0">
                <a:latin typeface="+mj-lt"/>
              </a:rPr>
              <a:t>monumentale, lungo </a:t>
            </a:r>
            <a:r>
              <a:rPr lang="it-IT" sz="900" dirty="0">
                <a:latin typeface="+mj-lt"/>
              </a:rPr>
              <a:t>89 metri, largo 4,30, </a:t>
            </a:r>
            <a:r>
              <a:rPr lang="it-IT" sz="900" dirty="0" smtClean="0">
                <a:latin typeface="+mj-lt"/>
              </a:rPr>
              <a:t>su </a:t>
            </a:r>
            <a:r>
              <a:rPr lang="it-IT" sz="900" dirty="0">
                <a:latin typeface="+mj-lt"/>
              </a:rPr>
              <a:t>sei </a:t>
            </a:r>
            <a:r>
              <a:rPr lang="it-IT" sz="900" dirty="0" smtClean="0">
                <a:latin typeface="+mj-lt"/>
              </a:rPr>
              <a:t>arcate.</a:t>
            </a:r>
            <a:endParaRPr lang="it-IT" altLang="it-IT" sz="900" dirty="0">
              <a:solidFill>
                <a:srgbClr val="FF0000"/>
              </a:solidFill>
              <a:latin typeface="+mj-lt"/>
              <a:cs typeface="Arial" charset="0"/>
            </a:endParaRPr>
          </a:p>
          <a:p>
            <a:pPr marL="171450" indent="-171450" algn="just" eaLnBrk="1" hangingPunct="1">
              <a:spcBef>
                <a:spcPct val="0"/>
              </a:spcBef>
              <a:defRPr/>
            </a:pPr>
            <a:endParaRPr lang="it-IT" altLang="it-IT" sz="800" dirty="0" smtClean="0">
              <a:solidFill>
                <a:srgbClr val="FF0000"/>
              </a:solidFill>
              <a:latin typeface="Arial" charset="0"/>
              <a:cs typeface="Arial" charset="0"/>
            </a:endParaRPr>
          </a:p>
          <a:p>
            <a:pPr marL="171450" indent="-171450" algn="just" eaLnBrk="1" hangingPunct="1">
              <a:spcBef>
                <a:spcPct val="0"/>
              </a:spcBef>
              <a:defRPr/>
            </a:pPr>
            <a:endParaRPr lang="it-IT" altLang="it-IT" sz="800" dirty="0">
              <a:solidFill>
                <a:srgbClr val="FF0000"/>
              </a:solidFill>
              <a:latin typeface="Arial" charset="0"/>
              <a:cs typeface="Arial" charset="0"/>
            </a:endParaRPr>
          </a:p>
          <a:p>
            <a:pPr marL="171450" indent="-171450" algn="just" eaLnBrk="1" hangingPunct="1">
              <a:spcBef>
                <a:spcPct val="0"/>
              </a:spcBef>
              <a:defRPr/>
            </a:pPr>
            <a:endParaRPr lang="it-IT" altLang="it-IT" sz="800" dirty="0" smtClean="0">
              <a:solidFill>
                <a:srgbClr val="FF0000"/>
              </a:solidFill>
              <a:latin typeface="Arial" charset="0"/>
              <a:cs typeface="Arial" charset="0"/>
            </a:endParaRPr>
          </a:p>
          <a:p>
            <a:pPr marL="171450" indent="-171450" algn="just" eaLnBrk="1" hangingPunct="1">
              <a:spcBef>
                <a:spcPct val="0"/>
              </a:spcBef>
              <a:defRPr/>
            </a:pPr>
            <a:endParaRPr lang="it-IT" altLang="it-IT" sz="500" dirty="0" smtClean="0">
              <a:solidFill>
                <a:srgbClr val="FF0000"/>
              </a:solidFill>
              <a:latin typeface="Arial" charset="0"/>
              <a:cs typeface="Arial" charset="0"/>
            </a:endParaRPr>
          </a:p>
        </p:txBody>
      </p:sp>
      <p:sp>
        <p:nvSpPr>
          <p:cNvPr id="32772" name="AutoShape 7" descr="data:image/jpeg;base64,/9j/4AAQSkZJRgABAQAAAQABAAD/2wCEAAkGBhQSERUUExQVFRQWGBYaGBcYFxwcHBgfFxgYGRgfGhgcHCYeHB8kHBUaHy8gJCcpLCwsFyAxNTAqNSYrLCkBCQoKDgwOGg8PGiwfHBwtKSksLCkpKSkpLCkpKSksKSkpKSwsLywpKSksKSkpKSkpKSkpKSkpLCwpKSksKSkpLP/AABEIAH4AyAMBIgACEQEDEQH/xAAbAAABBQEBAAAAAAAAAAAAAAADAQIEBQYAB//EAD8QAAIBAwIDBQQJAgUDBQAAAAECEQADIQQSMUFRBQYTImEycYGRBxQjQlKhscHwM9EVJILh8RZDcxdjcrPC/8QAGgEAAwEBAQEAAAAAAAAAAAAAAAEDAgQFBv/EACcRAAICAgICAQQCAwAAAAAAAAABAhEDIRIxE0FRBCIyoRRhUoGR/9oADAMBAAIRAxEAPwDSbqcDQgadNetRwBlNOmhBqUGih2GBrg1B3Uoaih2G3Vwag7qXdSoLDeJXeL60Ga6aKAOLvr+tKbvqaBupCaKCyRv9aTxBQJriaKCw5cUniUEGmk0UFh/FFcboqPXA06CwvjUnjUNvdSUUhWwvj+lMN002up0gsRmPWmE09qQimIbNdS11AAhcPSlF2oq3/WnG/ToVkpbpPKnbzUQX/Wua/RQ7JZY/8Uni1F8f30+w25lX8RA+JMUqpWw7JIf0Pypd/oflQLdq75fsrg3eH/p37yd3Tbs83TcvXHILhZR4dwbivEEQHRnBI9CpUjkSOtc/8jF/kVWKfwG8X0Nd43pUZbtzH2b5VSPKcFlLgHHlgDaSeDGDxBo9q8ZTyuVZkmUYQGXfkcQdoI9GgHjR/IxfI/DP4HeL6VxvCrH69o5HkvjcFibRzvUus4kGFI5QTBzVBf1zNqB4Kg6dvC2qy7Hm6pIJJXqpxIg4MVKP1eNs0/p5InC6K7xRUC/2vp7ZUPd2FkFwAo2VM4GPawcYoadv6UxF8GUZh9m33eKmR7WD/erefGT8Uy1tuJHvFMbUaVpT6wV8rJO1wRuaSfZiRwB6VXabtvT3WCpeQbkLAtKAEGNpZoG7PD041pdLqLpvqs/Yi1aIIggud4YbwfNgDFcn1OSLpxZ0YYtWmiA93SbnnVhd3igAyNviEMIlcbIwTyNU3e7t5dOA+l1Ic3HcHa39MNbKrtgYgqSOOa3DXp5znn6Vi/pOb7CzJ/7zf/Wf+K58cnKSTLSVK0Yj/qm4CdrBdzEwGbmsc+hG73k1pe6/bdzUPdZ/ZAaInbL3N0ZxgYA5CsWzfLFbTua3+XPTxW93Ba9LHBJ6OTI9GiD+oriw60KfT9q6PhXQc4UNSM5PShR6iuA/5mgY+aSmAfGupgQg4/nOlEUHeaUGtGQ20cjXYnBxQzFdQAZbZ9PmKUErDAiRkQeBFBgjlH5VzcDSY0a7Xdk3RJtXb58jkbr0eaV2L7HskFs8RA607Vdk3Qp8PU3y0qYZ1AiQDnYeABPrAHOpnaevKad3twbgTyqQTJgQCOdRO2O2jb04ZHQ3otCDBMsfN5ZmQCa+cbPXQ212XeIbdqL24M23zWsqD5SfssEjMfCnWOyrrIN+ouox4gC0dvuPhiR8Bxqfd1ICswZZ2k8RxAxgeooHZWvN3T2mfaHYKWExBzI28R8aQyMOytSCB9ZvAbyD/SwsHa8eHnMDZynjihpodTKA6lxuZwx2WTtAna3s5LQMcp9Km9jdpNdF3eQPDutbWIEhYg+vH8qff1xGotWgAQ6OxacjYeEcMzxosVI8v+kHRXBftG45LtZEyqYh3AHkAB6zWUuWiB7U5/Co9+a3X0pn/NWf/B/+2rB/WSbjLOFg++c16WHcEc8+wd+3AyZyeQitZ9FTH644AkeETzxDDlw5mspcAIMlsnkCcAZ9xpm7OC4PUAg8q1OPKLRmLp2e/FeOPf8ADrWL+k+3FiwYj7YwY62zXm4vRMG4J9/6zmnPrm4brsHEEmI5iCf96hDA4yTs28lqhQ1a/unfI05AOPEb9FrKtqTclmJBWPaME8oUfCfhWk7rOPAP/kb9BXoYuzmydGg+st1HyFcNU3UflUcN7/nXbvfXRRzh/rTfiFKdSfxfkKjE+tNjNFICSdUfxfkBS1EAHrXUaC2NTUicniPw849/XFO+sg+nuFOiz+G78x/ak3acfjHvZanyRTiINQPX05Uq6zrXbrGY3+/cB+ZrjesjjvH+taOaFx/sf9Yk8zj+fKutagG6lr7zRGOUgH9fyongqF3Q4GwuTuHshdxOBnyxisz2v2x9W1dm8m0+HsMcRBEsD1O1vh8KhPMq+0pGD9nsWuuP4b+EwFwqQhPAHl1pNdqnVGKKXYbAFnbMmDJ5Yk/Cg3u3dOpUeJ7aqyjaZIdlVOXMuB8+lJb7StXPYuK0otwR+FpCtwEAlWHw4V4TTPT0P1etKxtTxJdVgQIBPmbPIDMc6dqFlCE2K0EKxUHaYME45caFYvK4lciWz1KkqfzBqQMcf5xpWMbo1K7t+1zvaCFAhTG0cMkZk+tNQ7mebSqoaFwPMsAyfjIj0owP8mmoM0WFHmf0oR9cRQIAs28R+JrhmsS13yE+H5uXUQTIjnP5VsvpMuf58xmLNr8wx/esg9eth/BHHP8AJjtMmOnu/nrUoHOTznl+1QrNyN1WPZdsOS7jyLII6tGOHL9xW5SUVbEiFctyQY4Ex6TPzxz9KHeQDPSndpaoC4VCqsdCc8SCATMRUQ3N2InqB8v1ojK1YmS00rsQ2x2TgSqzwPmj1yPmOtX3da+43Lt+zDCJXaSzmB5j6KTtHQ1oPo5CPbuad7YLWzvJJz5wvATMGBnGQKf9IujtppLb2gBN9PMpn2VuEQfSSKkvqGp8TTxpxsEb/HymM5nGOOaQ6k/hPz/2rALrHC7Qx2wyxjg3tAY5/vVnZ70ECGQzy2t+oI/Su6OS/wAjleOujWDWdVPzFKNaOh4Z4fHliqZe0GMCAJIE7p/ap2xuoiqqSZimiWe0M8/fjlS1X2Q7GBbIEgEkqAOHU+tLU3lgvZrhP4JH+HOpO6YknIB/2FGtgkwpWT0AOOvCfjU421gksDwJEEgzPuFE1ujtWLVm9dYpvD7WRTHtYmPQ9a45Z0jpWFkLTsVIMIwWcOpjh0xkcfhQncDgbZI4gqMCAWM+gIJHQzwpuo7a00hbbXbrsdvhpbct7xnMdMcak65tHp1NzUp4blYCBovYIjdbBI+4MtGBxqb+or0bWH+yxvKraK6zNDeFdBAdokIYETxiDBryb6o91EUI24kiAhAz5vZHp+VepL2pZt9n3L+k8AhcqsE7mO0xclixuRMkn7h5VW9v9uX/AKsj7z4plbhW37KMhhkbO0MTt/tXPGTtuijiqNppexxa8O2LrsFW3mRkwMiQYEiQOVeU92+1L1kXntAsGXwzEkjBKbTmIbPrt5TW+7H7zhbdhdQbnj7F3lkgScKD+HgP1qk7jdktZ+sJfNoMxTasq/JoMzHMiOPurKaSkaaeh/YPffwtObd1LnioGCeQwcMRuPGd3Hnn0rfabzBWEjcAR6SAf3iqq3oLFxQQisDEMOEgkmIPUt7poOl7OtHb4YjaV9osDCMxxmeLc8EHPKpSp7SNpNF5dIUAEiRA+fDNKtuskTMoqO6qz22bcOAzzaTxw3pRbGrf/wB2YAxH3OBHmweR61jix2ZTv5pjc7TuoXVPJb8zTAi2DnaCeZ5Vle3LqozwwYtc5SIA3AjIHPpjhXp+qsL4xvMLovNsIYWwwTackAg8RKwREdK857wo41Dh1+822VgkTIJU+8HhXfildL4Oaca2VNl+O2WmBgSJ5f8AFWPZN+7BtlG8JifOVICnG7zcIwOdRzpH2YldpkwYnBMkcz68qi3CzCWLMB1JIH9qu05aZjoBr7bC62SSCIOMjjPyNBS049JqWDXFqaj6FZqfo47baxq0DmVvFbbE5iCdsf6itaz6StMLegs2xELfAkCPu3OXxrAd1dKb2qt21IQkzJHSG/VYrf8A0q6qdJbmP668o+5c/vXNNJZFRVfizy9xQVAknoufnXBzJPX345dcUTT2SyRwk+1EwBIrrboiR7WsdYCsQPvAHEHB/WKsdLrQkwJBx5ieRwceufhUG5xjZtUYGPgZPM0ZcEicSR74NGhmn7B7XtqjLce4CMjaR5hgbVG05EdeFLVTo9I7Hyox9ymkrnmlfZaKddGpu959Na43DdaMAKdhKyI/1HAPQU1PpE0122trV6abdoOVQPAM7SoAxkbSByisGLeCWMYPMc/Q/PrFBtojSSxiRyj1iT7qnxSMOdm87C7csmxqjuu6dC+8G2drkuYt29wEkFQd2cbcc6Xu12UgvWtTbYXVS5MHcu4qmSWMn2pOZx76wi7PNNxlkzAPlB4AxGTx+DGi6Lte5py4tXJkQrFtscOAMiRHHjz9KGn6GpL2erdqWFub7zhgG8zojMVhBAIC7VMgHlPUmqc98tJAG+4VGRFtseonn0NVPc/X6u5Zbc3lX2N6glvKZA3RKwOXWsz2X2kbfAEE9I/nPHwrMMLd8mW81LSNNqu9ouOi3blw2YYlpJD5EQh2tIIiNxBPSrXs6/acxZeVJMBbW1gMkl5J6cZrL94+2E1Fiyqq3i2ydxKKqkHjLKeoHLrWo7M756SzpkQJca4EG7aABujMEnh6+nA03DWkZU9k/TXVQeXUbZkqArksRxkg5JJEn1pz3tRgg2DPJkuKw4jKnPEfGqez3wRjbL23UeZVZjIUzJ2QMmdo5RVh2/2lbfVWfqg+zcAux3Nt3E5ChwRgGR16VN4zXMtNIuoY+c2FBjIDFm2ngCSAMTBzVhsbcDKgDdwaAcc/1rz3UXrpkEWmXxNu0h/MACQTuY7YIzA6Zp9zsa26uxtBCj7TJcoApCsZUiAMmecYpeP3Yc/hGxv9sKNR4O9VfapI3cRE+U8CcxE1i+8GmbUa/wAO0AWuFQPN5fZH3uWBVBr7CLdO1gEPAGR0APDhn14Vfd2u17tm2/h27VwbgRN1VIMcQCN54cYj1q6h41yjsm3y0xdF2DqIjwQwlgWDjlI9mZq37E7nqmlunUogdG3kkG59mFAwFIyGJJwaqf8AGNQdz6fcl03CXCkcCSz5C5kTmuvdt6phdW7cdbZXA3A5+8CYEbhHy9aTWR66NXFE7WWtFsuKv1badpEJdRjtHAkAyd0kGRxiKqLOp0DIQtnUG4ykSg3ATGQrOeFSO7F9GuILgB3EoJA4suDB4wacO9N0RFjSrtAMiz8cEPM/2o4u6W/90Lkqtkb6O7wHaCKDjbd5QcLAmeGJx61ru/3nt6dWXcoa45E8dtvHP14Vgx3qe3rV1PhWWfbtPlIBxBMA4aDE1L7U7yPrbqKWNpFDALiAWBkkjJzAHotOWObkpGeS40V+rEWtgBUsZEZkho8xHQTA5RxodpEDpG5iN21RgkkenMZwattX2bpfqD3Ld1nu2vus8AkuBhfaA80/wiqS5cNu3OwEmd24+aJwIHMk9OFCZOSoho0XC1wNjkzSRHD+1aLuZYOovFVIUslxRM4ubSVJjJAjIrNayEJULbJIB3jcB8AWIn86b2d2tcsXVuWnZGUQCInPH96o3aCLp2eq9u9gNas3bm7yrplEB7n9bcNzjPslcR+VLWE1He7V3F8152DDaZIgicAiMikrMMTS3RuU7M34p69KkZKjzCD06AY6Z/vUcr1pxfPSOU4/OgwHLrA3SxHXhz4fPnTUgqoLKMnG08+p+VDstxA9M/zj/tT3SYknIET86ANP3K1Qi8bxdktAEe0QAW28fujPPrT7/dlrzKbRsoEUB9qlRLMZhQSTC5npWXsP4YO3iRBn4H9RiiaXtE2lYKSu4EGAOB68opbTs1yVVRs9d3MuG2EsQfKpdmZQGIB9iJIDE5B+FSu5vclbrsl3N237VjcoJgAyp3SwjMiBmJpO6fbm9ftGYxiACcx5AkEKFAGRGSPSnantizZ1um1ds3CXIRSSAFhgCZmNhUsGB4cRWOWR/ayn2VaJd7vZot/mVk8MbAluzmFOQznAEz5VxjJbhRLP0gaVB5Vv44HwxjM8S3D0+VYPtRF8dtrTD3TgYyxiDwOP1xT9F2Q73bYRX3M0CVJXJEktEACeNPwRq2/2LySvRrbXe3Qpc3Jp7gdiSDsRSc+bIIpF7zW3YNZNy3bcG063c7yW3DaNzRAUdBiq3Wd2UtyLt4JeV3UQCUEmOWDPvq07L7F0rORcfFtDcCtvUhgVUZA82WOIPA45hcYLextt6IXaGjTeLrONoFq2ARPsqqLMDnEnEZos2jus+DYFzarBkBRgOcMFiTw+NWfa+q7OtodxF4Bh5Ld6WVgTDbdwGD64qu/6h0G8ONLeLERJfMDhnfy6H9qOSkrph17BafW2rVl3aywu24DncpVgOo9pTDcpFH7N70qm+ez7bGQxDMsyRAMFZyFJn0oXaHb+lNnamj3MYDG607h/8UIk4AmqzUd8POfsrCAk+XwgcR+JiTif1pPi/T/6Z8lasvf/AFDtKFjQadeaneBluYhOPGKyOq7aRrrk4HmhPwRhVD8WxPIDhUk97SGLtYsMoiAbQHuxB+dWWl76W4xptOOMzaUk+5uvrwpxlw2l+zLkpdsyXatweL5SdpMhWEEZ5+/jRdX2ZdW4AbdzaVVvKpPtLPGPj1pe1tP4153UBdxJ2Ak7ZyQGPKrnS94LhJF11YLaAWY8rIsJAXiYG3PGuhNy2jOilu6oo3BkwIxnEZIIgzwqXqPECC8Fcq0Au7iGEEwCFgHMwMiKb2ijajzcIJJO0gZ4ge6aPp9S/wBUbTlSyq4vSq+yoQ223emRB99ZlH2gSRT3L3l3CyWtzB3sWUnBxERzz0qCWEkxAk+UchPD5Yq103Z/jXLdpWjxGW2DxA3GBIB5T+dBbspgSsjcG2mOMg7Y+dHHYA0g4lhA4ATGeMzXU46TaWlpZRkR+GuqqFREJjpSEmOQ+NCNOjJ9JqBqhAM4OfTn6+vuqbdaD1kATH6UwLC9T+nSKE7mPdTF2wTOZmnKZPw/TrSWedd4nPHSkMn6PXshEGAAFA5dZxzxxqd2lqfE09u5MENlIAAMxiMxnpxNU9lCQxEYiZ9avOx+y9O6A33vBtwjw0QgjAg7mEZ50+ddhxY+xbIXcIEEDgeY/nyq97A7x6q3bYoquqQYIcgdQAOMgiV4EVY9s9y7GjZTee7cUuFCqVglmAhsAxHQzWwXw9NpbVy3ZRFuPaWFMGLhgEkjPtAkVPJmi1SVlYQd9nnWqFy6puPptgdmICyBIYHAaWAMk/Amj3O71y7bbwyqEwIIO7ytJMgEHBHP4Vsu9ai0LVtV3LqTcG3cVCsgNwsCASOHAY91Z633p3WifCTem2SQYLEqrMIONw2z7vdGVOTjoHFJ7KbXdx72x2thXCwWAPmx0WOQk1Q27hCnaM7TFabvD3tuXrX9NbeZV0uXAwIMZzBGeBn4VQaLSTBwRHM/Plx9a6I83F8ycuN6KdtexYdSRJ54PH309Low2CQfLu5Hj7sDnVz/AICXV920NAKkcyDzxjHMVn3WJ95/LnU6MUcmoJMHbzmRiP3g5ph1IkxMER6/yaEUzjE/2zTAOtBrih+6DPHIwcgx16+6rK3rBccwm0E4VcwMTxP5VXXVzxp+jjcu6Ynken7VqLroPRve7XZNm/d8E3HRGTczEMA7EsAvIDEZzM1Z6HX6awGWwr27jA7rgtK5IU8CzvETyI+FUY1Vv7F7inYcbElQpEEkSx5N+VaTsrs+/cS94dwW1XeG6tjjO3oekzz6wlt7Kx10ROx9Hp9Rd3ISzj/u6lgiAo3Pw3B3TgQIxWju6BdLZa+LPZ73UO7xFbJJbjuywYz7XKaZ9GPZE3jcdgSEZdsCIO3aeHHGaue9fZNoaJ38NA0jIRZ9vqAD+dDi77C1R573h72HVWXtXtLp7WyCrIZaZ4bgJ28zmuqiCA2ixdyfszJH4rbTzrq6opJUSs//2Q=="/>
          <p:cNvSpPr>
            <a:spLocks noChangeAspect="1" noChangeArrowheads="1"/>
          </p:cNvSpPr>
          <p:nvPr/>
        </p:nvSpPr>
        <p:spPr bwMode="auto">
          <a:xfrm>
            <a:off x="63500" y="-581025"/>
            <a:ext cx="1905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32773" name="Segnaposto numero diapositiva 25"/>
          <p:cNvSpPr txBox="1">
            <a:spLocks/>
          </p:cNvSpPr>
          <p:nvPr/>
        </p:nvSpPr>
        <p:spPr bwMode="auto">
          <a:xfrm>
            <a:off x="7594600" y="6222873"/>
            <a:ext cx="2311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r" eaLnBrk="1" hangingPunct="1">
              <a:spcBef>
                <a:spcPct val="0"/>
              </a:spcBef>
              <a:buFontTx/>
              <a:buNone/>
            </a:pPr>
            <a:fld id="{F37040DA-8740-4774-BD40-D33098397FF7}" type="slidenum">
              <a:rPr lang="it-IT" altLang="it-IT" sz="1000">
                <a:solidFill>
                  <a:srgbClr val="898989"/>
                </a:solidFill>
                <a:latin typeface="Arial" charset="0"/>
                <a:cs typeface="Arial" charset="0"/>
              </a:rPr>
              <a:pPr algn="r" eaLnBrk="1" hangingPunct="1">
                <a:spcBef>
                  <a:spcPct val="0"/>
                </a:spcBef>
                <a:buFontTx/>
                <a:buNone/>
              </a:pPr>
              <a:t>7</a:t>
            </a:fld>
            <a:endParaRPr lang="it-IT" altLang="it-IT" sz="1000">
              <a:solidFill>
                <a:srgbClr val="898989"/>
              </a:solidFill>
              <a:latin typeface="Arial" charset="0"/>
              <a:cs typeface="Arial" charset="0"/>
            </a:endParaRPr>
          </a:p>
        </p:txBody>
      </p:sp>
      <p:sp>
        <p:nvSpPr>
          <p:cNvPr id="32774" name="Text Box 4"/>
          <p:cNvSpPr txBox="1">
            <a:spLocks noChangeArrowheads="1"/>
          </p:cNvSpPr>
          <p:nvPr/>
        </p:nvSpPr>
        <p:spPr bwMode="auto">
          <a:xfrm>
            <a:off x="50800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Tx/>
              <a:buNone/>
            </a:pPr>
            <a:r>
              <a:rPr lang="it-IT" altLang="it-IT" sz="2200" b="1" dirty="0" smtClean="0">
                <a:solidFill>
                  <a:srgbClr val="669900"/>
                </a:solidFill>
                <a:latin typeface="Swis721 Lt BT" pitchFamily="34" charset="0"/>
              </a:rPr>
              <a:t>1. </a:t>
            </a:r>
            <a:r>
              <a:rPr lang="it-IT" altLang="it-IT" sz="2200" b="1" dirty="0">
                <a:solidFill>
                  <a:srgbClr val="669900"/>
                </a:solidFill>
                <a:latin typeface="Swis721 Lt BT" pitchFamily="34" charset="0"/>
              </a:rPr>
              <a:t>Inquadramento territoriale</a:t>
            </a:r>
          </a:p>
        </p:txBody>
      </p:sp>
      <p:sp>
        <p:nvSpPr>
          <p:cNvPr id="32776" name="Rettangolo 5"/>
          <p:cNvSpPr>
            <a:spLocks noChangeArrowheads="1"/>
          </p:cNvSpPr>
          <p:nvPr/>
        </p:nvSpPr>
        <p:spPr bwMode="auto">
          <a:xfrm>
            <a:off x="503238" y="1044575"/>
            <a:ext cx="74020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1.3 </a:t>
            </a:r>
            <a:r>
              <a:rPr lang="it-IT" altLang="it-IT" sz="1400" dirty="0">
                <a:latin typeface="Arial" charset="0"/>
                <a:cs typeface="Arial" charset="0"/>
              </a:rPr>
              <a:t>Attrattività </a:t>
            </a:r>
            <a:r>
              <a:rPr lang="it-IT" altLang="it-IT" sz="1400" dirty="0" smtClean="0">
                <a:latin typeface="Arial" charset="0"/>
                <a:cs typeface="Arial" charset="0"/>
              </a:rPr>
              <a:t>turistico - culturali</a:t>
            </a:r>
            <a:endParaRPr lang="it-IT" altLang="it-IT" sz="1400" dirty="0">
              <a:latin typeface="Arial" charset="0"/>
              <a:cs typeface="Arial" charset="0"/>
            </a:endParaRPr>
          </a:p>
        </p:txBody>
      </p:sp>
      <p:sp>
        <p:nvSpPr>
          <p:cNvPr id="32777" name="Rettangolo 5"/>
          <p:cNvSpPr>
            <a:spLocks noChangeArrowheads="1"/>
          </p:cNvSpPr>
          <p:nvPr/>
        </p:nvSpPr>
        <p:spPr bwMode="auto">
          <a:xfrm>
            <a:off x="503238" y="1403350"/>
            <a:ext cx="7258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200" i="1" dirty="0">
                <a:latin typeface="Arial" charset="0"/>
                <a:cs typeface="Arial" charset="0"/>
              </a:rPr>
              <a:t>Patrimonio </a:t>
            </a:r>
            <a:r>
              <a:rPr lang="it-IT" altLang="it-IT" sz="1200" i="1" dirty="0" smtClean="0">
                <a:latin typeface="Arial" charset="0"/>
                <a:cs typeface="Arial" charset="0"/>
              </a:rPr>
              <a:t>storico-culturale</a:t>
            </a:r>
            <a:endParaRPr lang="it-IT" altLang="it-IT" sz="1200" i="1" dirty="0">
              <a:solidFill>
                <a:srgbClr val="FF0000"/>
              </a:solidFill>
              <a:latin typeface="Arial" charset="0"/>
              <a:cs typeface="Arial" charset="0"/>
            </a:endParaRPr>
          </a:p>
        </p:txBody>
      </p:sp>
      <p:sp>
        <p:nvSpPr>
          <p:cNvPr id="20" name="Rettangolo 23"/>
          <p:cNvSpPr>
            <a:spLocks noChangeArrowheads="1"/>
          </p:cNvSpPr>
          <p:nvPr/>
        </p:nvSpPr>
        <p:spPr bwMode="auto">
          <a:xfrm>
            <a:off x="5192713" y="3068638"/>
            <a:ext cx="3863975" cy="400110"/>
          </a:xfrm>
          <a:prstGeom prst="rect">
            <a:avLst/>
          </a:prstGeom>
          <a:noFill/>
          <a:ln>
            <a:noFill/>
          </a:ln>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defRPr/>
            </a:pPr>
            <a:endParaRPr lang="it-IT" altLang="it-IT" sz="500" dirty="0" smtClean="0">
              <a:latin typeface="Arial" charset="0"/>
              <a:cs typeface="Arial" charset="0"/>
            </a:endParaRPr>
          </a:p>
          <a:p>
            <a:pPr algn="just" eaLnBrk="1" hangingPunct="1">
              <a:spcBef>
                <a:spcPct val="0"/>
              </a:spcBef>
              <a:buFont typeface="Arial" charset="0"/>
              <a:buNone/>
              <a:defRPr/>
            </a:pPr>
            <a:endParaRPr lang="it-IT" altLang="it-IT" sz="1000" dirty="0" smtClean="0">
              <a:solidFill>
                <a:srgbClr val="FF0000"/>
              </a:solidFill>
              <a:latin typeface="Arial" charset="0"/>
              <a:cs typeface="Arial" charset="0"/>
            </a:endParaRPr>
          </a:p>
          <a:p>
            <a:pPr marL="171450" indent="-171450" algn="just" eaLnBrk="1" hangingPunct="1">
              <a:spcBef>
                <a:spcPct val="0"/>
              </a:spcBef>
              <a:defRPr/>
            </a:pPr>
            <a:endParaRPr lang="it-IT" altLang="it-IT" sz="500" dirty="0" smtClean="0">
              <a:solidFill>
                <a:srgbClr val="FF0000"/>
              </a:solidFill>
              <a:latin typeface="Arial" charset="0"/>
              <a:cs typeface="Arial"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 name="Rettangolo 23"/>
          <p:cNvSpPr>
            <a:spLocks noChangeArrowheads="1"/>
          </p:cNvSpPr>
          <p:nvPr/>
        </p:nvSpPr>
        <p:spPr bwMode="auto">
          <a:xfrm>
            <a:off x="5062538" y="1747838"/>
            <a:ext cx="4352925" cy="400110"/>
          </a:xfrm>
          <a:prstGeom prst="rect">
            <a:avLst/>
          </a:prstGeom>
          <a:noFill/>
          <a:ln>
            <a:noFill/>
          </a:ln>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defRPr/>
            </a:pPr>
            <a:endParaRPr lang="it-IT" altLang="it-IT" sz="500" dirty="0" smtClean="0">
              <a:latin typeface="Arial" charset="0"/>
              <a:cs typeface="Arial" charset="0"/>
            </a:endParaRPr>
          </a:p>
          <a:p>
            <a:pPr algn="just" eaLnBrk="1" hangingPunct="1">
              <a:spcBef>
                <a:spcPct val="0"/>
              </a:spcBef>
              <a:buFont typeface="Arial" charset="0"/>
              <a:buNone/>
              <a:defRPr/>
            </a:pPr>
            <a:endParaRPr lang="it-IT" altLang="it-IT" sz="1000" dirty="0" smtClean="0">
              <a:solidFill>
                <a:srgbClr val="FF0000"/>
              </a:solidFill>
              <a:latin typeface="Arial" charset="0"/>
              <a:cs typeface="Arial" charset="0"/>
            </a:endParaRPr>
          </a:p>
          <a:p>
            <a:pPr marL="171450" indent="-171450" algn="just" eaLnBrk="1" hangingPunct="1">
              <a:spcBef>
                <a:spcPct val="0"/>
              </a:spcBef>
              <a:defRPr/>
            </a:pPr>
            <a:endParaRPr lang="it-IT" altLang="it-IT" sz="500" dirty="0" smtClean="0">
              <a:solidFill>
                <a:srgbClr val="FF0000"/>
              </a:solidFill>
              <a:latin typeface="Arial" charset="0"/>
              <a:cs typeface="Arial" charset="0"/>
            </a:endParaRPr>
          </a:p>
        </p:txBody>
      </p:sp>
      <p:sp>
        <p:nvSpPr>
          <p:cNvPr id="16" name="Rettangolo 15"/>
          <p:cNvSpPr/>
          <p:nvPr/>
        </p:nvSpPr>
        <p:spPr>
          <a:xfrm>
            <a:off x="557213" y="1747838"/>
            <a:ext cx="4354512" cy="4486274"/>
          </a:xfrm>
          <a:prstGeom prst="rect">
            <a:avLst/>
          </a:prstGeom>
          <a:solidFill>
            <a:schemeClr val="bg1">
              <a:lumMod val="8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3797" name="AutoShape 7" descr="data:image/jpeg;base64,/9j/4AAQSkZJRgABAQAAAQABAAD/2wCEAAkGBhQSERUUExQVFRQWGBYaGBcYFxwcHBgfFxgYGRgfGhgcHCYeHB8kHBUaHy8gJCcpLCwsFyAxNTAqNSYrLCkBCQoKDgwOGg8PGiwfHBwtKSksLCkpKSkpLCkpKSksKSkpKSwsLywpKSksKSkpKSkpKSkpKSkpLCwpKSksKSkpLP/AABEIAH4AyAMBIgACEQEDEQH/xAAbAAABBQEBAAAAAAAAAAAAAAADAQIEBQYAB//EAD8QAAIBAwIDBQQJAgUDBQAAAAECEQADIQQSMUFRBQYTImEycYGRBxQjQlKhscHwM9EVJILh8RZDcxdjcrPC/8QAGgEAAwEBAQEAAAAAAAAAAAAAAAEDAgQFBv/EACcRAAICAgICAQQCAwAAAAAAAAABAhEDIRIxE0FRBCIyoRRhUoGR/9oADAMBAAIRAxEAPwDSbqcDQgadNetRwBlNOmhBqUGih2GBrg1B3Uoaih2G3Vwag7qXdSoLDeJXeL60Ga6aKAOLvr+tKbvqaBupCaKCyRv9aTxBQJriaKCw5cUniUEGmk0UFh/FFcboqPXA06CwvjUnjUNvdSUUhWwvj+lMN002up0gsRmPWmE09qQimIbNdS11AAhcPSlF2oq3/WnG/ToVkpbpPKnbzUQX/Wua/RQ7JZY/8Uni1F8f30+w25lX8RA+JMUqpWw7JIf0Pypd/oflQLdq75fsrg3eH/p37yd3Tbs83TcvXHILhZR4dwbivEEQHRnBI9CpUjkSOtc/8jF/kVWKfwG8X0Nd43pUZbtzH2b5VSPKcFlLgHHlgDaSeDGDxBo9q8ZTyuVZkmUYQGXfkcQdoI9GgHjR/IxfI/DP4HeL6VxvCrH69o5HkvjcFibRzvUus4kGFI5QTBzVBf1zNqB4Kg6dvC2qy7Hm6pIJJXqpxIg4MVKP1eNs0/p5InC6K7xRUC/2vp7ZUPd2FkFwAo2VM4GPawcYoadv6UxF8GUZh9m33eKmR7WD/erefGT8Uy1tuJHvFMbUaVpT6wV8rJO1wRuaSfZiRwB6VXabtvT3WCpeQbkLAtKAEGNpZoG7PD041pdLqLpvqs/Yi1aIIggud4YbwfNgDFcn1OSLpxZ0YYtWmiA93SbnnVhd3igAyNviEMIlcbIwTyNU3e7t5dOA+l1Ic3HcHa39MNbKrtgYgqSOOa3DXp5znn6Vi/pOb7CzJ/7zf/Wf+K58cnKSTLSVK0Yj/qm4CdrBdzEwGbmsc+hG73k1pe6/bdzUPdZ/ZAaInbL3N0ZxgYA5CsWzfLFbTua3+XPTxW93Ba9LHBJ6OTI9GiD+oriw60KfT9q6PhXQc4UNSM5PShR6iuA/5mgY+aSmAfGupgQg4/nOlEUHeaUGtGQ20cjXYnBxQzFdQAZbZ9PmKUErDAiRkQeBFBgjlH5VzcDSY0a7Xdk3RJtXb58jkbr0eaV2L7HskFs8RA607Vdk3Qp8PU3y0qYZ1AiQDnYeABPrAHOpnaevKad3twbgTyqQTJgQCOdRO2O2jb04ZHQ3otCDBMsfN5ZmQCa+cbPXQ212XeIbdqL24M23zWsqD5SfssEjMfCnWOyrrIN+ouox4gC0dvuPhiR8Bxqfd1ICswZZ2k8RxAxgeooHZWvN3T2mfaHYKWExBzI28R8aQyMOytSCB9ZvAbyD/SwsHa8eHnMDZynjihpodTKA6lxuZwx2WTtAna3s5LQMcp9Km9jdpNdF3eQPDutbWIEhYg+vH8qff1xGotWgAQ6OxacjYeEcMzxosVI8v+kHRXBftG45LtZEyqYh3AHkAB6zWUuWiB7U5/Co9+a3X0pn/NWf/B/+2rB/WSbjLOFg++c16WHcEc8+wd+3AyZyeQitZ9FTH644AkeETzxDDlw5mspcAIMlsnkCcAZ9xpm7OC4PUAg8q1OPKLRmLp2e/FeOPf8ADrWL+k+3FiwYj7YwY62zXm4vRMG4J9/6zmnPrm4brsHEEmI5iCf96hDA4yTs28lqhQ1a/unfI05AOPEb9FrKtqTclmJBWPaME8oUfCfhWk7rOPAP/kb9BXoYuzmydGg+st1HyFcNU3UflUcN7/nXbvfXRRzh/rTfiFKdSfxfkKjE+tNjNFICSdUfxfkBS1EAHrXUaC2NTUicniPw849/XFO+sg+nuFOiz+G78x/ak3acfjHvZanyRTiINQPX05Uq6zrXbrGY3+/cB+ZrjesjjvH+taOaFx/sf9Yk8zj+fKutagG6lr7zRGOUgH9fyongqF3Q4GwuTuHshdxOBnyxisz2v2x9W1dm8m0+HsMcRBEsD1O1vh8KhPMq+0pGD9nsWuuP4b+EwFwqQhPAHl1pNdqnVGKKXYbAFnbMmDJ5Yk/Cg3u3dOpUeJ7aqyjaZIdlVOXMuB8+lJb7StXPYuK0otwR+FpCtwEAlWHw4V4TTPT0P1etKxtTxJdVgQIBPmbPIDMc6dqFlCE2K0EKxUHaYME45caFYvK4lciWz1KkqfzBqQMcf5xpWMbo1K7t+1zvaCFAhTG0cMkZk+tNQ7mebSqoaFwPMsAyfjIj0owP8mmoM0WFHmf0oR9cRQIAs28R+JrhmsS13yE+H5uXUQTIjnP5VsvpMuf58xmLNr8wx/esg9eth/BHHP8AJjtMmOnu/nrUoHOTznl+1QrNyN1WPZdsOS7jyLII6tGOHL9xW5SUVbEiFctyQY4Ex6TPzxz9KHeQDPSndpaoC4VCqsdCc8SCATMRUQ3N2InqB8v1ojK1YmS00rsQ2x2TgSqzwPmj1yPmOtX3da+43Lt+zDCJXaSzmB5j6KTtHQ1oPo5CPbuad7YLWzvJJz5wvATMGBnGQKf9IujtppLb2gBN9PMpn2VuEQfSSKkvqGp8TTxpxsEb/HymM5nGOOaQ6k/hPz/2rALrHC7Qx2wyxjg3tAY5/vVnZ70ECGQzy2t+oI/Su6OS/wAjleOujWDWdVPzFKNaOh4Z4fHliqZe0GMCAJIE7p/ap2xuoiqqSZimiWe0M8/fjlS1X2Q7GBbIEgEkqAOHU+tLU3lgvZrhP4JH+HOpO6YknIB/2FGtgkwpWT0AOOvCfjU421gksDwJEEgzPuFE1ujtWLVm9dYpvD7WRTHtYmPQ9a45Z0jpWFkLTsVIMIwWcOpjh0xkcfhQncDgbZI4gqMCAWM+gIJHQzwpuo7a00hbbXbrsdvhpbct7xnMdMcak65tHp1NzUp4blYCBovYIjdbBI+4MtGBxqb+or0bWH+yxvKraK6zNDeFdBAdokIYETxiDBryb6o91EUI24kiAhAz5vZHp+VepL2pZt9n3L+k8AhcqsE7mO0xclixuRMkn7h5VW9v9uX/AKsj7z4plbhW37KMhhkbO0MTt/tXPGTtuijiqNppexxa8O2LrsFW3mRkwMiQYEiQOVeU92+1L1kXntAsGXwzEkjBKbTmIbPrt5TW+7H7zhbdhdQbnj7F3lkgScKD+HgP1qk7jdktZ+sJfNoMxTasq/JoMzHMiOPurKaSkaaeh/YPffwtObd1LnioGCeQwcMRuPGd3Hnn0rfabzBWEjcAR6SAf3iqq3oLFxQQisDEMOEgkmIPUt7poOl7OtHb4YjaV9osDCMxxmeLc8EHPKpSp7SNpNF5dIUAEiRA+fDNKtuskTMoqO6qz22bcOAzzaTxw3pRbGrf/wB2YAxH3OBHmweR61jix2ZTv5pjc7TuoXVPJb8zTAi2DnaCeZ5Vle3LqozwwYtc5SIA3AjIHPpjhXp+qsL4xvMLovNsIYWwwTackAg8RKwREdK857wo41Dh1+822VgkTIJU+8HhXfildL4Oaca2VNl+O2WmBgSJ5f8AFWPZN+7BtlG8JifOVICnG7zcIwOdRzpH2YldpkwYnBMkcz68qi3CzCWLMB1JIH9qu05aZjoBr7bC62SSCIOMjjPyNBS049JqWDXFqaj6FZqfo47baxq0DmVvFbbE5iCdsf6itaz6StMLegs2xELfAkCPu3OXxrAd1dKb2qt21IQkzJHSG/VYrf8A0q6qdJbmP668o+5c/vXNNJZFRVfizy9xQVAknoufnXBzJPX345dcUTT2SyRwk+1EwBIrrboiR7WsdYCsQPvAHEHB/WKsdLrQkwJBx5ieRwceufhUG5xjZtUYGPgZPM0ZcEicSR74NGhmn7B7XtqjLce4CMjaR5hgbVG05EdeFLVTo9I7Hyox9ymkrnmlfZaKddGpu959Na43DdaMAKdhKyI/1HAPQU1PpE0122trV6abdoOVQPAM7SoAxkbSByisGLeCWMYPMc/Q/PrFBtojSSxiRyj1iT7qnxSMOdm87C7csmxqjuu6dC+8G2drkuYt29wEkFQd2cbcc6Xu12UgvWtTbYXVS5MHcu4qmSWMn2pOZx76wi7PNNxlkzAPlB4AxGTx+DGi6Lte5py4tXJkQrFtscOAMiRHHjz9KGn6GpL2erdqWFub7zhgG8zojMVhBAIC7VMgHlPUmqc98tJAG+4VGRFtseonn0NVPc/X6u5Zbc3lX2N6glvKZA3RKwOXWsz2X2kbfAEE9I/nPHwrMMLd8mW81LSNNqu9ouOi3blw2YYlpJD5EQh2tIIiNxBPSrXs6/acxZeVJMBbW1gMkl5J6cZrL94+2E1Fiyqq3i2ydxKKqkHjLKeoHLrWo7M756SzpkQJca4EG7aABujMEnh6+nA03DWkZU9k/TXVQeXUbZkqArksRxkg5JJEn1pz3tRgg2DPJkuKw4jKnPEfGqez3wRjbL23UeZVZjIUzJ2QMmdo5RVh2/2lbfVWfqg+zcAux3Nt3E5ChwRgGR16VN4zXMtNIuoY+c2FBjIDFm2ngCSAMTBzVhsbcDKgDdwaAcc/1rz3UXrpkEWmXxNu0h/MACQTuY7YIzA6Zp9zsa26uxtBCj7TJcoApCsZUiAMmecYpeP3Yc/hGxv9sKNR4O9VfapI3cRE+U8CcxE1i+8GmbUa/wAO0AWuFQPN5fZH3uWBVBr7CLdO1gEPAGR0APDhn14Vfd2u17tm2/h27VwbgRN1VIMcQCN54cYj1q6h41yjsm3y0xdF2DqIjwQwlgWDjlI9mZq37E7nqmlunUogdG3kkG59mFAwFIyGJJwaqf8AGNQdz6fcl03CXCkcCSz5C5kTmuvdt6phdW7cdbZXA3A5+8CYEbhHy9aTWR66NXFE7WWtFsuKv1badpEJdRjtHAkAyd0kGRxiKqLOp0DIQtnUG4ykSg3ATGQrOeFSO7F9GuILgB3EoJA4suDB4wacO9N0RFjSrtAMiz8cEPM/2o4u6W/90Lkqtkb6O7wHaCKDjbd5QcLAmeGJx61ru/3nt6dWXcoa45E8dtvHP14Vgx3qe3rV1PhWWfbtPlIBxBMA4aDE1L7U7yPrbqKWNpFDALiAWBkkjJzAHotOWObkpGeS40V+rEWtgBUsZEZkho8xHQTA5RxodpEDpG5iN21RgkkenMZwattX2bpfqD3Ld1nu2vus8AkuBhfaA80/wiqS5cNu3OwEmd24+aJwIHMk9OFCZOSoho0XC1wNjkzSRHD+1aLuZYOovFVIUslxRM4ubSVJjJAjIrNayEJULbJIB3jcB8AWIn86b2d2tcsXVuWnZGUQCInPH96o3aCLp2eq9u9gNas3bm7yrplEB7n9bcNzjPslcR+VLWE1He7V3F8152DDaZIgicAiMikrMMTS3RuU7M34p69KkZKjzCD06AY6Z/vUcr1pxfPSOU4/OgwHLrA3SxHXhz4fPnTUgqoLKMnG08+p+VDstxA9M/zj/tT3SYknIET86ANP3K1Qi8bxdktAEe0QAW28fujPPrT7/dlrzKbRsoEUB9qlRLMZhQSTC5npWXsP4YO3iRBn4H9RiiaXtE2lYKSu4EGAOB68opbTs1yVVRs9d3MuG2EsQfKpdmZQGIB9iJIDE5B+FSu5vclbrsl3N237VjcoJgAyp3SwjMiBmJpO6fbm9ftGYxiACcx5AkEKFAGRGSPSnantizZ1um1ds3CXIRSSAFhgCZmNhUsGB4cRWOWR/ayn2VaJd7vZot/mVk8MbAluzmFOQznAEz5VxjJbhRLP0gaVB5Vv44HwxjM8S3D0+VYPtRF8dtrTD3TgYyxiDwOP1xT9F2Q73bYRX3M0CVJXJEktEACeNPwRq2/2LySvRrbXe3Qpc3Jp7gdiSDsRSc+bIIpF7zW3YNZNy3bcG063c7yW3DaNzRAUdBiq3Wd2UtyLt4JeV3UQCUEmOWDPvq07L7F0rORcfFtDcCtvUhgVUZA82WOIPA45hcYLextt6IXaGjTeLrONoFq2ARPsqqLMDnEnEZos2jus+DYFzarBkBRgOcMFiTw+NWfa+q7OtodxF4Bh5Ld6WVgTDbdwGD64qu/6h0G8ONLeLERJfMDhnfy6H9qOSkrph17BafW2rVl3aywu24DncpVgOo9pTDcpFH7N70qm+ez7bGQxDMsyRAMFZyFJn0oXaHb+lNnamj3MYDG607h/8UIk4AmqzUd8POfsrCAk+XwgcR+JiTif1pPi/T/6Z8lasvf/AFDtKFjQadeaneBluYhOPGKyOq7aRrrk4HmhPwRhVD8WxPIDhUk97SGLtYsMoiAbQHuxB+dWWl76W4xptOOMzaUk+5uvrwpxlw2l+zLkpdsyXatweL5SdpMhWEEZ5+/jRdX2ZdW4AbdzaVVvKpPtLPGPj1pe1tP4153UBdxJ2Ak7ZyQGPKrnS94LhJF11YLaAWY8rIsJAXiYG3PGuhNy2jOilu6oo3BkwIxnEZIIgzwqXqPECC8Fcq0Au7iGEEwCFgHMwMiKb2ijajzcIJJO0gZ4ge6aPp9S/wBUbTlSyq4vSq+yoQ223emRB99ZlH2gSRT3L3l3CyWtzB3sWUnBxERzz0qCWEkxAk+UchPD5Yq103Z/jXLdpWjxGW2DxA3GBIB5T+dBbspgSsjcG2mOMg7Y+dHHYA0g4lhA4ATGeMzXU46TaWlpZRkR+GuqqFREJjpSEmOQ+NCNOjJ9JqBqhAM4OfTn6+vuqbdaD1kATH6UwLC9T+nSKE7mPdTF2wTOZmnKZPw/TrSWedd4nPHSkMn6PXshEGAAFA5dZxzxxqd2lqfE09u5MENlIAAMxiMxnpxNU9lCQxEYiZ9avOx+y9O6A33vBtwjw0QgjAg7mEZ50+ddhxY+xbIXcIEEDgeY/nyq97A7x6q3bYoquqQYIcgdQAOMgiV4EVY9s9y7GjZTee7cUuFCqVglmAhsAxHQzWwXw9NpbVy3ZRFuPaWFMGLhgEkjPtAkVPJmi1SVlYQd9nnWqFy6puPptgdmICyBIYHAaWAMk/Amj3O71y7bbwyqEwIIO7ytJMgEHBHP4Vsu9ai0LVtV3LqTcG3cVCsgNwsCASOHAY91Z633p3WifCTem2SQYLEqrMIONw2z7vdGVOTjoHFJ7KbXdx72x2thXCwWAPmx0WOQk1Q27hCnaM7TFabvD3tuXrX9NbeZV0uXAwIMZzBGeBn4VQaLSTBwRHM/Plx9a6I83F8ycuN6KdtexYdSRJ54PH309Low2CQfLu5Hj7sDnVz/AICXV920NAKkcyDzxjHMVn3WJ95/LnU6MUcmoJMHbzmRiP3g5ph1IkxMER6/yaEUzjE/2zTAOtBrih+6DPHIwcgx16+6rK3rBccwm0E4VcwMTxP5VXXVzxp+jjcu6Ynken7VqLroPRve7XZNm/d8E3HRGTczEMA7EsAvIDEZzM1Z6HX6awGWwr27jA7rgtK5IU8CzvETyI+FUY1Vv7F7inYcbElQpEEkSx5N+VaTsrs+/cS94dwW1XeG6tjjO3oekzz6wlt7Kx10ROx9Hp9Rd3ISzj/u6lgiAo3Pw3B3TgQIxWju6BdLZa+LPZ73UO7xFbJJbjuywYz7XKaZ9GPZE3jcdgSEZdsCIO3aeHHGaue9fZNoaJ38NA0jIRZ9vqAD+dDi77C1R573h72HVWXtXtLp7WyCrIZaZ4bgJ28zmuqiCA2ixdyfszJH4rbTzrq6opJUSs//2Q=="/>
          <p:cNvSpPr>
            <a:spLocks noChangeAspect="1" noChangeArrowheads="1"/>
          </p:cNvSpPr>
          <p:nvPr/>
        </p:nvSpPr>
        <p:spPr bwMode="auto">
          <a:xfrm>
            <a:off x="63500" y="-581025"/>
            <a:ext cx="1905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14" name="Segnaposto numero diapositiva 7"/>
          <p:cNvSpPr txBox="1">
            <a:spLocks/>
          </p:cNvSpPr>
          <p:nvPr/>
        </p:nvSpPr>
        <p:spPr>
          <a:xfrm>
            <a:off x="7594600" y="6045200"/>
            <a:ext cx="2311400" cy="365125"/>
          </a:xfrm>
          <a:prstGeom prst="rect">
            <a:avLst/>
          </a:prstGeom>
        </p:spPr>
        <p:txBody>
          <a:bodyPr anchor="ctr"/>
          <a:lstStyle/>
          <a:p>
            <a:pPr algn="r" fontAlgn="auto">
              <a:spcBef>
                <a:spcPts val="0"/>
              </a:spcBef>
              <a:spcAft>
                <a:spcPts val="0"/>
              </a:spcAft>
              <a:defRPr/>
            </a:pPr>
            <a:fld id="{F6BC7290-139F-47AB-8647-BBF5364C6726}" type="slidenum">
              <a:rPr lang="it-IT" sz="1200">
                <a:solidFill>
                  <a:schemeClr val="tx1">
                    <a:tint val="75000"/>
                  </a:schemeClr>
                </a:solidFill>
                <a:latin typeface="+mn-lt"/>
              </a:rPr>
              <a:pPr algn="r" fontAlgn="auto">
                <a:spcBef>
                  <a:spcPts val="0"/>
                </a:spcBef>
                <a:spcAft>
                  <a:spcPts val="0"/>
                </a:spcAft>
                <a:defRPr/>
              </a:pPr>
              <a:t>8</a:t>
            </a:fld>
            <a:endParaRPr lang="it-IT" sz="1200" dirty="0">
              <a:solidFill>
                <a:schemeClr val="tx1">
                  <a:tint val="75000"/>
                </a:schemeClr>
              </a:solidFill>
              <a:latin typeface="+mn-lt"/>
            </a:endParaRPr>
          </a:p>
        </p:txBody>
      </p:sp>
      <p:sp>
        <p:nvSpPr>
          <p:cNvPr id="33801" name="Rettangolo 5"/>
          <p:cNvSpPr>
            <a:spLocks noChangeArrowheads="1"/>
          </p:cNvSpPr>
          <p:nvPr/>
        </p:nvSpPr>
        <p:spPr bwMode="auto">
          <a:xfrm>
            <a:off x="503238" y="1403350"/>
            <a:ext cx="44084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200" i="1" dirty="0">
                <a:latin typeface="Arial" charset="0"/>
                <a:cs typeface="Arial" charset="0"/>
              </a:rPr>
              <a:t>Patrimonio storico-culturale </a:t>
            </a:r>
            <a:endParaRPr lang="it-IT" altLang="it-IT" sz="1200" i="1" dirty="0">
              <a:solidFill>
                <a:srgbClr val="FF0000"/>
              </a:solidFill>
              <a:latin typeface="Arial" charset="0"/>
              <a:cs typeface="Arial" charset="0"/>
            </a:endParaRPr>
          </a:p>
        </p:txBody>
      </p:sp>
      <p:sp>
        <p:nvSpPr>
          <p:cNvPr id="33803" name="Rettangolo 1"/>
          <p:cNvSpPr>
            <a:spLocks noChangeArrowheads="1"/>
          </p:cNvSpPr>
          <p:nvPr/>
        </p:nvSpPr>
        <p:spPr bwMode="auto">
          <a:xfrm>
            <a:off x="503238" y="1692275"/>
            <a:ext cx="442912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lnSpc>
                <a:spcPts val="1400"/>
              </a:lnSpc>
              <a:spcBef>
                <a:spcPct val="0"/>
              </a:spcBef>
              <a:buFontTx/>
              <a:buNone/>
            </a:pPr>
            <a:endParaRPr lang="it-IT" altLang="it-IT" sz="1000">
              <a:solidFill>
                <a:srgbClr val="000000"/>
              </a:solidFill>
              <a:latin typeface="Arial" charset="0"/>
            </a:endParaRPr>
          </a:p>
          <a:p>
            <a:pPr algn="just" eaLnBrk="1" hangingPunct="1">
              <a:lnSpc>
                <a:spcPts val="1400"/>
              </a:lnSpc>
              <a:spcBef>
                <a:spcPct val="0"/>
              </a:spcBef>
              <a:buFontTx/>
              <a:buNone/>
            </a:pPr>
            <a:endParaRPr lang="it-IT" altLang="it-IT" sz="1000">
              <a:solidFill>
                <a:srgbClr val="000000"/>
              </a:solidFill>
              <a:latin typeface="Arial" charset="0"/>
            </a:endParaRPr>
          </a:p>
          <a:p>
            <a:pPr algn="just" eaLnBrk="1" hangingPunct="1">
              <a:lnSpc>
                <a:spcPts val="1400"/>
              </a:lnSpc>
              <a:spcBef>
                <a:spcPct val="0"/>
              </a:spcBef>
              <a:buFontTx/>
              <a:buNone/>
            </a:pPr>
            <a:endParaRPr lang="it-IT" altLang="it-IT" sz="1000">
              <a:solidFill>
                <a:srgbClr val="000000"/>
              </a:solidFill>
              <a:latin typeface="Arial" charset="0"/>
            </a:endParaRPr>
          </a:p>
          <a:p>
            <a:pPr algn="just" eaLnBrk="1" hangingPunct="1">
              <a:lnSpc>
                <a:spcPts val="1400"/>
              </a:lnSpc>
              <a:spcBef>
                <a:spcPct val="0"/>
              </a:spcBef>
              <a:buFontTx/>
              <a:buNone/>
            </a:pPr>
            <a:endParaRPr lang="it-IT" altLang="it-IT" sz="1000">
              <a:solidFill>
                <a:srgbClr val="000000"/>
              </a:solidFill>
              <a:latin typeface="Arial" charset="0"/>
            </a:endParaRPr>
          </a:p>
          <a:p>
            <a:pPr algn="just" eaLnBrk="1" hangingPunct="1">
              <a:lnSpc>
                <a:spcPts val="1400"/>
              </a:lnSpc>
              <a:spcBef>
                <a:spcPct val="0"/>
              </a:spcBef>
              <a:buFontTx/>
              <a:buNone/>
            </a:pPr>
            <a:endParaRPr lang="it-IT" altLang="it-IT" sz="1000">
              <a:solidFill>
                <a:srgbClr val="000000"/>
              </a:solidFill>
              <a:latin typeface="Arial" charset="0"/>
            </a:endParaRPr>
          </a:p>
        </p:txBody>
      </p:sp>
      <p:sp>
        <p:nvSpPr>
          <p:cNvPr id="33806" name="Text Box 4"/>
          <p:cNvSpPr txBox="1">
            <a:spLocks noChangeArrowheads="1"/>
          </p:cNvSpPr>
          <p:nvPr/>
        </p:nvSpPr>
        <p:spPr bwMode="auto">
          <a:xfrm>
            <a:off x="48895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a:solidFill>
                  <a:srgbClr val="669900"/>
                </a:solidFill>
                <a:latin typeface="Swis721 Lt BT" pitchFamily="34" charset="0"/>
              </a:rPr>
              <a:t>3</a:t>
            </a:r>
            <a:r>
              <a:rPr lang="it-IT" altLang="it-IT" sz="2200" b="1" dirty="0" smtClean="0">
                <a:solidFill>
                  <a:srgbClr val="669900"/>
                </a:solidFill>
                <a:latin typeface="Swis721 Lt BT" pitchFamily="34" charset="0"/>
              </a:rPr>
              <a:t>. </a:t>
            </a:r>
            <a:r>
              <a:rPr lang="it-IT" altLang="it-IT" sz="2200" b="1" dirty="0">
                <a:solidFill>
                  <a:srgbClr val="669900"/>
                </a:solidFill>
                <a:latin typeface="Swis721 Lt BT" pitchFamily="34" charset="0"/>
              </a:rPr>
              <a:t>Inquadramento territoriale</a:t>
            </a:r>
          </a:p>
        </p:txBody>
      </p:sp>
      <p:sp>
        <p:nvSpPr>
          <p:cNvPr id="15" name="Rettangolo 5"/>
          <p:cNvSpPr>
            <a:spLocks noChangeArrowheads="1"/>
          </p:cNvSpPr>
          <p:nvPr/>
        </p:nvSpPr>
        <p:spPr bwMode="auto">
          <a:xfrm>
            <a:off x="503238" y="1044575"/>
            <a:ext cx="74020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1.3 </a:t>
            </a:r>
            <a:r>
              <a:rPr lang="it-IT" altLang="it-IT" sz="1400" dirty="0">
                <a:latin typeface="Arial" charset="0"/>
                <a:cs typeface="Arial" charset="0"/>
              </a:rPr>
              <a:t>Attrattività </a:t>
            </a:r>
            <a:r>
              <a:rPr lang="it-IT" altLang="it-IT" sz="1400" dirty="0" smtClean="0">
                <a:latin typeface="Arial" charset="0"/>
                <a:cs typeface="Arial" charset="0"/>
              </a:rPr>
              <a:t>turistico - culturali</a:t>
            </a:r>
            <a:endParaRPr lang="it-IT" altLang="it-IT" sz="1400" dirty="0">
              <a:latin typeface="Arial" charset="0"/>
              <a:cs typeface="Arial"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20865" y="3280099"/>
            <a:ext cx="1724985" cy="1609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213" y="3779445"/>
            <a:ext cx="1411287" cy="11084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8500" y="3140968"/>
            <a:ext cx="1252366" cy="1748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AutoShape 8" descr="Risultati immagini per cultura san michele ozier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AutoShape 10" descr="Risultati immagini per cultura san michele ozier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1044" name="Picture 20" descr="Immagine correlat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7213" y="1746250"/>
            <a:ext cx="1411287" cy="936625"/>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Risultati immagini per museo ozieri"/>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0794" y="4887913"/>
            <a:ext cx="2137006" cy="1346199"/>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Altane a Ozieri"/>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76718" y="1746250"/>
            <a:ext cx="1244148" cy="1394718"/>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Risultati immagini per piazza carlo alberto ozieri"/>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17800" y="4889501"/>
            <a:ext cx="2228049" cy="1357351"/>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Risultati immagini per prometeo ozieri"/>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77851" y="2682876"/>
            <a:ext cx="1390649" cy="1096570"/>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Risultati immagini per patrimonio storico culturale ozieri"/>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220865" y="1746250"/>
            <a:ext cx="1724983" cy="1521723"/>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169025" y="1565275"/>
            <a:ext cx="4262314" cy="3430984"/>
          </a:xfrm>
          <a:prstGeom prst="rect">
            <a:avLst/>
          </a:prstGeom>
        </p:spPr>
      </p:pic>
      <p:pic>
        <p:nvPicPr>
          <p:cNvPr id="26"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442721" y="447618"/>
            <a:ext cx="967979" cy="1146902"/>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27" name="Rettangolo 26"/>
          <p:cNvSpPr/>
          <p:nvPr/>
        </p:nvSpPr>
        <p:spPr>
          <a:xfrm>
            <a:off x="8818698" y="715414"/>
            <a:ext cx="216024" cy="138568"/>
          </a:xfrm>
          <a:prstGeom prst="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 name="Rettangolo 24"/>
          <p:cNvSpPr/>
          <p:nvPr/>
        </p:nvSpPr>
        <p:spPr>
          <a:xfrm>
            <a:off x="6077010" y="1671016"/>
            <a:ext cx="3324224" cy="4350272"/>
          </a:xfrm>
          <a:prstGeom prst="rect">
            <a:avLst/>
          </a:prstGeom>
          <a:solidFill>
            <a:schemeClr val="bg1">
              <a:lumMod val="8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dirty="0"/>
          </a:p>
        </p:txBody>
      </p:sp>
      <p:sp>
        <p:nvSpPr>
          <p:cNvPr id="23" name="Rettangolo 22"/>
          <p:cNvSpPr/>
          <p:nvPr/>
        </p:nvSpPr>
        <p:spPr>
          <a:xfrm>
            <a:off x="557213" y="1746250"/>
            <a:ext cx="5403850" cy="4355681"/>
          </a:xfrm>
          <a:prstGeom prst="rect">
            <a:avLst/>
          </a:prstGeom>
          <a:solidFill>
            <a:schemeClr val="bg1">
              <a:lumMod val="85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4820" name="Rettangolo 23"/>
          <p:cNvSpPr>
            <a:spLocks noChangeArrowheads="1"/>
          </p:cNvSpPr>
          <p:nvPr/>
        </p:nvSpPr>
        <p:spPr bwMode="auto">
          <a:xfrm>
            <a:off x="560388" y="1747838"/>
            <a:ext cx="5402262"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endParaRPr lang="it-IT" altLang="it-IT" sz="500" dirty="0">
              <a:latin typeface="Arial" charset="0"/>
              <a:cs typeface="Arial" charset="0"/>
            </a:endParaRPr>
          </a:p>
          <a:p>
            <a:pPr algn="just" eaLnBrk="1" hangingPunct="1">
              <a:spcBef>
                <a:spcPct val="0"/>
              </a:spcBef>
              <a:buFontTx/>
              <a:buNone/>
            </a:pPr>
            <a:r>
              <a:rPr lang="it-IT" altLang="it-IT" sz="1000" dirty="0" smtClean="0">
                <a:latin typeface="Arial" charset="0"/>
                <a:cs typeface="Arial" charset="0"/>
              </a:rPr>
              <a:t>Il territorio comunale di Ozieri ricade nell’area S.I.C. denominata « Campo di Ozieri e pianure comprese tra Tula e Oschiri»  e nell’area Z.P.S. denominata « Piana di Ozieri, Mores, Ardara, Tula e Oschiri» .</a:t>
            </a:r>
          </a:p>
          <a:p>
            <a:pPr algn="just" eaLnBrk="1" hangingPunct="1">
              <a:spcBef>
                <a:spcPct val="0"/>
              </a:spcBef>
              <a:buFontTx/>
              <a:buNone/>
            </a:pPr>
            <a:r>
              <a:rPr lang="it-IT" altLang="it-IT" sz="1000" dirty="0" smtClean="0">
                <a:latin typeface="Arial" charset="0"/>
                <a:cs typeface="Arial" charset="0"/>
              </a:rPr>
              <a:t>In entrambe la particolarità dell’area è data dall’interesse faunistico per la riproduzione della </a:t>
            </a:r>
            <a:r>
              <a:rPr lang="it-IT" altLang="it-IT" sz="1000" i="1" dirty="0" smtClean="0">
                <a:latin typeface="Arial" charset="0"/>
                <a:cs typeface="Arial" charset="0"/>
              </a:rPr>
              <a:t>gallina prataiola . </a:t>
            </a:r>
            <a:r>
              <a:rPr lang="it-IT" altLang="it-IT" sz="1000" dirty="0" smtClean="0">
                <a:latin typeface="Arial" charset="0"/>
                <a:cs typeface="Arial" charset="0"/>
              </a:rPr>
              <a:t>La regione, attraversata dal fiume </a:t>
            </a:r>
            <a:r>
              <a:rPr lang="it-IT" altLang="it-IT" sz="1000" i="1" dirty="0" err="1" smtClean="0">
                <a:latin typeface="Arial" charset="0"/>
                <a:cs typeface="Arial" charset="0"/>
              </a:rPr>
              <a:t>Coghinas</a:t>
            </a:r>
            <a:r>
              <a:rPr lang="it-IT" altLang="it-IT" sz="1000" i="1" dirty="0" smtClean="0">
                <a:latin typeface="Arial" charset="0"/>
                <a:cs typeface="Arial" charset="0"/>
              </a:rPr>
              <a:t> </a:t>
            </a:r>
            <a:r>
              <a:rPr lang="it-IT" altLang="it-IT" sz="1000" dirty="0" smtClean="0">
                <a:latin typeface="Arial" charset="0"/>
                <a:cs typeface="Arial" charset="0"/>
              </a:rPr>
              <a:t>, è caratterizzata dagli ampi spazi dei pascoli naturali e </a:t>
            </a:r>
            <a:r>
              <a:rPr lang="it-IT" altLang="it-IT" sz="1000" dirty="0" err="1" smtClean="0">
                <a:latin typeface="Arial" charset="0"/>
                <a:cs typeface="Arial" charset="0"/>
              </a:rPr>
              <a:t>seminaturali</a:t>
            </a:r>
            <a:r>
              <a:rPr lang="it-IT" altLang="it-IT" sz="1000" dirty="0" smtClean="0">
                <a:latin typeface="Arial" charset="0"/>
                <a:cs typeface="Arial" charset="0"/>
              </a:rPr>
              <a:t> mediterranei, ma anche dalla vegetazione ripariale dei numerosi corsi d’acqua che la percorrono. Pascoli arborati da </a:t>
            </a:r>
            <a:r>
              <a:rPr lang="it-IT" altLang="it-IT" sz="1000" i="1" dirty="0" err="1" smtClean="0">
                <a:latin typeface="Arial" charset="0"/>
                <a:cs typeface="Arial" charset="0"/>
              </a:rPr>
              <a:t>Quercus</a:t>
            </a:r>
            <a:r>
              <a:rPr lang="it-IT" altLang="it-IT" sz="1000" i="1" dirty="0" smtClean="0">
                <a:latin typeface="Arial" charset="0"/>
                <a:cs typeface="Arial" charset="0"/>
              </a:rPr>
              <a:t> </a:t>
            </a:r>
            <a:r>
              <a:rPr lang="it-IT" altLang="it-IT" sz="1000" i="1" dirty="0" err="1" smtClean="0">
                <a:latin typeface="Arial" charset="0"/>
                <a:cs typeface="Arial" charset="0"/>
              </a:rPr>
              <a:t>suber</a:t>
            </a:r>
            <a:r>
              <a:rPr lang="it-IT" altLang="it-IT" sz="1000" i="1" dirty="0" smtClean="0">
                <a:latin typeface="Arial" charset="0"/>
                <a:cs typeface="Arial" charset="0"/>
              </a:rPr>
              <a:t>  </a:t>
            </a:r>
            <a:r>
              <a:rPr lang="it-IT" altLang="it-IT" sz="1000" dirty="0" smtClean="0">
                <a:latin typeface="Arial" charset="0"/>
                <a:cs typeface="Arial" charset="0"/>
              </a:rPr>
              <a:t>si alternano a campi arati saltuariamente per colture foraggere. L’andamento del fiume </a:t>
            </a:r>
            <a:r>
              <a:rPr lang="it-IT" altLang="it-IT" sz="1000" i="1" dirty="0" err="1">
                <a:latin typeface="Arial" charset="0"/>
                <a:cs typeface="Arial" charset="0"/>
              </a:rPr>
              <a:t>C</a:t>
            </a:r>
            <a:r>
              <a:rPr lang="it-IT" altLang="it-IT" sz="1000" i="1" dirty="0" err="1" smtClean="0">
                <a:latin typeface="Arial" charset="0"/>
                <a:cs typeface="Arial" charset="0"/>
              </a:rPr>
              <a:t>oghinas</a:t>
            </a:r>
            <a:r>
              <a:rPr lang="it-IT" altLang="it-IT" sz="1000" i="1" dirty="0" smtClean="0">
                <a:latin typeface="Arial" charset="0"/>
                <a:cs typeface="Arial" charset="0"/>
              </a:rPr>
              <a:t>  </a:t>
            </a:r>
            <a:r>
              <a:rPr lang="it-IT" altLang="it-IT" sz="1000" dirty="0" smtClean="0">
                <a:latin typeface="Arial" charset="0"/>
                <a:cs typeface="Arial" charset="0"/>
              </a:rPr>
              <a:t>è sinuoso con letto largo e costituisce la dominante paesaggistica del territorio.</a:t>
            </a:r>
          </a:p>
          <a:p>
            <a:pPr algn="just" eaLnBrk="1" hangingPunct="1">
              <a:spcBef>
                <a:spcPct val="0"/>
              </a:spcBef>
              <a:buFontTx/>
              <a:buNone/>
            </a:pPr>
            <a:endParaRPr lang="it-IT" altLang="it-IT" sz="1000" b="1" dirty="0" smtClean="0">
              <a:latin typeface="Arial" charset="0"/>
              <a:cs typeface="Arial" charset="0"/>
            </a:endParaRPr>
          </a:p>
          <a:p>
            <a:pPr algn="just" eaLnBrk="1" hangingPunct="1">
              <a:spcBef>
                <a:spcPct val="0"/>
              </a:spcBef>
              <a:buFontTx/>
              <a:buNone/>
            </a:pPr>
            <a:r>
              <a:rPr lang="it-IT" altLang="it-IT" sz="1000" b="1" dirty="0" smtClean="0">
                <a:latin typeface="Arial" charset="0"/>
                <a:cs typeface="Arial" charset="0"/>
              </a:rPr>
              <a:t>S.I.C.</a:t>
            </a:r>
            <a:r>
              <a:rPr lang="it-IT" altLang="it-IT" sz="1000" dirty="0" smtClean="0">
                <a:latin typeface="Arial" charset="0"/>
                <a:cs typeface="Arial" charset="0"/>
              </a:rPr>
              <a:t>  - ITB011113</a:t>
            </a:r>
          </a:p>
          <a:p>
            <a:pPr algn="just" eaLnBrk="1" hangingPunct="1">
              <a:spcBef>
                <a:spcPct val="0"/>
              </a:spcBef>
              <a:buFontTx/>
              <a:buNone/>
            </a:pPr>
            <a:r>
              <a:rPr lang="it-IT" altLang="it-IT" sz="1000" b="1" dirty="0" smtClean="0">
                <a:latin typeface="Arial" charset="0"/>
                <a:cs typeface="Arial" charset="0"/>
              </a:rPr>
              <a:t>Superficie</a:t>
            </a:r>
            <a:r>
              <a:rPr lang="it-IT" altLang="it-IT" sz="1000" dirty="0" smtClean="0">
                <a:latin typeface="Arial" charset="0"/>
                <a:cs typeface="Arial" charset="0"/>
              </a:rPr>
              <a:t> : 20408 ha</a:t>
            </a:r>
          </a:p>
          <a:p>
            <a:pPr algn="just" eaLnBrk="1" hangingPunct="1">
              <a:spcBef>
                <a:spcPct val="0"/>
              </a:spcBef>
              <a:buNone/>
            </a:pPr>
            <a:endParaRPr lang="it-IT" altLang="it-IT" sz="1000" b="1" dirty="0" smtClean="0">
              <a:latin typeface="Arial" charset="0"/>
              <a:cs typeface="Arial" charset="0"/>
            </a:endParaRPr>
          </a:p>
          <a:p>
            <a:pPr algn="just" eaLnBrk="1" hangingPunct="1">
              <a:spcBef>
                <a:spcPct val="0"/>
              </a:spcBef>
              <a:buNone/>
            </a:pPr>
            <a:r>
              <a:rPr lang="it-IT" altLang="it-IT" sz="1000" b="1" dirty="0" smtClean="0">
                <a:latin typeface="Arial" charset="0"/>
                <a:cs typeface="Arial" charset="0"/>
              </a:rPr>
              <a:t>Z.P.S</a:t>
            </a:r>
            <a:r>
              <a:rPr lang="it-IT" altLang="it-IT" sz="1000" b="1" dirty="0">
                <a:latin typeface="Arial" charset="0"/>
                <a:cs typeface="Arial" charset="0"/>
              </a:rPr>
              <a:t>.</a:t>
            </a:r>
            <a:r>
              <a:rPr lang="it-IT" altLang="it-IT" sz="1000" dirty="0">
                <a:latin typeface="Arial" charset="0"/>
                <a:cs typeface="Arial" charset="0"/>
              </a:rPr>
              <a:t> </a:t>
            </a:r>
            <a:r>
              <a:rPr lang="it-IT" altLang="it-IT" sz="1000" dirty="0" smtClean="0">
                <a:latin typeface="Arial" charset="0"/>
                <a:cs typeface="Arial" charset="0"/>
              </a:rPr>
              <a:t> – ITB013048</a:t>
            </a:r>
          </a:p>
          <a:p>
            <a:pPr algn="just" eaLnBrk="1" hangingPunct="1">
              <a:spcBef>
                <a:spcPct val="0"/>
              </a:spcBef>
              <a:buNone/>
            </a:pPr>
            <a:r>
              <a:rPr lang="it-IT" altLang="it-IT" sz="1000" b="1" dirty="0" smtClean="0">
                <a:latin typeface="Arial" charset="0"/>
                <a:cs typeface="Arial" charset="0"/>
              </a:rPr>
              <a:t>Superficie : </a:t>
            </a:r>
            <a:r>
              <a:rPr lang="it-IT" altLang="it-IT" sz="1000" dirty="0" smtClean="0">
                <a:latin typeface="Arial" charset="0"/>
                <a:cs typeface="Arial" charset="0"/>
              </a:rPr>
              <a:t>21069 ha </a:t>
            </a:r>
          </a:p>
          <a:p>
            <a:pPr algn="just" eaLnBrk="1" hangingPunct="1">
              <a:spcBef>
                <a:spcPct val="0"/>
              </a:spcBef>
              <a:buNone/>
            </a:pPr>
            <a:endParaRPr lang="it-IT" altLang="it-IT" sz="1000" b="1" dirty="0" smtClean="0">
              <a:latin typeface="Arial" charset="0"/>
              <a:cs typeface="Arial" charset="0"/>
            </a:endParaRPr>
          </a:p>
          <a:p>
            <a:pPr algn="just" eaLnBrk="1" hangingPunct="1">
              <a:spcBef>
                <a:spcPct val="0"/>
              </a:spcBef>
              <a:buNone/>
            </a:pPr>
            <a:r>
              <a:rPr lang="it-IT" altLang="it-IT" sz="1000" b="1" dirty="0" smtClean="0">
                <a:latin typeface="Arial" charset="0"/>
                <a:cs typeface="Arial" charset="0"/>
              </a:rPr>
              <a:t>Quota minima: </a:t>
            </a:r>
            <a:r>
              <a:rPr lang="it-IT" altLang="it-IT" sz="1000" dirty="0">
                <a:latin typeface="Arial" charset="0"/>
                <a:cs typeface="Arial" charset="0"/>
              </a:rPr>
              <a:t>mt </a:t>
            </a:r>
            <a:r>
              <a:rPr lang="it-IT" altLang="it-IT" sz="1000" dirty="0" smtClean="0">
                <a:latin typeface="Arial" charset="0"/>
                <a:cs typeface="Arial" charset="0"/>
              </a:rPr>
              <a:t>160 s.l.m.</a:t>
            </a:r>
            <a:endParaRPr lang="it-IT" altLang="it-IT" sz="1000" dirty="0">
              <a:latin typeface="Arial" charset="0"/>
              <a:cs typeface="Arial" charset="0"/>
            </a:endParaRPr>
          </a:p>
          <a:p>
            <a:pPr algn="just" eaLnBrk="1" hangingPunct="1">
              <a:spcBef>
                <a:spcPct val="0"/>
              </a:spcBef>
              <a:buNone/>
            </a:pPr>
            <a:r>
              <a:rPr lang="it-IT" altLang="it-IT" sz="1000" b="1" dirty="0" smtClean="0">
                <a:latin typeface="Arial" charset="0"/>
                <a:cs typeface="Arial" charset="0"/>
              </a:rPr>
              <a:t>Quota massima: </a:t>
            </a:r>
            <a:r>
              <a:rPr lang="it-IT" altLang="it-IT" sz="1000" dirty="0">
                <a:latin typeface="Arial" charset="0"/>
                <a:cs typeface="Arial" charset="0"/>
              </a:rPr>
              <a:t>mt 607 s.l.m</a:t>
            </a:r>
            <a:r>
              <a:rPr lang="it-IT" altLang="it-IT" sz="1000" dirty="0" smtClean="0">
                <a:latin typeface="Arial" charset="0"/>
                <a:cs typeface="Arial" charset="0"/>
              </a:rPr>
              <a:t>.</a:t>
            </a:r>
          </a:p>
          <a:p>
            <a:pPr algn="just" eaLnBrk="1" hangingPunct="1">
              <a:spcBef>
                <a:spcPct val="0"/>
              </a:spcBef>
              <a:buFont typeface="Arial" charset="0"/>
              <a:buNone/>
            </a:pPr>
            <a:r>
              <a:rPr lang="it-IT" altLang="it-IT" sz="1000" b="1" dirty="0" smtClean="0">
                <a:latin typeface="Arial" charset="0"/>
                <a:cs typeface="Arial" charset="0"/>
              </a:rPr>
              <a:t>Regione Biogeografica </a:t>
            </a:r>
            <a:r>
              <a:rPr lang="it-IT" altLang="it-IT" sz="1000" dirty="0" smtClean="0">
                <a:latin typeface="Arial" charset="0"/>
                <a:cs typeface="Arial" charset="0"/>
              </a:rPr>
              <a:t>: mediterranea</a:t>
            </a:r>
          </a:p>
          <a:p>
            <a:pPr algn="just" eaLnBrk="1" hangingPunct="1">
              <a:spcBef>
                <a:spcPct val="0"/>
              </a:spcBef>
              <a:buFont typeface="Arial" charset="0"/>
              <a:buNone/>
            </a:pPr>
            <a:r>
              <a:rPr lang="it-IT" altLang="it-IT" sz="1000" b="1" dirty="0" smtClean="0">
                <a:latin typeface="Arial" charset="0"/>
                <a:cs typeface="Arial" charset="0"/>
              </a:rPr>
              <a:t>Relazione con altre aree protette:  </a:t>
            </a:r>
            <a:r>
              <a:rPr lang="it-IT" altLang="it-IT" sz="1000" dirty="0" smtClean="0">
                <a:latin typeface="Arial" charset="0"/>
                <a:cs typeface="Arial" charset="0"/>
              </a:rPr>
              <a:t>SIC </a:t>
            </a:r>
            <a:r>
              <a:rPr lang="it-IT" altLang="it-IT" sz="1000" dirty="0" err="1" smtClean="0">
                <a:latin typeface="Arial" charset="0"/>
                <a:cs typeface="Arial" charset="0"/>
              </a:rPr>
              <a:t>Limbara</a:t>
            </a:r>
            <a:endParaRPr lang="it-IT" altLang="it-IT" sz="1000" dirty="0" smtClean="0">
              <a:latin typeface="Arial" charset="0"/>
              <a:cs typeface="Arial" charset="0"/>
            </a:endParaRPr>
          </a:p>
          <a:p>
            <a:pPr algn="just" eaLnBrk="1" hangingPunct="1">
              <a:spcBef>
                <a:spcPct val="0"/>
              </a:spcBef>
              <a:buFont typeface="Arial" charset="0"/>
              <a:buNone/>
            </a:pPr>
            <a:endParaRPr lang="it-IT" altLang="it-IT" sz="1000" dirty="0">
              <a:latin typeface="Arial" charset="0"/>
              <a:cs typeface="Arial" charset="0"/>
            </a:endParaRPr>
          </a:p>
          <a:p>
            <a:pPr algn="just" eaLnBrk="1" hangingPunct="1">
              <a:spcBef>
                <a:spcPct val="0"/>
              </a:spcBef>
              <a:buFont typeface="Arial" charset="0"/>
              <a:buNone/>
            </a:pPr>
            <a:endParaRPr lang="it-IT" altLang="it-IT" sz="1000" dirty="0" smtClean="0">
              <a:latin typeface="Arial" charset="0"/>
              <a:cs typeface="Arial" charset="0"/>
            </a:endParaRPr>
          </a:p>
          <a:p>
            <a:pPr algn="just" eaLnBrk="1" hangingPunct="1">
              <a:spcBef>
                <a:spcPct val="0"/>
              </a:spcBef>
              <a:buFont typeface="Arial" charset="0"/>
              <a:buNone/>
            </a:pPr>
            <a:r>
              <a:rPr lang="it-IT" altLang="it-IT" sz="1000" dirty="0" smtClean="0">
                <a:latin typeface="Arial" charset="0"/>
                <a:cs typeface="Arial" charset="0"/>
              </a:rPr>
              <a:t>Nelle vicinanze sono presenti l’Oasi WWF Steppe Sarde, le Foreste demaniali  denominate </a:t>
            </a:r>
            <a:r>
              <a:rPr lang="it-IT" altLang="it-IT" sz="1000" dirty="0" err="1" smtClean="0">
                <a:latin typeface="Arial" charset="0"/>
                <a:cs typeface="Arial" charset="0"/>
              </a:rPr>
              <a:t>Filigosu</a:t>
            </a:r>
            <a:r>
              <a:rPr lang="it-IT" altLang="it-IT" sz="1000" dirty="0" smtClean="0">
                <a:latin typeface="Arial" charset="0"/>
                <a:cs typeface="Arial" charset="0"/>
              </a:rPr>
              <a:t>, Monte </a:t>
            </a:r>
            <a:r>
              <a:rPr lang="it-IT" altLang="it-IT" sz="1000" dirty="0" err="1" smtClean="0">
                <a:latin typeface="Arial" charset="0"/>
                <a:cs typeface="Arial" charset="0"/>
              </a:rPr>
              <a:t>Limbara</a:t>
            </a:r>
            <a:r>
              <a:rPr lang="it-IT" altLang="it-IT" sz="1000" dirty="0" smtClean="0">
                <a:latin typeface="Arial" charset="0"/>
                <a:cs typeface="Arial" charset="0"/>
              </a:rPr>
              <a:t> Sud, Monte Olia .</a:t>
            </a:r>
            <a:endParaRPr lang="it-IT" altLang="it-IT" sz="1000" dirty="0">
              <a:latin typeface="Arial" charset="0"/>
              <a:cs typeface="Arial" charset="0"/>
            </a:endParaRPr>
          </a:p>
          <a:p>
            <a:pPr algn="just" eaLnBrk="1" hangingPunct="1">
              <a:spcBef>
                <a:spcPct val="0"/>
              </a:spcBef>
              <a:buFontTx/>
              <a:buNone/>
            </a:pPr>
            <a:r>
              <a:rPr lang="it-IT" altLang="it-IT" sz="1000" dirty="0">
                <a:latin typeface="Arial" charset="0"/>
                <a:cs typeface="Arial" charset="0"/>
              </a:rPr>
              <a:t> </a:t>
            </a:r>
          </a:p>
        </p:txBody>
      </p:sp>
      <p:sp>
        <p:nvSpPr>
          <p:cNvPr id="34821" name="AutoShape 7" descr="data:image/jpeg;base64,/9j/4AAQSkZJRgABAQAAAQABAAD/2wCEAAkGBhQSERUUExQVFRQWGBYaGBcYFxwcHBgfFxgYGRgfGhgcHCYeHB8kHBUaHy8gJCcpLCwsFyAxNTAqNSYrLCkBCQoKDgwOGg8PGiwfHBwtKSksLCkpKSkpLCkpKSksKSkpKSwsLywpKSksKSkpKSkpKSkpKSkpLCwpKSksKSkpLP/AABEIAH4AyAMBIgACEQEDEQH/xAAbAAABBQEBAAAAAAAAAAAAAAADAQIEBQYAB//EAD8QAAIBAwIDBQQJAgUDBQAAAAECEQADIQQSMUFRBQYTImEycYGRBxQjQlKhscHwM9EVJILh8RZDcxdjcrPC/8QAGgEAAwEBAQEAAAAAAAAAAAAAAAEDAgQFBv/EACcRAAICAgICAQQCAwAAAAAAAAABAhEDIRIxE0FRBCIyoRRhUoGR/9oADAMBAAIRAxEAPwDSbqcDQgadNetRwBlNOmhBqUGih2GBrg1B3Uoaih2G3Vwag7qXdSoLDeJXeL60Ga6aKAOLvr+tKbvqaBupCaKCyRv9aTxBQJriaKCw5cUniUEGmk0UFh/FFcboqPXA06CwvjUnjUNvdSUUhWwvj+lMN002up0gsRmPWmE09qQimIbNdS11AAhcPSlF2oq3/WnG/ToVkpbpPKnbzUQX/Wua/RQ7JZY/8Uni1F8f30+w25lX8RA+JMUqpWw7JIf0Pypd/oflQLdq75fsrg3eH/p37yd3Tbs83TcvXHILhZR4dwbivEEQHRnBI9CpUjkSOtc/8jF/kVWKfwG8X0Nd43pUZbtzH2b5VSPKcFlLgHHlgDaSeDGDxBo9q8ZTyuVZkmUYQGXfkcQdoI9GgHjR/IxfI/DP4HeL6VxvCrH69o5HkvjcFibRzvUus4kGFI5QTBzVBf1zNqB4Kg6dvC2qy7Hm6pIJJXqpxIg4MVKP1eNs0/p5InC6K7xRUC/2vp7ZUPd2FkFwAo2VM4GPawcYoadv6UxF8GUZh9m33eKmR7WD/erefGT8Uy1tuJHvFMbUaVpT6wV8rJO1wRuaSfZiRwB6VXabtvT3WCpeQbkLAtKAEGNpZoG7PD041pdLqLpvqs/Yi1aIIggud4YbwfNgDFcn1OSLpxZ0YYtWmiA93SbnnVhd3igAyNviEMIlcbIwTyNU3e7t5dOA+l1Ic3HcHa39MNbKrtgYgqSOOa3DXp5znn6Vi/pOb7CzJ/7zf/Wf+K58cnKSTLSVK0Yj/qm4CdrBdzEwGbmsc+hG73k1pe6/bdzUPdZ/ZAaInbL3N0ZxgYA5CsWzfLFbTua3+XPTxW93Ba9LHBJ6OTI9GiD+oriw60KfT9q6PhXQc4UNSM5PShR6iuA/5mgY+aSmAfGupgQg4/nOlEUHeaUGtGQ20cjXYnBxQzFdQAZbZ9PmKUErDAiRkQeBFBgjlH5VzcDSY0a7Xdk3RJtXb58jkbr0eaV2L7HskFs8RA607Vdk3Qp8PU3y0qYZ1AiQDnYeABPrAHOpnaevKad3twbgTyqQTJgQCOdRO2O2jb04ZHQ3otCDBMsfN5ZmQCa+cbPXQ212XeIbdqL24M23zWsqD5SfssEjMfCnWOyrrIN+ouox4gC0dvuPhiR8Bxqfd1ICswZZ2k8RxAxgeooHZWvN3T2mfaHYKWExBzI28R8aQyMOytSCB9ZvAbyD/SwsHa8eHnMDZynjihpodTKA6lxuZwx2WTtAna3s5LQMcp9Km9jdpNdF3eQPDutbWIEhYg+vH8qff1xGotWgAQ6OxacjYeEcMzxosVI8v+kHRXBftG45LtZEyqYh3AHkAB6zWUuWiB7U5/Co9+a3X0pn/NWf/B/+2rB/WSbjLOFg++c16WHcEc8+wd+3AyZyeQitZ9FTH644AkeETzxDDlw5mspcAIMlsnkCcAZ9xpm7OC4PUAg8q1OPKLRmLp2e/FeOPf8ADrWL+k+3FiwYj7YwY62zXm4vRMG4J9/6zmnPrm4brsHEEmI5iCf96hDA4yTs28lqhQ1a/unfI05AOPEb9FrKtqTclmJBWPaME8oUfCfhWk7rOPAP/kb9BXoYuzmydGg+st1HyFcNU3UflUcN7/nXbvfXRRzh/rTfiFKdSfxfkKjE+tNjNFICSdUfxfkBS1EAHrXUaC2NTUicniPw849/XFO+sg+nuFOiz+G78x/ak3acfjHvZanyRTiINQPX05Uq6zrXbrGY3+/cB+ZrjesjjvH+taOaFx/sf9Yk8zj+fKutagG6lr7zRGOUgH9fyongqF3Q4GwuTuHshdxOBnyxisz2v2x9W1dm8m0+HsMcRBEsD1O1vh8KhPMq+0pGD9nsWuuP4b+EwFwqQhPAHl1pNdqnVGKKXYbAFnbMmDJ5Yk/Cg3u3dOpUeJ7aqyjaZIdlVOXMuB8+lJb7StXPYuK0otwR+FpCtwEAlWHw4V4TTPT0P1etKxtTxJdVgQIBPmbPIDMc6dqFlCE2K0EKxUHaYME45caFYvK4lciWz1KkqfzBqQMcf5xpWMbo1K7t+1zvaCFAhTG0cMkZk+tNQ7mebSqoaFwPMsAyfjIj0owP8mmoM0WFHmf0oR9cRQIAs28R+JrhmsS13yE+H5uXUQTIjnP5VsvpMuf58xmLNr8wx/esg9eth/BHHP8AJjtMmOnu/nrUoHOTznl+1QrNyN1WPZdsOS7jyLII6tGOHL9xW5SUVbEiFctyQY4Ex6TPzxz9KHeQDPSndpaoC4VCqsdCc8SCATMRUQ3N2InqB8v1ojK1YmS00rsQ2x2TgSqzwPmj1yPmOtX3da+43Lt+zDCJXaSzmB5j6KTtHQ1oPo5CPbuad7YLWzvJJz5wvATMGBnGQKf9IujtppLb2gBN9PMpn2VuEQfSSKkvqGp8TTxpxsEb/HymM5nGOOaQ6k/hPz/2rALrHC7Qx2wyxjg3tAY5/vVnZ70ECGQzy2t+oI/Su6OS/wAjleOujWDWdVPzFKNaOh4Z4fHliqZe0GMCAJIE7p/ap2xuoiqqSZimiWe0M8/fjlS1X2Q7GBbIEgEkqAOHU+tLU3lgvZrhP4JH+HOpO6YknIB/2FGtgkwpWT0AOOvCfjU421gksDwJEEgzPuFE1ujtWLVm9dYpvD7WRTHtYmPQ9a45Z0jpWFkLTsVIMIwWcOpjh0xkcfhQncDgbZI4gqMCAWM+gIJHQzwpuo7a00hbbXbrsdvhpbct7xnMdMcak65tHp1NzUp4blYCBovYIjdbBI+4MtGBxqb+or0bWH+yxvKraK6zNDeFdBAdokIYETxiDBryb6o91EUI24kiAhAz5vZHp+VepL2pZt9n3L+k8AhcqsE7mO0xclixuRMkn7h5VW9v9uX/AKsj7z4plbhW37KMhhkbO0MTt/tXPGTtuijiqNppexxa8O2LrsFW3mRkwMiQYEiQOVeU92+1L1kXntAsGXwzEkjBKbTmIbPrt5TW+7H7zhbdhdQbnj7F3lkgScKD+HgP1qk7jdktZ+sJfNoMxTasq/JoMzHMiOPurKaSkaaeh/YPffwtObd1LnioGCeQwcMRuPGd3Hnn0rfabzBWEjcAR6SAf3iqq3oLFxQQisDEMOEgkmIPUt7poOl7OtHb4YjaV9osDCMxxmeLc8EHPKpSp7SNpNF5dIUAEiRA+fDNKtuskTMoqO6qz22bcOAzzaTxw3pRbGrf/wB2YAxH3OBHmweR61jix2ZTv5pjc7TuoXVPJb8zTAi2DnaCeZ5Vle3LqozwwYtc5SIA3AjIHPpjhXp+qsL4xvMLovNsIYWwwTackAg8RKwREdK857wo41Dh1+822VgkTIJU+8HhXfildL4Oaca2VNl+O2WmBgSJ5f8AFWPZN+7BtlG8JifOVICnG7zcIwOdRzpH2YldpkwYnBMkcz68qi3CzCWLMB1JIH9qu05aZjoBr7bC62SSCIOMjjPyNBS049JqWDXFqaj6FZqfo47baxq0DmVvFbbE5iCdsf6itaz6StMLegs2xELfAkCPu3OXxrAd1dKb2qt21IQkzJHSG/VYrf8A0q6qdJbmP668o+5c/vXNNJZFRVfizy9xQVAknoufnXBzJPX345dcUTT2SyRwk+1EwBIrrboiR7WsdYCsQPvAHEHB/WKsdLrQkwJBx5ieRwceufhUG5xjZtUYGPgZPM0ZcEicSR74NGhmn7B7XtqjLce4CMjaR5hgbVG05EdeFLVTo9I7Hyox9ymkrnmlfZaKddGpu959Na43DdaMAKdhKyI/1HAPQU1PpE0122trV6abdoOVQPAM7SoAxkbSByisGLeCWMYPMc/Q/PrFBtojSSxiRyj1iT7qnxSMOdm87C7csmxqjuu6dC+8G2drkuYt29wEkFQd2cbcc6Xu12UgvWtTbYXVS5MHcu4qmSWMn2pOZx76wi7PNNxlkzAPlB4AxGTx+DGi6Lte5py4tXJkQrFtscOAMiRHHjz9KGn6GpL2erdqWFub7zhgG8zojMVhBAIC7VMgHlPUmqc98tJAG+4VGRFtseonn0NVPc/X6u5Zbc3lX2N6glvKZA3RKwOXWsz2X2kbfAEE9I/nPHwrMMLd8mW81LSNNqu9ouOi3blw2YYlpJD5EQh2tIIiNxBPSrXs6/acxZeVJMBbW1gMkl5J6cZrL94+2E1Fiyqq3i2ydxKKqkHjLKeoHLrWo7M756SzpkQJca4EG7aABujMEnh6+nA03DWkZU9k/TXVQeXUbZkqArksRxkg5JJEn1pz3tRgg2DPJkuKw4jKnPEfGqez3wRjbL23UeZVZjIUzJ2QMmdo5RVh2/2lbfVWfqg+zcAux3Nt3E5ChwRgGR16VN4zXMtNIuoY+c2FBjIDFm2ngCSAMTBzVhsbcDKgDdwaAcc/1rz3UXrpkEWmXxNu0h/MACQTuY7YIzA6Zp9zsa26uxtBCj7TJcoApCsZUiAMmecYpeP3Yc/hGxv9sKNR4O9VfapI3cRE+U8CcxE1i+8GmbUa/wAO0AWuFQPN5fZH3uWBVBr7CLdO1gEPAGR0APDhn14Vfd2u17tm2/h27VwbgRN1VIMcQCN54cYj1q6h41yjsm3y0xdF2DqIjwQwlgWDjlI9mZq37E7nqmlunUogdG3kkG59mFAwFIyGJJwaqf8AGNQdz6fcl03CXCkcCSz5C5kTmuvdt6phdW7cdbZXA3A5+8CYEbhHy9aTWR66NXFE7WWtFsuKv1badpEJdRjtHAkAyd0kGRxiKqLOp0DIQtnUG4ykSg3ATGQrOeFSO7F9GuILgB3EoJA4suDB4wacO9N0RFjSrtAMiz8cEPM/2o4u6W/90Lkqtkb6O7wHaCKDjbd5QcLAmeGJx61ru/3nt6dWXcoa45E8dtvHP14Vgx3qe3rV1PhWWfbtPlIBxBMA4aDE1L7U7yPrbqKWNpFDALiAWBkkjJzAHotOWObkpGeS40V+rEWtgBUsZEZkho8xHQTA5RxodpEDpG5iN21RgkkenMZwattX2bpfqD3Ld1nu2vus8AkuBhfaA80/wiqS5cNu3OwEmd24+aJwIHMk9OFCZOSoho0XC1wNjkzSRHD+1aLuZYOovFVIUslxRM4ubSVJjJAjIrNayEJULbJIB3jcB8AWIn86b2d2tcsXVuWnZGUQCInPH96o3aCLp2eq9u9gNas3bm7yrplEB7n9bcNzjPslcR+VLWE1He7V3F8152DDaZIgicAiMikrMMTS3RuU7M34p69KkZKjzCD06AY6Z/vUcr1pxfPSOU4/OgwHLrA3SxHXhz4fPnTUgqoLKMnG08+p+VDstxA9M/zj/tT3SYknIET86ANP3K1Qi8bxdktAEe0QAW28fujPPrT7/dlrzKbRsoEUB9qlRLMZhQSTC5npWXsP4YO3iRBn4H9RiiaXtE2lYKSu4EGAOB68opbTs1yVVRs9d3MuG2EsQfKpdmZQGIB9iJIDE5B+FSu5vclbrsl3N237VjcoJgAyp3SwjMiBmJpO6fbm9ftGYxiACcx5AkEKFAGRGSPSnantizZ1um1ds3CXIRSSAFhgCZmNhUsGB4cRWOWR/ayn2VaJd7vZot/mVk8MbAluzmFOQznAEz5VxjJbhRLP0gaVB5Vv44HwxjM8S3D0+VYPtRF8dtrTD3TgYyxiDwOP1xT9F2Q73bYRX3M0CVJXJEktEACeNPwRq2/2LySvRrbXe3Qpc3Jp7gdiSDsRSc+bIIpF7zW3YNZNy3bcG063c7yW3DaNzRAUdBiq3Wd2UtyLt4JeV3UQCUEmOWDPvq07L7F0rORcfFtDcCtvUhgVUZA82WOIPA45hcYLextt6IXaGjTeLrONoFq2ARPsqqLMDnEnEZos2jus+DYFzarBkBRgOcMFiTw+NWfa+q7OtodxF4Bh5Ld6WVgTDbdwGD64qu/6h0G8ONLeLERJfMDhnfy6H9qOSkrph17BafW2rVl3aywu24DncpVgOo9pTDcpFH7N70qm+ez7bGQxDMsyRAMFZyFJn0oXaHb+lNnamj3MYDG607h/8UIk4AmqzUd8POfsrCAk+XwgcR+JiTif1pPi/T/6Z8lasvf/AFDtKFjQadeaneBluYhOPGKyOq7aRrrk4HmhPwRhVD8WxPIDhUk97SGLtYsMoiAbQHuxB+dWWl76W4xptOOMzaUk+5uvrwpxlw2l+zLkpdsyXatweL5SdpMhWEEZ5+/jRdX2ZdW4AbdzaVVvKpPtLPGPj1pe1tP4153UBdxJ2Ak7ZyQGPKrnS94LhJF11YLaAWY8rIsJAXiYG3PGuhNy2jOilu6oo3BkwIxnEZIIgzwqXqPECC8Fcq0Au7iGEEwCFgHMwMiKb2ijajzcIJJO0gZ4ge6aPp9S/wBUbTlSyq4vSq+yoQ223emRB99ZlH2gSRT3L3l3CyWtzB3sWUnBxERzz0qCWEkxAk+UchPD5Yq103Z/jXLdpWjxGW2DxA3GBIB5T+dBbspgSsjcG2mOMg7Y+dHHYA0g4lhA4ATGeMzXU46TaWlpZRkR+GuqqFREJjpSEmOQ+NCNOjJ9JqBqhAM4OfTn6+vuqbdaD1kATH6UwLC9T+nSKE7mPdTF2wTOZmnKZPw/TrSWedd4nPHSkMn6PXshEGAAFA5dZxzxxqd2lqfE09u5MENlIAAMxiMxnpxNU9lCQxEYiZ9avOx+y9O6A33vBtwjw0QgjAg7mEZ50+ddhxY+xbIXcIEEDgeY/nyq97A7x6q3bYoquqQYIcgdQAOMgiV4EVY9s9y7GjZTee7cUuFCqVglmAhsAxHQzWwXw9NpbVy3ZRFuPaWFMGLhgEkjPtAkVPJmi1SVlYQd9nnWqFy6puPptgdmICyBIYHAaWAMk/Amj3O71y7bbwyqEwIIO7ytJMgEHBHP4Vsu9ai0LVtV3LqTcG3cVCsgNwsCASOHAY91Z633p3WifCTem2SQYLEqrMIONw2z7vdGVOTjoHFJ7KbXdx72x2thXCwWAPmx0WOQk1Q27hCnaM7TFabvD3tuXrX9NbeZV0uXAwIMZzBGeBn4VQaLSTBwRHM/Plx9a6I83F8ycuN6KdtexYdSRJ54PH309Low2CQfLu5Hj7sDnVz/AICXV920NAKkcyDzxjHMVn3WJ95/LnU6MUcmoJMHbzmRiP3g5ph1IkxMER6/yaEUzjE/2zTAOtBrih+6DPHIwcgx16+6rK3rBccwm0E4VcwMTxP5VXXVzxp+jjcu6Ynken7VqLroPRve7XZNm/d8E3HRGTczEMA7EsAvIDEZzM1Z6HX6awGWwr27jA7rgtK5IU8CzvETyI+FUY1Vv7F7inYcbElQpEEkSx5N+VaTsrs+/cS94dwW1XeG6tjjO3oekzz6wlt7Kx10ROx9Hp9Rd3ISzj/u6lgiAo3Pw3B3TgQIxWju6BdLZa+LPZ73UO7xFbJJbjuywYz7XKaZ9GPZE3jcdgSEZdsCIO3aeHHGaue9fZNoaJ38NA0jIRZ9vqAD+dDi77C1R573h72HVWXtXtLp7WyCrIZaZ4bgJ28zmuqiCA2ixdyfszJH4rbTzrq6opJUSs//2Q=="/>
          <p:cNvSpPr>
            <a:spLocks noChangeAspect="1" noChangeArrowheads="1"/>
          </p:cNvSpPr>
          <p:nvPr/>
        </p:nvSpPr>
        <p:spPr bwMode="auto">
          <a:xfrm>
            <a:off x="63500" y="-581025"/>
            <a:ext cx="1905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34822" name="AutoShape 10" descr="data:image/jpeg;base64,/9j/4AAQSkZJRgABAQAAAQABAAD/2wCEAAkGBwgHBgkIBwgKCgkLDRYPDQwMDRsUFRAWIB0iIiAdHx8kKDQsJCYxJx8fLT0tMTU3Ojo6Iys/RD84QzQ5OjcBCgoKDQwNGg8PGjclHyU3Nzc3Nzc3Nzc3Nzc3Nzc3Nzc3Nzc3Nzc3Nzc3Nzc3Nzc3Nzc3Nzc3Nzc3Nzc3Nzc3N//AABEIAKEAeQMBIgACEQEDEQH/xAAcAAAABwEBAAAAAAAAAAAAAAAAAQMEBQYHAgj/xABJEAACAQMCAgUHBgoIBwEAAAABAgMABBEFEiExBhNBUWEUInGBkaGxBxUjMlLBJUJTYnJzkqLR4RckVFWCsvDxMzVDRJOUwhb/xAAaAQADAQEBAQAAAAAAAAAAAAAAAQIDBQQG/8QAIxEAAgICAQQCAwAAAAAAAAAAAAECEQMhEgQxQVEUIhMjYf/aAAwDAQACEQMRAD8Aewuk8EcsR3JIoZT3gjNdbar3yfX/AJXofk7k9ZaNsOfsniPvHqqz7a7uOXOKkciceEnER20W2lttDbVEiGyiK0vtoitADcrRbacbaLZVAIbaLbS+yiK0CENtFtpxsoilAhDbRbaWKUe2mAhtottLlKLbQBnvQu7+bekyQu2I7sdUePDPMe8Y9daiUI76xa4DdUlzASrKQykdhHOtg0eS11LS7a8SGPEsYYgLyPaPbmub0OS4uJ7urhTUhwQBzIHpNclkHN1H+IUo0NspxshB7sDNcyPa265lkgiH5zBa91nko5yv2l9oocOwj20xn6QaNB9fUbf0I274VHzdNNIUkReUzEfYhIB9uKh5sce8i1jm+yJ0kDtrmQFgAjhWzzIzVXbpzbiTaNPnC44MzD4fzplfdMTdwyW/kUQjcYJkl/gKwn1mNLTs1h0833RdRwUbsk9uFNEcYJ2vw/MNQuldJbWaCJLweTsQFV+cbegjl6KsKBXQOhDK3EEcc1viyxyL6sxnjlB7QgpB7HHpUijx4H2Uvsotla7M9CGARnB9lFjwPspxsobKYtDfHgaGynGyi2UBoyFcL9BGNwlG4DuJ5irn8l98Tb3mlSkBoG62L9FuY9uPbVJVJOsTq1yyuGTx7xTyHUH0vU49RtuDOskLhTjmOfwPqr5/Bl/HkTO1lx84NFt6dWVxLei6jSYwW8SJI0TbSGctgfumqXIImbJSVW/PiDe8Y+Fa18j0ljJpF9p2sXkFzfX85JgknEjMgUAdp/OOOfbS990e6GzM6213HGysQ3lCyLx/SIFTkyOc3IIQUYqJjJSItgSIO8YZD8KHUqcbDu9Egb761WX5O9PvifIbmKUkf9vdo3uaoPVPkqurWJ5ommUKMnegI9oqbKoqdjZ2MkqJfXhtix83fCcfHhVjsujekXAxHqUcpx+K6j3c6rt90fv9NjEkzRopONyScz6MfdSkWm6jJMirDAc4w7xrtJ4dq+mgCeueg+rQRtcadDLLDjLGNCQR4jk1Q9vqN7prgbJoihPGEnHjlT8KL5y1bR5BHHLdwPjP9Tu3Uent4Unc63PeydffS3lxIw2lnKk48Tjj6aFaYVfctel9L4phtu0BUc5YRnHpXmPhVltbm3u4hLbTJLGe1TWTg2ryCRmeFxxDdWyn2rmn9pdvbkS29wvWD/qwyiNj+kDjd7K92HrZx1PZ5cnSRe46NPxRYquaR0mllkht7+3ZnkYIs0SHaT4j+FWjYK6eLLHIrieCeOUHTEttDbSm2hsrQzMXjyluo47kwR35FJSiOclYmKq6grkcSf8Aenco2W7M3A4Levspngoilc74xuHH218yd9khpUupwWy6lY3LJJbsx3ByrR4GCAc91SWlapcSwLcXE++aWU8CoJIzx8c+nFRdheNaW2qWu4GK8tN4PcwYDh6ifdV16IKI+jdmrEMrKWwR3kmnYhOyEt9aT3BI2xu2EeMkleYyAeePCmz6pdJZOpma2LRE4SUqgPcRw4+Fa3adF9C+ZIZn0u2Eptg7Oq7STtyeIrOb/SLEwlxFskZkVnDE5G4dh4UrsBrqOia7Lp9rq81skq7QvWJKgx2g4HbUCmpTW0phmiKFWyFaNWw3PIwBW16npnk3Q+e1Zo2JIbiuVHEdlYtNrEdlczWvkCsquyllYEtx8R99S5UtIaVhfOG9Wjmk2hiCRgoCcnnjPf7qtHR6XopqDE6ssUUsTnbGluXLjHMNjHPPMULDT0n0C1uoY3iW6kYZVV80DbzHb9arb0i6F2FloMt1Z26+WwqpyoKg8Rn6ozyzVJ2D0RE+gdEb/cYLm2jU/lY3hx68Ypkfk4sLv/l90soP5C5Rx7DxqAeS5s89alwyqqjdIMAHPE7mFO9SlSMq0UsdxEV3b2IPHsGQfiKKESnR/ohb6LO1xN9LdZIUlcCMejv8angjA4PHPbjlTLoxIs2mkJkqkhUMQRnt7QOWceqpbbXf6dRWNcTkZm3N2N9lDZS+2htrazGjDLtswFTxLcKQeUGd4xgMoDAd47fjSs+d8aZ5t8ONNwA9/OceHwr5o7wlOdkURB4LuQn01pei9SNLt1tpOshSMKrd+B8azi4A8ndQfODjPhwxUloWpz2EmI8urc4+w/zoq0B6ZlxHoLj7NoR+5WV3f/Cj/Wp/mFTTdPpLjS5I5bO0WJ4SpaO7JZRj7JUeyoG8uYxaxXAO6LrEbK8cjNSrQGo9IuGhzA9y/EV5z1OEtq12RtIM7cAw7+6tu1/pZptzpE0cIuRIxAAe2cdvPOMVnlu1niVpLldxlYkSKo4HwYdxoQ06LPZPCvQnRIkkjMscbmRFYFkJIIyOzhWj6uN+lXf6lj7qyK1ktEjm8nFvukQAdUqLnAPMrz51r05E2kyMjBle3JVhyOVpksoWkMV1a0LYI65QQfTU304tIOot5OoiyXYMdg48O32VX7F9t/bseyVT+9Vq6blfm2DLDPXjH7JpAVjQokjtpkiQIizHCqOAyAfvqR21G6BIxnuoQnm+bJvzyyMYx/hqa2V2+nn+pHKzqsjG+2hspx1eaHV1vyMqPP0uDdpnsUk+6m1spWebeMHPI+k04Zgbo444i7fE/wAqMZCFXXzl457+6vnjtDG4P0jr3j+dSOgjOrWn6wH2VH3g+lTHPt/166kejozq1t6T/lNWhM0G/wBTmtNC1CFCrRzxFGVhkAnhkdxqG6LObl4rSTDwm5iG0jvPEUprr/gmb/CPeKi+jFy1vrViRxTr1Zl78UktCs2vpJpHR6LTZo7ue104uuI5ZZ+rAb0bhmqEmqdDdMthBJfXuo3u4kmzB2E9mC4APqqwfKRo9l0g0y11e1Y9ZGTG0ikAhME4II7CKz+DQrq0ffDdyxnvMePbyrNf0tIsEsWl6pbRyaHeE3JbBtr1YwcH7LcmOccM5q26f0ImtbCDZeBXCAsvnJg9oyGNZhd2F9LMJfKbcyDtChd3pAPH15q+/JpearbiWPUJLi4tpDsjRVLCEjOT6D3dlMGMpGfY/Vna5B2t3HsrrUND6TabcXFzO4uNPmbrDmUMY3YjJ4gHie77uJScHde4kVoGt4k6MzMPyKt8DRdAymaBlb64U586IHj4E/xqfqu6M5OsKAPrQOuPWp/jTSTpBdaj0i1HS9Pmgt4rHaryMpZmc8/Ad3byro4cqhhtngy4pTy0i15ot1Vi5+cYBvm1khcgZjhJzw/SrrqNR/vy4/8AW/nT+ZH0HxH7MchbfPIX83IUHhml2YCTmG448MUyjYCV5HfaM4JPYPGlXYrLhiMVz6PcN7ht0wHDIJz/AK9VSvRzjqkR7gxHsNQdwcSs3effTvRdQazu+tMbyhUOVXhgd9PZJc9eb8FSDvZfjUPoR/C1p+s+6uNR1w3liyLZTKocAuSCM88Ux0zU1tL6CeSGQohyduM8j4060LyXjpJeXFrbxyQTuqSZieME7Tkc8d/DnVLE8893MwvrqKRpGJ6qRlzx8DVk1LUBq2jdZbwThRIrZdccs5qnM5iu2cHk54ZpPsXHvstfRVr59ZtUn1S7miwzGOR2IbCnAOTWzfJ/JM+n3aNt6iO6kWPhxzuJb4isU6Jzb9XtWBJA35yR9k1uHQHaNFn2/wBtnz4+fWV62aZEl2KfdoVu7gDskYe+r8w67on3lrL/AOKpOppt1K6A7Jn/AMxq76T9J0ahHfblfcRTIZm91qEWjSRX8qs8SEhlUccEGmFprul61r/4Ms5IHkhxLiALyb67EemnGrtG1mDMQsasGLFcgD0U1trqwm1DTpLG2hjFxbFTs81WbK5OT41opvjx8E8FfLyWW4ghCiS8Ijt49rOSefH21Zdmk/2+3/aWoK6sp7q0ntnaONpYiA+fNQ8Kgf8A8Zdf3jb/ALRpxlQpOSekY/Pt6mVgchgfiK5XzVRSeIXhXFxwjKjkcD00axiS4TLYHAE+FAxGU5Y95NEisGBHGlBGRKUwpJPAOad2wikgTCorZz5ufDsobocY2JeVSmIxLkKX348cYolaUMCR5mOVLyWTsWlWSEJwPEnIz6BXCwTFjjZIoGfMzkeOCM+urpkkguo4tLJFBLQOzMpHMEg8DShitr+He2RKiZkYDJzv2jOBgfi+2mMXV7AGB9I766hlaFsgnY2OsUfjDIOD38RUtDTFrVLzSr9JYm+q20yRkEDPD21sfyadJ4Pms2U8i+Vm5eSQuQo2sedZrBHBd6XcNEy7nm6xsc48vuwB99Mn0vc6yLdlGXkQCMVnJNqh2aRrGtW51W7ZUlZDM+GC5B48xirL0e6X6dFpUME63IZNyseqJHMn76zO11Zba0jiuWklYcGkXB7e7OaeWN3Dc3vWwyh4eq84gngd3DI7OZpV7GDWL+3uNMnhjMhLDYAY2GfdWeQyXBQwxCQxowLD7HHHxq56rasdRhlWZmDyI29ZABGoIBAHj99RUUBgbV4ZbQKVO8Myg5Ujhj3mtH9FZWDH+afC6Nj+TiCPUujcFxqEj3LguhMrZ4A8B7O+rJ829Hv7Lp37KVlPRW9fV+iVxoNvaNb3c0nWRwqrY25G4tnwyfGh/Rrr/fb/ALH862UE/J5nJp1RkMp89MdrUmZcOT40UreemBnHGkGzx7OPbWaNB4uHHnjdnvp1DcOkJWNgo5eio1Jgowa4dwxyoOaji2ylKibS8lVdu9OWPqcxQS7kVU+nOUGEOQCvoqDVjnBNdN53Acx21VS9itei0LfW/kxnmjgnm6wt1QVV3ewZpS4uNHurIS21u8EzfiliQp7qrttA0jKA23h34qUttLjQBpJRjuB++qjZMqZykssMySwjLqMAccGrNZzx3IXF31Zxx3tjjUVCkMTHCpw5HOTTyKWRmH08aqDyVsH20ONgpFii0ouoPlTOD3ICK7TRrJJln6h2kQ8y2Bn1VAmVAwIuGUgc+up7DrLRrt8vAPe2H++o4FcibuLR7plG1uA5KB3g+nsqs9KdWS2lfTpI3lmAUyGTBCg4OPWO7FS8XS21tI2luis+3iNg2n1DvrP9U1E6lqNzey8HncuQOwdg9QwKtL2K67Fo0Xp/eaVciRbZJF4ZXcV5csH11ev6abD+57r/AMifwrEwVP8AvXW0d37woJEH2sxKptGeWc1zsBrsUYoGcCJe6uupX7IrqjzQAQiQfij2V0I1HIAeqhmjBoA7UAV2DSWa6DUxCoaus8aSzXYNAC4PDjQ391I7qdWT2Yf+uJKy5/EYCgBlfkm3Oewio4Gr8brR5NOuILbZGXiZcMuCeHeaz8KMZxSHR3khfNxnNDzvy3urgAd1DA+wKAHAoChQpgHR91ChQAK67KFCgQYoxQoUAdLXZoUKAAKPso6FABn6h9FRg+oaFChjOKOhQpDP/9k="/>
          <p:cNvSpPr>
            <a:spLocks noChangeAspect="1" noChangeArrowheads="1"/>
          </p:cNvSpPr>
          <p:nvPr/>
        </p:nvSpPr>
        <p:spPr bwMode="auto">
          <a:xfrm>
            <a:off x="63500" y="-1539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34823" name="AutoShape 8" descr="data:image/jpeg;base64,/9j/4AAQSkZJRgABAQAAAQABAAD/2wBDAAkGBwgHBgkIBwgKCgkLDRYPDQwMDRsUFRAWIB0iIiAdHx8kKDQsJCYxJx8fLT0tMTU3Ojo6Iys/RD84QzQ5Ojf/2wBDAQoKCg0MDRoPDxo3JR8lNzc3Nzc3Nzc3Nzc3Nzc3Nzc3Nzc3Nzc3Nzc3Nzc3Nzc3Nzc3Nzc3Nzc3Nzc3Nzc3Nzf/wAARCAC/AQgDASIAAhEBAxEB/8QAGwAAAgMBAQEAAAAAAAAAAAAAAgMAAQQFBgf/xAA5EAABBAEDAgUCBAUDAwUAAAABAAIDESEEEjFBUQUTImFxgZEGFDKhQlKxwdEVIzMWJPBDYnKC8f/EABkBAAMBAQEAAAAAAAAAAAAAAAABAgMEBf/EACERAQEAAgICAwEBAQAAAAAAAAABAhESIQMxE0FRIgSB/9oADAMBAAIRAxEAPwD7KXgcId9nlLpSvZdHGMN0RdnCsOPdApkcI0WzNxCoyGkuypeEcYNi3lVuKGlKtPUAtx7qB5CHb7qbfdBLLiqJPKm2+qldEwrcVNxV0FNo7oASSpn6qUVEwmeqGlde6rI6oC9hI5VeUSeim491W8p9l0MQD+ZQ6cVglCJCp5h7o/odJ5IackpgawDi0kvdlCHu6o1aW5D9jB0SpGYw0IC8lAZTfdOY0rlAuY5vZKIeOU0yX0S3PK1m2d19Au1YZaAu9sqvMcFSThELy4o6azgBIbKSPUqfLai7VLiYQ1yiT5iiNU9x3y0qiO6JQi1y7dNgKCgaERCpBaQNFq9oVKIE0vaEOxFuVE2gXQdoV0FaiYVSraESq8oJWxTbXKvchLiRynNjpKVFvVUXIS7CZbi9pQlpKrcVW8p6pbiy2hdoSLULvdCXAqpCtgqb1yhOAaVFwCEu909FtZvdaomkJdfVVurk2noUSE9kJd3KEu900rLeyFze6m/3QF99U90aWWhCRQQuf7oS/HKOxqLdXZCa7IXPSy82q3U3E04USHOJURulqPVqKKiuJ12oSqUUTJFFLUsICKKieyEv7JgROENqt1oSa6pyFse5CXIDIhLxSrSbTNwQgpe4IfM7p8S5GlwQl+Ep0lZuh3KxzeIRR8EvPsqmO0XLTc52OUszMBouaD2JXG1GvllBBdtb2asJdZ91rj4bfaL5XpvMaT6XA/BU3DqvOMkcwgtNEdlrZ4jLw4NPzad8Vnop5Z9uvaEnKxx6+N49XpPumCZrr2uB+CouNi5lKcXAKrCXvBQulDeXBIzLVEhZnahjet/CU7V4sD91UxtK5SNbjSC1z36pzwRdfCS6fHJ+6ueOp5ukXi+ULpGjlwXLMouyaQOlaf4lXxl8jpP1EY5cEiTViqZ91h8wEchAXWMG05hC52tJ1Lyf1H6FRZCe9qKuMTbX0Uv91W4pBlA6ofOHdcHB2co07lRcFmM9dVRn7FPhS5xqJxwhL8dllM/uhM/unMKXONW/3Q7wsrtSEB1AvkKpgm5tW/3QufnlY36pou3N+6S/xCCOt80bb4twCrhfxPN0L7FU54aPUQPkrku8Y0YGdXD8+YFg1PjOgEnq1kZvsSVWOFqbnHcfrYx+k2Vnfr3fwtA+V5uX8RaJji1olkA6tbg/dZJ/xRpwP9vTvJ59TgtZ4pEc69LPqJJBTnLO52B3Xlp/xU9zW+RC1pvO42s0n4l1e4kCMD/48/uqxxkTba9gXAg5Si4E9PqvIf8AU+qLctjB9mpUn4h1RadsjQeh2KkvZF2bvjsrElLyMX4jnaQZNhFfy8oz+IZ7trYg3sQf8pbLT1Qc45vqrL3WQCSaXntH4/G9tauw68Oj4P0taP8AWdEMCR/HJai2HI7DZHt/9Q18qpNXtq3XZ5K5EfiOmkO1kzb9zX9U0NfJlosexRMZT7dJ0wHUlUJDV5+6ztidtG5wvsmCNtU5x96OE9SejlEXE8AFAZBxf2V7WjqFTzfLgfohXQHOF2LKDeDfT5RODSMUPgKW32+E09A54yhMoHTCJxZXVU4x8VWEao3CzM27tRTbH0H7qI1BcntPPQ+csZmBCWZbPJWPGLtbzL1tAdRSxmTFWVk1HiWlgrzZm2eGjJ+yqYRO3VOoxys+p8Rh0zd08gaO3UrzGu/EEhtulbsBGXnlcSXUvlcXyvLnc2cp8Ryel1v4medzdJGGj+d+T9lxNV4prJh/uamUi7reVzXyknlDJLtaCOT0KepCtOdK9xJc82ebNoTJQ/mKziV5FmqJ6mrQiVu11nKadtHmHabqz2STKcNFbu9JW8OcGg33UoNt14ukEcyfcQAbSZnhzjtcMCsBZ3Prg/ZBlxvFfKDh27F2jkbuaNtk10Wfdn4VGYkUCQPZLazRtaKuz8KnytcKwkk3xwgsk8D7JbKSnNLSb6dU2VrfL3AmiLpILqaGqi89eAptMxjWsaXFxu6wihAeQ1u4uJ6G7Wdz/MdTAtEMx0ztzP13gUlejkG50jGl222j6q2zzRgmnNsWNpVt1ZLmksae9KTTMDR5V3XUKOVPjFs8V1UTSxmqkaCbI3k0Vu0X4hn08flTNMxq2ucc/XuuOHi3Pre9wpxPVJcW7XNDfX0dfARzpXGPYaLx6Gfa2ceU84v+ErombAI68L542TbEaq/bJTNP4vqYMMnfsbwxyvDyfqLjp7505QOlJK854d+IWzy+XqS1u7+ICq+e4XcbI1zbaQR3BtbY2XuJ0d5hQultKLifhUSnsjfMUSTwogPUGSuqTPqooRcjqPZCX4WTWaSHU5cCD3Wemu5GLxDxSWVrg07Iq6HLlydxcHOvg5A6Lo6jw0UC11/KxP0ssbHsbVu6hPVTubY5nFx2tBygfQjae5x7pszJqDBTW9SOUiQvbtZF+gYG8J967OcdhwG7ycDgd0iSYE2Tnsm65znh2wtDWmmjcFzRZJ3HPZEl9lemp0tgC6Nd1W4Yzdd0hm0k7yQUbGxfxyEDs0J6LUH5rqNBrR8IXSOugSB2J5Rf9t5gPr29iUE3kl1sLqvjoj/g0WX59J+VCSwWb+Fohl08Tt3lucf/AHGwhlkgebEZHsDg/uotsVNMz302+NyG3BoAA3ErS9+nMjHmPAaAWj/9T9NqNH5xfqIWkEbQB0H3U7v4c1WE0QSeiayPeBTGi+TfVbYZtA0+pgIa7c3cCid+Smc57iATeN5A/osrnfxcxn6wmOm5cC89+EqQk+gOsnml059PppXNqUvOLLJGkH6HhSPwiMNJ81+7cdzqwB8o+ST2fx2+nOY3ZdEexU9RcPVfs7gLb/p079wiIJHABqkEujmicd8RI2h18qecv2OGUZHOLSQTRHRQ4yeT3VPBY0l/6j/CUHkySRtk2EisUMFPZKe/aPRj+YhIJsmju90ckb/S04v9VdFi1Wr8pxhZ/wAfXobSp6M1GqaBs3jOCK5/wsbp97gAA7sSlSPa+iwbj1PKGKRoBJy7NBVNQ9N0UrPSA5mOxXQ0+tl05Bic5rubvlefrALeSVT5ZCac43xdp1Nw2+i+H+KN1LAD6ZKy09Vs833XzOOaRrg8SODh2cvW+DeJ/mNMPNeDMzDs8joVthl1qsssNO8ZMqLB+Ys2MhRaIezc8Jb34SnS4wgc++qjR7Mc8Us8gDhkBWXjdSBzxaZM8sTRdjlZJIAeAt0hvokOPQBVKVcyfStz6QVkk0jQeF131m0hzBeU9hzPyrewVjTDsFuMbb4VhoCNhzvy46gKvywJwF0fLb2Q7Gh11lGy7c86cDkITAKwAt7mC0GwUkXcYnQYyAlPgb2yug5orCVsQXbCYaUETgO62OYKtDXbAS0rlWRwJwUTZJo8xyPae4cU5zACh29glcZZ2JlZ6aYfGdbHiRwkHZw5Tm+INlBcRtkAApxw75XOd7gKntFYu1nl4cL3ppj/AKM4fbJm+dJEWNcaxgGlZLYoiWv2sN5J/wDK6JUUUktNjwe54CweI+ZLIGCVro2ivR3/AL/ZYZSS8duiZ7m9A1D5J9O97HN8lryLa8DdjsuLLGGP9d/DuSurDpg+I+Ww2D+rnP1Webw/Vl1ujJzQBwT91G5Lo5uue6TgOBAvjoEBFUbWzU+HyaWTbMC2uayKq1iskktd+yre16PjO8uByPZUGObdOo9KzaLTad87cytZ23u2gqz58Aka6O6xvHFdMp7idfiw17WB0gJ9uqPR6tmm1Uc1WQ7IukqLUOLSJQD2sIpDuaGxkkOyQ4WqlLU+3rNNrWTbQC3ceM/q+FFyvDtLI0scHkNGacLr4UW8uWmFmO/b2Efj0UmrMLxsjNBjyaJNdR0XQk1MbK82Rjd3G5wFr5czWBoG4uJ/mJTm60ObZYLJ5ByQscfLZ7VcH00vo2EJffZfPY/HtZA1ux7w0GwHOu8e66EH4re0sbOwOJGS3BWk8sRcK9c+QpbnrjaDx7T62Uxf8bqsbjg/C6Ila8W1wcO4K0llTcbDHE10S3EWgdIOEBkBVJEeVEpzhn5QlxA4Rotw6x3UcRSz7rxlW0Dq5A2MkFURgqbgMYVB94GT2HKRey3coTgfKbIKbbtrR3c4N/qskk+CAx76/kalyhyDOVRx0SmTPLCTEWBvJcQK+VT5XF4YXsaKvGUcofEwi+cJTvT1H3SXTN2vd5ji4WB0tBvp7XRx2M2atFt+hqfpxLf4nAAZJ5Sf9Q0IeGh0kgv1eW2qHXJ/wjB1Ba9rXFgd1B4StN4bHALbK7OTRq/qpsyqsbhPYPzuo1ds00bIoTeHXwOpcfokP1MMB2WJqzgU0n+60u8PhGdh+9pEujbR2gLP4f2tfmn1BaPxKNrZhMymV6QxtEK2+I6Jk8cjhJjo3kYoWf8AC58sbmg01ZHMcDeFl5PBjtph5q1eMeIv1MgZAWtioi9tHPQrltaG8H7JrmEnKJsV8KJhrqLy8m/YGlxr1ONZAJwnb5HtIeS4diUccKe2EVwt8PGxy8jPHCCeKXR0ukBcChihFjC6ETKaMLbHCRjlnaaGlowopw4BRWTxjpSaBJNIg8bcCz3QRBrnASO2jqa6Jkhie4+SAwDADjdrzeVejYuN24gOJwpPJ/vEgn2tBG6MEbrvvaqaTe4loofKe+kydmRzvY0+o5ytUev1bcRyP74O2lghY57xtYXdwAtAjnlJqMANNep1ZS3TuMa3eM6+i1uokAHU8otP49r4mlvmhxPV4ulmZog4AyytDnGqGa+Uv8p6iA8OHQgH+6qZZVFmH26cf4l1bX3LseB0DatdHTePyah22PSte4CyBIW1+y5MMLAQI9I2wK3EnPyujpdLMIzHFDFGHdWsz91W8/pnb4Z7bX+J6o/8fhj+M75BX0VyazxB8BMUOmik5y4u+mSFIfDNU7DpXNaeaK0x+EMBJle53ycJ8PJ91HzeKeo4kuu8YazdLPHEasNaxoP7BdDwrUPkZI7WSvnfitxdQ9qW46SBgpkbR9FGxhl7Wj6LWYVGXl36hcsm5rdkTWkPB3AZx8pbnTVg18hatzQP0oHvBGAtZIyudrF+WeN7sFzzZPX7qCAA24krTY68IHWDgkD5TLZQjY3ho+UwEAdAhc42eqm8bqITIW8WRaoURkIfTuNHPTKokg2RSZiqjhxpLktpwbVl56UhJDhnlAZ527sloz2WKSEVwt0hpqQ/JU2bOWsflDqrEYvCceVWEuMVyqmNCaB1VAD3RN4wqhGxilrjNBYmuKe2QgJhosXZ5USNwUQHj42F7w26vrVo3RBrqBca59NEFamQHkBNj05cbDSvN4V33yxmjYGuDgwf/fOU15e8Frg2jmg0BbBpyOWomwm+FXCsvl2xRad7bqwD7rSzQukN0fsuhp4bcMLaxoBoLXHxz7ZZeXK1gg8MrOQD2wulptBC29wBPuE1vATGhx6laTGOfKZZe6JjYIsiMGvZM/M3iNgaPhJdzlVwq0Uwkh5nd1cVfnGuVlJtQGkz6P8ANwgfJ9Cl7hSU51m04DS7uq3ilmJI5JVb/dMHufQwqL7wcJJdY5QFxv4QDXOooC8brQucHcJbnJgyR/BHKtkt8hJu8KA0EA8uaQSgtL3c5Ql2CQgCmdgilne5Mkf6Elx6n+qFRRIrnKoO7oTVqkj0basPrCTZ7q7QejtxvBTGuIKz2UbbNZT2Dw4k8KKBwAFKI2NEMg49AWqNjG16RaKnHFCkQZ2XKuwt7C82cq2Rcp4ZhOjhJF8K5ElRMATgB0CIxhnur6YTJAaoUU0OpIc+lHvpCaa55JpURfVKElG+ULpupTiaYXd0BeEl0tpbpB0/ZUUjQ9wrBKVuPf8AZJdIcoPM90Sq0e9wSy4AJRk90JfZRBo3cFdt6/1WYvUL66p7GmgnblvVAT1ShJnKvzBxaNjQnHOFGuvFpZNmgh3U4o2NH7sc4Ql98lKL6Crdgo2NLkINhASELnWcBLc7nKi5dtJiInKHjgodx+VW76Jbi9GBx4KJpFJW497UDjwE5kLGhobfsmtIHA/dZ2kUjDj7/dVKg8PzQyokg0VEUadbbZpFQahc4qtxWEX7MDwFZmI6pBOULiqlTYc6UkZygMmaH90hzs3/AHVB5vKraTi/5RPfdZ6LMXEmjdBC556nlBWHmTH+Et0lDlKJA9yhLs8KuhozzChMnbhBYQF3JRsaMdJ2IQF1dj9Usu6f2VbhaVpyDJQl2EJchLvZLZ6NLgaQucPdJc6gqLrPKVzVMDi5UH0kbzam8pc6fBo3ZtTd7fVZ956WiElCk/klHE3chLqCVvJOFTiR1U3M5gYXUg3YSw4kWpuwp5rmIi7BNqXYSibV7lO1cTNxRsOUkHCc3CrHJNmjQaCW6WY20MaD0s9FZN9UpzG2SQTfY0qtv0WMn2Z5shb6Q0Hqbuv/ADCiWI2Zouz7qI3ar+Y//9k="/>
          <p:cNvSpPr>
            <a:spLocks noChangeAspect="1" noChangeArrowheads="1"/>
          </p:cNvSpPr>
          <p:nvPr/>
        </p:nvSpPr>
        <p:spPr bwMode="auto">
          <a:xfrm>
            <a:off x="215900" y="-15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it-IT" altLang="it-IT" sz="1800">
              <a:latin typeface="Arial" charset="0"/>
            </a:endParaRPr>
          </a:p>
        </p:txBody>
      </p:sp>
      <p:sp>
        <p:nvSpPr>
          <p:cNvPr id="12" name="Segnaposto numero diapositiva 7"/>
          <p:cNvSpPr txBox="1">
            <a:spLocks/>
          </p:cNvSpPr>
          <p:nvPr/>
        </p:nvSpPr>
        <p:spPr>
          <a:xfrm>
            <a:off x="7594601" y="6101931"/>
            <a:ext cx="2311399" cy="343219"/>
          </a:xfrm>
          <a:prstGeom prst="rect">
            <a:avLst/>
          </a:prstGeom>
        </p:spPr>
        <p:txBody>
          <a:bodyPr anchor="ctr"/>
          <a:lstStyle/>
          <a:p>
            <a:pPr algn="r" fontAlgn="auto">
              <a:spcBef>
                <a:spcPts val="0"/>
              </a:spcBef>
              <a:spcAft>
                <a:spcPts val="0"/>
              </a:spcAft>
              <a:defRPr/>
            </a:pPr>
            <a:fld id="{B3EFADFE-3BA0-463A-87C4-0A39F95BAD0C}" type="slidenum">
              <a:rPr lang="it-IT" sz="1200">
                <a:solidFill>
                  <a:schemeClr val="tx1">
                    <a:tint val="75000"/>
                  </a:schemeClr>
                </a:solidFill>
                <a:latin typeface="+mn-lt"/>
              </a:rPr>
              <a:pPr algn="r" fontAlgn="auto">
                <a:spcBef>
                  <a:spcPts val="0"/>
                </a:spcBef>
                <a:spcAft>
                  <a:spcPts val="0"/>
                </a:spcAft>
                <a:defRPr/>
              </a:pPr>
              <a:t>9</a:t>
            </a:fld>
            <a:endParaRPr lang="it-IT" sz="1200" dirty="0">
              <a:solidFill>
                <a:schemeClr val="tx1">
                  <a:tint val="75000"/>
                </a:schemeClr>
              </a:solidFill>
              <a:latin typeface="+mn-lt"/>
            </a:endParaRPr>
          </a:p>
        </p:txBody>
      </p:sp>
      <p:sp>
        <p:nvSpPr>
          <p:cNvPr id="34827" name="Rettangolo 5"/>
          <p:cNvSpPr>
            <a:spLocks noChangeArrowheads="1"/>
          </p:cNvSpPr>
          <p:nvPr/>
        </p:nvSpPr>
        <p:spPr bwMode="auto">
          <a:xfrm>
            <a:off x="503238" y="1403350"/>
            <a:ext cx="44084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200" i="1">
                <a:latin typeface="Arial" charset="0"/>
                <a:cs typeface="Arial" charset="0"/>
              </a:rPr>
              <a:t>Patrimonio naturalistico</a:t>
            </a:r>
          </a:p>
        </p:txBody>
      </p:sp>
      <p:sp>
        <p:nvSpPr>
          <p:cNvPr id="29" name="Rettangolo 23"/>
          <p:cNvSpPr>
            <a:spLocks noChangeArrowheads="1"/>
          </p:cNvSpPr>
          <p:nvPr/>
        </p:nvSpPr>
        <p:spPr bwMode="auto">
          <a:xfrm>
            <a:off x="6062723" y="1684708"/>
            <a:ext cx="3305174" cy="400110"/>
          </a:xfrm>
          <a:prstGeom prst="rect">
            <a:avLst/>
          </a:prstGeom>
          <a:noFill/>
          <a:ln>
            <a:noFill/>
          </a:ln>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defRPr/>
            </a:pPr>
            <a:endParaRPr lang="it-IT" altLang="it-IT" sz="500" dirty="0" smtClean="0">
              <a:latin typeface="Arial" charset="0"/>
              <a:cs typeface="Arial" charset="0"/>
            </a:endParaRPr>
          </a:p>
          <a:p>
            <a:pPr algn="just" eaLnBrk="1" hangingPunct="1">
              <a:spcBef>
                <a:spcPct val="0"/>
              </a:spcBef>
              <a:buFont typeface="Arial" charset="0"/>
              <a:buNone/>
              <a:defRPr/>
            </a:pPr>
            <a:endParaRPr lang="it-IT" altLang="it-IT" sz="1000" dirty="0" smtClean="0">
              <a:solidFill>
                <a:srgbClr val="FF0000"/>
              </a:solidFill>
              <a:latin typeface="Arial" charset="0"/>
              <a:cs typeface="Arial" charset="0"/>
            </a:endParaRPr>
          </a:p>
          <a:p>
            <a:pPr marL="171450" indent="-171450" algn="just" eaLnBrk="1" hangingPunct="1">
              <a:spcBef>
                <a:spcPct val="0"/>
              </a:spcBef>
              <a:defRPr/>
            </a:pPr>
            <a:endParaRPr lang="it-IT" altLang="it-IT" sz="500" dirty="0" smtClean="0">
              <a:solidFill>
                <a:srgbClr val="FF0000"/>
              </a:solidFill>
              <a:latin typeface="Arial" charset="0"/>
              <a:cs typeface="Arial" charset="0"/>
            </a:endParaRPr>
          </a:p>
        </p:txBody>
      </p:sp>
      <p:sp>
        <p:nvSpPr>
          <p:cNvPr id="34831" name="Text Box 4"/>
          <p:cNvSpPr txBox="1">
            <a:spLocks noChangeArrowheads="1"/>
          </p:cNvSpPr>
          <p:nvPr/>
        </p:nvSpPr>
        <p:spPr bwMode="auto">
          <a:xfrm>
            <a:off x="488950" y="260648"/>
            <a:ext cx="7445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 typeface="Arial" charset="0"/>
              <a:buNone/>
            </a:pPr>
            <a:r>
              <a:rPr lang="it-IT" altLang="it-IT" sz="2200" b="1" dirty="0">
                <a:solidFill>
                  <a:srgbClr val="669900"/>
                </a:solidFill>
                <a:latin typeface="Swis721 Lt BT" pitchFamily="34" charset="0"/>
              </a:rPr>
              <a:t>1</a:t>
            </a:r>
            <a:r>
              <a:rPr lang="it-IT" altLang="it-IT" sz="2200" b="1" dirty="0" smtClean="0">
                <a:solidFill>
                  <a:srgbClr val="669900"/>
                </a:solidFill>
                <a:latin typeface="Swis721 Lt BT" pitchFamily="34" charset="0"/>
              </a:rPr>
              <a:t>. </a:t>
            </a:r>
            <a:r>
              <a:rPr lang="it-IT" altLang="it-IT" sz="2200" b="1" dirty="0">
                <a:solidFill>
                  <a:srgbClr val="669900"/>
                </a:solidFill>
                <a:latin typeface="Swis721 Lt BT" pitchFamily="34" charset="0"/>
              </a:rPr>
              <a:t>Inquadramento territoriale</a:t>
            </a:r>
          </a:p>
        </p:txBody>
      </p:sp>
      <p:sp>
        <p:nvSpPr>
          <p:cNvPr id="16" name="Rettangolo 5"/>
          <p:cNvSpPr>
            <a:spLocks noChangeArrowheads="1"/>
          </p:cNvSpPr>
          <p:nvPr/>
        </p:nvSpPr>
        <p:spPr bwMode="auto">
          <a:xfrm>
            <a:off x="503238" y="1044575"/>
            <a:ext cx="74020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ts val="600"/>
              </a:spcBef>
              <a:buFontTx/>
              <a:buNone/>
            </a:pPr>
            <a:r>
              <a:rPr lang="it-IT" altLang="it-IT" sz="1400" dirty="0" smtClean="0">
                <a:latin typeface="Arial" charset="0"/>
                <a:cs typeface="Arial" charset="0"/>
              </a:rPr>
              <a:t>1.4 </a:t>
            </a:r>
            <a:r>
              <a:rPr lang="it-IT" altLang="it-IT" sz="1400" dirty="0">
                <a:latin typeface="Arial" charset="0"/>
                <a:cs typeface="Arial" charset="0"/>
              </a:rPr>
              <a:t>Attrattività </a:t>
            </a:r>
            <a:r>
              <a:rPr lang="it-IT" altLang="it-IT" sz="1400" dirty="0" smtClean="0">
                <a:latin typeface="Arial" charset="0"/>
                <a:cs typeface="Arial" charset="0"/>
              </a:rPr>
              <a:t>ambientali</a:t>
            </a:r>
            <a:endParaRPr lang="it-IT" altLang="it-IT" sz="1400" dirty="0">
              <a:latin typeface="Arial" charset="0"/>
              <a:cs typeface="Arial" charset="0"/>
            </a:endParaRPr>
          </a:p>
        </p:txBody>
      </p:sp>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7009" y="1997718"/>
            <a:ext cx="3290887" cy="1911981"/>
          </a:xfrm>
          <a:prstGeom prst="rect">
            <a:avLst/>
          </a:prstGeom>
        </p:spPr>
      </p:pic>
      <p:pic>
        <p:nvPicPr>
          <p:cNvPr id="3" name="Immagin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4421" y="4329607"/>
            <a:ext cx="3306811" cy="1772323"/>
          </a:xfrm>
          <a:prstGeom prst="rect">
            <a:avLst/>
          </a:prstGeom>
        </p:spPr>
      </p:pic>
      <p:sp>
        <p:nvSpPr>
          <p:cNvPr id="18" name="Rettangolo 23"/>
          <p:cNvSpPr>
            <a:spLocks noChangeArrowheads="1"/>
          </p:cNvSpPr>
          <p:nvPr/>
        </p:nvSpPr>
        <p:spPr bwMode="auto">
          <a:xfrm>
            <a:off x="6053529" y="1567701"/>
            <a:ext cx="3305174" cy="3016210"/>
          </a:xfrm>
          <a:prstGeom prst="rect">
            <a:avLst/>
          </a:prstGeom>
          <a:noFill/>
          <a:ln>
            <a:noFill/>
          </a:ln>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defRPr/>
            </a:pPr>
            <a:endParaRPr lang="it-IT" altLang="it-IT" sz="500" dirty="0" smtClean="0">
              <a:latin typeface="Arial" charset="0"/>
              <a:cs typeface="Arial" charset="0"/>
            </a:endParaRPr>
          </a:p>
          <a:p>
            <a:pPr algn="just" eaLnBrk="1" hangingPunct="1">
              <a:spcBef>
                <a:spcPct val="0"/>
              </a:spcBef>
              <a:buFontTx/>
              <a:buNone/>
              <a:defRPr/>
            </a:pPr>
            <a:r>
              <a:rPr lang="it-IT" altLang="it-IT" sz="1000" dirty="0" smtClean="0">
                <a:latin typeface="Arial" charset="0"/>
                <a:cs typeface="Arial" charset="0"/>
              </a:rPr>
              <a:t>Area </a:t>
            </a:r>
            <a:r>
              <a:rPr lang="it-IT" altLang="it-IT" sz="1000" dirty="0">
                <a:latin typeface="Arial" charset="0"/>
                <a:cs typeface="Arial" charset="0"/>
              </a:rPr>
              <a:t>S.I.C. denominata </a:t>
            </a:r>
            <a:r>
              <a:rPr lang="it-IT" altLang="it-IT" sz="1000" dirty="0" smtClean="0">
                <a:latin typeface="Arial" charset="0"/>
                <a:cs typeface="Arial" charset="0"/>
              </a:rPr>
              <a:t>«Campo </a:t>
            </a:r>
            <a:r>
              <a:rPr lang="it-IT" altLang="it-IT" sz="1000" dirty="0">
                <a:latin typeface="Arial" charset="0"/>
                <a:cs typeface="Arial" charset="0"/>
              </a:rPr>
              <a:t>di Ozieri e pianure comprese tra Tula e </a:t>
            </a:r>
            <a:r>
              <a:rPr lang="it-IT" altLang="it-IT" sz="1000" dirty="0" smtClean="0">
                <a:latin typeface="Arial" charset="0"/>
                <a:cs typeface="Arial" charset="0"/>
              </a:rPr>
              <a:t>Oschiri»</a:t>
            </a:r>
          </a:p>
          <a:p>
            <a:pPr algn="just" eaLnBrk="1" hangingPunct="1">
              <a:spcBef>
                <a:spcPct val="0"/>
              </a:spcBef>
              <a:buFontTx/>
              <a:buNone/>
              <a:defRPr/>
            </a:pPr>
            <a:endParaRPr lang="it-IT" altLang="it-IT" sz="1000" dirty="0">
              <a:solidFill>
                <a:srgbClr val="FF0000"/>
              </a:solidFill>
              <a:latin typeface="Arial" charset="0"/>
              <a:cs typeface="Arial" charset="0"/>
            </a:endParaRPr>
          </a:p>
          <a:p>
            <a:pPr algn="just" eaLnBrk="1" hangingPunct="1">
              <a:spcBef>
                <a:spcPct val="0"/>
              </a:spcBef>
              <a:buFontTx/>
              <a:buNone/>
              <a:defRPr/>
            </a:pPr>
            <a:endParaRPr lang="it-IT" altLang="it-IT" sz="1000" dirty="0" smtClean="0">
              <a:solidFill>
                <a:srgbClr val="FF0000"/>
              </a:solidFill>
              <a:latin typeface="Arial" charset="0"/>
              <a:cs typeface="Arial" charset="0"/>
            </a:endParaRPr>
          </a:p>
          <a:p>
            <a:pPr algn="just" eaLnBrk="1" hangingPunct="1">
              <a:spcBef>
                <a:spcPct val="0"/>
              </a:spcBef>
              <a:buFontTx/>
              <a:buNone/>
              <a:defRPr/>
            </a:pPr>
            <a:endParaRPr lang="it-IT" altLang="it-IT" sz="1000" dirty="0">
              <a:solidFill>
                <a:srgbClr val="FF0000"/>
              </a:solidFill>
              <a:latin typeface="Arial" charset="0"/>
              <a:cs typeface="Arial" charset="0"/>
            </a:endParaRPr>
          </a:p>
          <a:p>
            <a:pPr algn="just" eaLnBrk="1" hangingPunct="1">
              <a:spcBef>
                <a:spcPct val="0"/>
              </a:spcBef>
              <a:buFontTx/>
              <a:buNone/>
              <a:defRPr/>
            </a:pPr>
            <a:endParaRPr lang="it-IT" altLang="it-IT" sz="1000" dirty="0" smtClean="0">
              <a:solidFill>
                <a:srgbClr val="FF0000"/>
              </a:solidFill>
              <a:latin typeface="Arial" charset="0"/>
              <a:cs typeface="Arial" charset="0"/>
            </a:endParaRPr>
          </a:p>
          <a:p>
            <a:pPr algn="just" eaLnBrk="1" hangingPunct="1">
              <a:spcBef>
                <a:spcPct val="0"/>
              </a:spcBef>
              <a:buFontTx/>
              <a:buNone/>
              <a:defRPr/>
            </a:pPr>
            <a:endParaRPr lang="it-IT" altLang="it-IT" sz="1000" dirty="0">
              <a:solidFill>
                <a:srgbClr val="FF0000"/>
              </a:solidFill>
              <a:latin typeface="Arial" charset="0"/>
              <a:cs typeface="Arial" charset="0"/>
            </a:endParaRPr>
          </a:p>
          <a:p>
            <a:pPr algn="just" eaLnBrk="1" hangingPunct="1">
              <a:spcBef>
                <a:spcPct val="0"/>
              </a:spcBef>
              <a:buFontTx/>
              <a:buNone/>
              <a:defRPr/>
            </a:pPr>
            <a:endParaRPr lang="it-IT" altLang="it-IT" sz="1000" dirty="0" smtClean="0">
              <a:solidFill>
                <a:srgbClr val="FF0000"/>
              </a:solidFill>
              <a:latin typeface="Arial" charset="0"/>
              <a:cs typeface="Arial" charset="0"/>
            </a:endParaRPr>
          </a:p>
          <a:p>
            <a:pPr algn="just" eaLnBrk="1" hangingPunct="1">
              <a:spcBef>
                <a:spcPct val="0"/>
              </a:spcBef>
              <a:buFontTx/>
              <a:buNone/>
              <a:defRPr/>
            </a:pPr>
            <a:endParaRPr lang="it-IT" altLang="it-IT" sz="1000" dirty="0">
              <a:solidFill>
                <a:srgbClr val="FF0000"/>
              </a:solidFill>
              <a:latin typeface="Arial" charset="0"/>
              <a:cs typeface="Arial" charset="0"/>
            </a:endParaRPr>
          </a:p>
          <a:p>
            <a:pPr algn="just" eaLnBrk="1" hangingPunct="1">
              <a:spcBef>
                <a:spcPct val="0"/>
              </a:spcBef>
              <a:buFontTx/>
              <a:buNone/>
              <a:defRPr/>
            </a:pPr>
            <a:endParaRPr lang="it-IT" altLang="it-IT" sz="1000" dirty="0" smtClean="0">
              <a:solidFill>
                <a:srgbClr val="FF0000"/>
              </a:solidFill>
              <a:latin typeface="Arial" charset="0"/>
              <a:cs typeface="Arial" charset="0"/>
            </a:endParaRPr>
          </a:p>
          <a:p>
            <a:pPr algn="just" eaLnBrk="1" hangingPunct="1">
              <a:spcBef>
                <a:spcPct val="0"/>
              </a:spcBef>
              <a:buFontTx/>
              <a:buNone/>
              <a:defRPr/>
            </a:pPr>
            <a:endParaRPr lang="it-IT" altLang="it-IT" sz="1000" dirty="0">
              <a:solidFill>
                <a:srgbClr val="FF0000"/>
              </a:solidFill>
              <a:latin typeface="Arial" charset="0"/>
              <a:cs typeface="Arial" charset="0"/>
            </a:endParaRPr>
          </a:p>
          <a:p>
            <a:pPr algn="just" eaLnBrk="1" hangingPunct="1">
              <a:spcBef>
                <a:spcPct val="0"/>
              </a:spcBef>
              <a:buFontTx/>
              <a:buNone/>
              <a:defRPr/>
            </a:pPr>
            <a:endParaRPr lang="it-IT" altLang="it-IT" sz="1000" dirty="0" smtClean="0">
              <a:solidFill>
                <a:srgbClr val="FF0000"/>
              </a:solidFill>
              <a:latin typeface="Arial" charset="0"/>
              <a:cs typeface="Arial" charset="0"/>
            </a:endParaRPr>
          </a:p>
          <a:p>
            <a:pPr algn="just" eaLnBrk="1" hangingPunct="1">
              <a:spcBef>
                <a:spcPct val="0"/>
              </a:spcBef>
              <a:buFontTx/>
              <a:buNone/>
              <a:defRPr/>
            </a:pPr>
            <a:endParaRPr lang="it-IT" altLang="it-IT" sz="1000" dirty="0">
              <a:solidFill>
                <a:srgbClr val="FF0000"/>
              </a:solidFill>
              <a:latin typeface="Arial" charset="0"/>
              <a:cs typeface="Arial" charset="0"/>
            </a:endParaRPr>
          </a:p>
          <a:p>
            <a:pPr algn="just" eaLnBrk="1" hangingPunct="1">
              <a:spcBef>
                <a:spcPct val="0"/>
              </a:spcBef>
              <a:buFontTx/>
              <a:buNone/>
              <a:defRPr/>
            </a:pPr>
            <a:endParaRPr lang="it-IT" altLang="it-IT" sz="1000" dirty="0" smtClean="0">
              <a:solidFill>
                <a:srgbClr val="FF0000"/>
              </a:solidFill>
              <a:latin typeface="Arial" charset="0"/>
              <a:cs typeface="Arial" charset="0"/>
            </a:endParaRPr>
          </a:p>
          <a:p>
            <a:pPr algn="just" eaLnBrk="1" hangingPunct="1">
              <a:spcBef>
                <a:spcPct val="0"/>
              </a:spcBef>
              <a:buFontTx/>
              <a:buNone/>
              <a:defRPr/>
            </a:pPr>
            <a:endParaRPr lang="it-IT" altLang="it-IT" sz="1000" dirty="0">
              <a:solidFill>
                <a:srgbClr val="FF0000"/>
              </a:solidFill>
              <a:latin typeface="Arial" charset="0"/>
              <a:cs typeface="Arial" charset="0"/>
            </a:endParaRPr>
          </a:p>
          <a:p>
            <a:pPr algn="just" eaLnBrk="1" hangingPunct="1">
              <a:spcBef>
                <a:spcPct val="0"/>
              </a:spcBef>
              <a:buNone/>
              <a:defRPr/>
            </a:pPr>
            <a:r>
              <a:rPr lang="it-IT" altLang="it-IT" sz="1000" dirty="0">
                <a:latin typeface="Arial" charset="0"/>
                <a:cs typeface="Arial" charset="0"/>
              </a:rPr>
              <a:t>Area Z.P.S. denominata «Piana di Ozieri, Mores, Ardara, Tula e Oschiri»</a:t>
            </a:r>
          </a:p>
          <a:p>
            <a:pPr algn="just" eaLnBrk="1" hangingPunct="1">
              <a:spcBef>
                <a:spcPct val="0"/>
              </a:spcBef>
              <a:buFontTx/>
              <a:buNone/>
              <a:defRPr/>
            </a:pPr>
            <a:endParaRPr lang="it-IT" altLang="it-IT" sz="1000" dirty="0" smtClean="0">
              <a:solidFill>
                <a:srgbClr val="FF0000"/>
              </a:solidFill>
              <a:latin typeface="Arial" charset="0"/>
              <a:cs typeface="Arial" charset="0"/>
            </a:endParaRPr>
          </a:p>
          <a:p>
            <a:pPr marL="171450" indent="-171450" algn="just" eaLnBrk="1" hangingPunct="1">
              <a:spcBef>
                <a:spcPct val="0"/>
              </a:spcBef>
              <a:defRPr/>
            </a:pPr>
            <a:endParaRPr lang="it-IT" altLang="it-IT" sz="500" dirty="0" smtClean="0">
              <a:solidFill>
                <a:srgbClr val="FF0000"/>
              </a:solidFill>
              <a:latin typeface="Arial" charset="0"/>
              <a:cs typeface="Arial" charset="0"/>
            </a:endParaRPr>
          </a:p>
        </p:txBody>
      </p:sp>
      <p:pic>
        <p:nvPicPr>
          <p:cNvPr id="1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42721" y="447618"/>
            <a:ext cx="967979" cy="1146902"/>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22" name="Rettangolo 21"/>
          <p:cNvSpPr/>
          <p:nvPr/>
        </p:nvSpPr>
        <p:spPr>
          <a:xfrm>
            <a:off x="8818698" y="715414"/>
            <a:ext cx="216024" cy="138568"/>
          </a:xfrm>
          <a:prstGeom prst="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Stella a 5 punte 19"/>
          <p:cNvSpPr>
            <a:spLocks noChangeAspect="1"/>
          </p:cNvSpPr>
          <p:nvPr/>
        </p:nvSpPr>
        <p:spPr bwMode="auto">
          <a:xfrm>
            <a:off x="8893373" y="748979"/>
            <a:ext cx="71438" cy="71438"/>
          </a:xfrm>
          <a:prstGeom prst="star5">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chemeClr val="bg1"/>
        </a:solidFill>
      </a:spPr>
      <a:bodyPr wrap="none" rtlCol="0">
        <a:spAutoFit/>
      </a:bodyPr>
      <a:lstStyle>
        <a:defPPr>
          <a:defRPr dirty="0"/>
        </a:defPPr>
      </a:lstStyle>
    </a:tx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32789</TotalTime>
  <Words>5776</Words>
  <Application>Microsoft Office PowerPoint</Application>
  <PresentationFormat>A4 (21x29,7 cm)</PresentationFormat>
  <Paragraphs>466</Paragraphs>
  <Slides>28</Slides>
  <Notes>12</Notes>
  <HiddenSlides>0</HiddenSlides>
  <MMClips>0</MMClips>
  <ScaleCrop>false</ScaleCrop>
  <HeadingPairs>
    <vt:vector size="4" baseType="variant">
      <vt:variant>
        <vt:lpstr>Tema</vt:lpstr>
      </vt:variant>
      <vt:variant>
        <vt:i4>1</vt:i4>
      </vt:variant>
      <vt:variant>
        <vt:lpstr>Titoli diapositive</vt:lpstr>
      </vt:variant>
      <vt:variant>
        <vt:i4>28</vt:i4>
      </vt:variant>
    </vt:vector>
  </HeadingPairs>
  <TitlesOfParts>
    <vt:vector size="29" baseType="lpstr">
      <vt:lpstr>Tema di Office</vt:lpstr>
      <vt:lpstr> SCHEDA INFORMATIVA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Ministero dell'Economia e della Finanze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vstprz74m63e812p</dc:creator>
  <cp:lastModifiedBy>Vanna Cola</cp:lastModifiedBy>
  <cp:revision>3530</cp:revision>
  <cp:lastPrinted>2021-10-12T11:47:13Z</cp:lastPrinted>
  <dcterms:created xsi:type="dcterms:W3CDTF">2012-03-01T14:58:08Z</dcterms:created>
  <dcterms:modified xsi:type="dcterms:W3CDTF">2021-10-20T12:02:16Z</dcterms:modified>
</cp:coreProperties>
</file>